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tags/tag3.xml" ContentType="application/vnd.openxmlformats-officedocument.presentationml.tags+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handoutMasterIdLst>
    <p:handoutMasterId r:id="rId42"/>
  </p:handoutMasterIdLst>
  <p:sldIdLst>
    <p:sldId id="256" r:id="rId2"/>
    <p:sldId id="316" r:id="rId3"/>
    <p:sldId id="264" r:id="rId4"/>
    <p:sldId id="281" r:id="rId5"/>
    <p:sldId id="309" r:id="rId6"/>
    <p:sldId id="273" r:id="rId7"/>
    <p:sldId id="283" r:id="rId8"/>
    <p:sldId id="346" r:id="rId9"/>
    <p:sldId id="341" r:id="rId10"/>
    <p:sldId id="347" r:id="rId11"/>
    <p:sldId id="348" r:id="rId12"/>
    <p:sldId id="349" r:id="rId13"/>
    <p:sldId id="320" r:id="rId14"/>
    <p:sldId id="297" r:id="rId15"/>
    <p:sldId id="322" r:id="rId16"/>
    <p:sldId id="352" r:id="rId17"/>
    <p:sldId id="345" r:id="rId18"/>
    <p:sldId id="296" r:id="rId19"/>
    <p:sldId id="323" r:id="rId20"/>
    <p:sldId id="324" r:id="rId21"/>
    <p:sldId id="325" r:id="rId22"/>
    <p:sldId id="326" r:id="rId23"/>
    <p:sldId id="327" r:id="rId24"/>
    <p:sldId id="328" r:id="rId25"/>
    <p:sldId id="329" r:id="rId26"/>
    <p:sldId id="330" r:id="rId27"/>
    <p:sldId id="331" r:id="rId28"/>
    <p:sldId id="332" r:id="rId29"/>
    <p:sldId id="333" r:id="rId30"/>
    <p:sldId id="351" r:id="rId31"/>
    <p:sldId id="335" r:id="rId32"/>
    <p:sldId id="338" r:id="rId33"/>
    <p:sldId id="339" r:id="rId34"/>
    <p:sldId id="337" r:id="rId35"/>
    <p:sldId id="340" r:id="rId36"/>
    <p:sldId id="300" r:id="rId37"/>
    <p:sldId id="293" r:id="rId38"/>
    <p:sldId id="353" r:id="rId39"/>
    <p:sldId id="350"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57380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1" autoAdjust="0"/>
    <p:restoredTop sz="70870" autoAdjust="0"/>
  </p:normalViewPr>
  <p:slideViewPr>
    <p:cSldViewPr>
      <p:cViewPr varScale="1">
        <p:scale>
          <a:sx n="64" d="100"/>
          <a:sy n="64" d="100"/>
        </p:scale>
        <p:origin x="-1596" y="-90"/>
      </p:cViewPr>
      <p:guideLst>
        <p:guide orient="horz" pos="2160"/>
        <p:guide pos="2880"/>
      </p:guideLst>
    </p:cSldViewPr>
  </p:slideViewPr>
  <p:outlineViewPr>
    <p:cViewPr>
      <p:scale>
        <a:sx n="33" d="100"/>
        <a:sy n="33" d="100"/>
      </p:scale>
      <p:origin x="0" y="3768"/>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85" tIns="46442" rIns="92885" bIns="46442"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2885" tIns="46442" rIns="92885" bIns="46442" rtlCol="0"/>
          <a:lstStyle>
            <a:lvl1pPr algn="r">
              <a:defRPr sz="1200"/>
            </a:lvl1pPr>
          </a:lstStyle>
          <a:p>
            <a:fld id="{BA216263-37C6-45A6-9A93-BC2289ED9BB9}" type="datetimeFigureOut">
              <a:rPr lang="en-US" smtClean="0"/>
              <a:pPr/>
              <a:t>12/30/2013</a:t>
            </a:fld>
            <a:endParaRPr lang="en-US" dirty="0"/>
          </a:p>
        </p:txBody>
      </p:sp>
      <p:sp>
        <p:nvSpPr>
          <p:cNvPr id="4" name="Footer Placeholder 3"/>
          <p:cNvSpPr>
            <a:spLocks noGrp="1"/>
          </p:cNvSpPr>
          <p:nvPr>
            <p:ph type="ftr" sz="quarter" idx="2"/>
          </p:nvPr>
        </p:nvSpPr>
        <p:spPr>
          <a:xfrm>
            <a:off x="0" y="8829966"/>
            <a:ext cx="3037840" cy="464820"/>
          </a:xfrm>
          <a:prstGeom prst="rect">
            <a:avLst/>
          </a:prstGeom>
        </p:spPr>
        <p:txBody>
          <a:bodyPr vert="horz" lIns="92885" tIns="46442" rIns="92885" bIns="4644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2885" tIns="46442" rIns="92885" bIns="46442" rtlCol="0" anchor="b"/>
          <a:lstStyle>
            <a:lvl1pPr algn="r">
              <a:defRPr sz="1200"/>
            </a:lvl1pPr>
          </a:lstStyle>
          <a:p>
            <a:fld id="{60DC0A38-2171-4F23-AE29-355902325D4A}"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85" tIns="46442" rIns="92885" bIns="46442"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885" tIns="46442" rIns="92885" bIns="46442" rtlCol="0"/>
          <a:lstStyle>
            <a:lvl1pPr algn="r">
              <a:defRPr sz="1200"/>
            </a:lvl1pPr>
          </a:lstStyle>
          <a:p>
            <a:fld id="{7E4CFE00-D776-44BC-AEF1-719CE9D07C3D}" type="datetimeFigureOut">
              <a:rPr lang="en-US" smtClean="0"/>
              <a:pPr/>
              <a:t>12/30/2013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885" tIns="46442" rIns="92885" bIns="46442" rtlCol="0" anchor="ctr"/>
          <a:lstStyle/>
          <a:p>
            <a:endParaRPr lang="en-US"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2885" tIns="46442" rIns="92885" bIns="4644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2885" tIns="46442" rIns="92885" bIns="4644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885" tIns="46442" rIns="92885" bIns="46442" rtlCol="0" anchor="b"/>
          <a:lstStyle>
            <a:lvl1pPr algn="r">
              <a:defRPr sz="1200"/>
            </a:lvl1pPr>
          </a:lstStyle>
          <a:p>
            <a:fld id="{1A4F27C4-D753-49C0-A44B-3A51B88E2F10}"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 everyone, thank you for</a:t>
            </a:r>
            <a:r>
              <a:rPr lang="en-US" baseline="0" dirty="0" smtClean="0"/>
              <a:t> joining us again.  Today will be going over the first lesson in Module 2: Using Skill Assessments and Career Pathway Planning.  In lesson one, we will be Creating a Career Pathway using some essential Labor Market Information data tools.  Before we begin, please remember that you must complete Module 1:LMI Fundamentals, Lessons 1 &amp; 2 before you can begin this lesson.  It is a pre-requisite to all courses and will cover many of the Labor Market Information basics before we go in-depth throughout the module 2 lessons.</a:t>
            </a:r>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Once again you can do all the sorting as we have mentioned previously with areas, year and quarter, as well as age or gender, but now we can see that there is more detailed industry data available for us to look through for Robert’s career path plans…….by clicking the More hyperlink next to the NAICS code you are interested in, you will have the options for even more advanced</a:t>
            </a:r>
            <a:r>
              <a:rPr lang="en-US" baseline="0" dirty="0" smtClean="0"/>
              <a:t> </a:t>
            </a:r>
            <a:r>
              <a:rPr lang="en-US" dirty="0" smtClean="0"/>
              <a:t>detailed NAICS industry employment data.  In Robert’s case,</a:t>
            </a:r>
            <a:r>
              <a:rPr lang="en-US" baseline="0" dirty="0" smtClean="0"/>
              <a:t> we want to look at the Beverage Manufacturing industry in more detail.</a:t>
            </a:r>
            <a:endParaRPr lang="en-US" dirty="0" smtClean="0"/>
          </a:p>
        </p:txBody>
      </p:sp>
      <p:sp>
        <p:nvSpPr>
          <p:cNvPr id="87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E05CB8-C95A-4582-9FE5-10EDABA80B50}" type="slidenum">
              <a:rPr lang="en-US"/>
              <a:pPr fontAlgn="base">
                <a:spcBef>
                  <a:spcPct val="0"/>
                </a:spcBef>
                <a:spcAft>
                  <a:spcPct val="0"/>
                </a:spcAft>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On this page, you can see the NAICS broken down to the</a:t>
            </a:r>
            <a:r>
              <a:rPr lang="en-US" baseline="0" dirty="0" smtClean="0"/>
              <a:t> 3 digit level</a:t>
            </a:r>
            <a:r>
              <a:rPr lang="en-US" b="1" dirty="0" smtClean="0"/>
              <a:t>, </a:t>
            </a:r>
            <a:r>
              <a:rPr lang="en-US" dirty="0" smtClean="0"/>
              <a:t>with the continued option to choose more again </a:t>
            </a:r>
            <a:r>
              <a:rPr lang="en-US" b="0" dirty="0" smtClean="0"/>
              <a:t>if y</a:t>
            </a:r>
            <a:r>
              <a:rPr lang="en-US" dirty="0" smtClean="0"/>
              <a:t>ou are looking to find more specific data for the Beverage &amp; Tobacco Product Manufacturing Industry …….as you can see  the numbers filling in at the dataset below continue to become more refined with each selection we make to the Quarterly Workforce Indicators.</a:t>
            </a:r>
          </a:p>
        </p:txBody>
      </p:sp>
      <p:sp>
        <p:nvSpPr>
          <p:cNvPr id="880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6A2DDB-0BC2-4100-A5A3-E6EAAB7A1463}" type="slidenum">
              <a:rPr lang="en-US"/>
              <a:pPr fontAlgn="base">
                <a:spcBef>
                  <a:spcPct val="0"/>
                </a:spcBef>
                <a:spcAft>
                  <a:spcPct val="0"/>
                </a:spcAft>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By breaking the NAICS code down to the 4 digit level, we are able to get a much more detailed picture of what Robert’s industry is looking like now.</a:t>
            </a:r>
            <a:r>
              <a:rPr lang="en-US" baseline="0" dirty="0" smtClean="0"/>
              <a:t> </a:t>
            </a:r>
            <a:r>
              <a:rPr lang="en-US" dirty="0" smtClean="0"/>
              <a:t>We can specifically choose to look at Beverage Manufacturing</a:t>
            </a:r>
            <a:r>
              <a:rPr lang="en-US" baseline="0" dirty="0" smtClean="0"/>
              <a:t> and see what lies in store for his future in the industry.</a:t>
            </a:r>
          </a:p>
          <a:p>
            <a:pPr eaLnBrk="1" hangingPunct="1">
              <a:spcBef>
                <a:spcPct val="0"/>
              </a:spcBef>
            </a:pPr>
            <a:endParaRPr lang="en-US" baseline="0" dirty="0" smtClean="0"/>
          </a:p>
          <a:p>
            <a:pPr eaLnBrk="1" hangingPunct="1">
              <a:spcBef>
                <a:spcPct val="0"/>
              </a:spcBef>
            </a:pPr>
            <a:r>
              <a:rPr lang="en-US" baseline="0" dirty="0" smtClean="0"/>
              <a:t>Just by glancing at the numbers, we can see that the total employment for 2012 Quarter 2 is about 800 employees less than the average employment from the previous three quarters, New hires have increased to 659 from the previous average of 410, and the turnover rate for employees has decreased from 7.5% to 6.2%.  </a:t>
            </a:r>
          </a:p>
          <a:p>
            <a:pPr eaLnBrk="1" hangingPunct="1">
              <a:spcBef>
                <a:spcPct val="0"/>
              </a:spcBef>
            </a:pPr>
            <a:r>
              <a:rPr lang="en-US" baseline="0" dirty="0" smtClean="0"/>
              <a:t>While the turnover rate has decreased and new hires have increased, the drop of total employees in the industry is worrisome.</a:t>
            </a:r>
            <a:endParaRPr lang="en-US" dirty="0" smtClean="0"/>
          </a:p>
        </p:txBody>
      </p:sp>
      <p:sp>
        <p:nvSpPr>
          <p:cNvPr id="890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775FFC-F3D6-4882-9C59-1371F78AFF25}" type="slidenum">
              <a:rPr lang="en-US"/>
              <a:pPr fontAlgn="base">
                <a:spcBef>
                  <a:spcPct val="0"/>
                </a:spcBef>
                <a:spcAft>
                  <a:spcPct val="0"/>
                </a:spcAft>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we know,</a:t>
            </a:r>
            <a:r>
              <a:rPr lang="en-US" baseline="0" dirty="0" smtClean="0"/>
              <a:t> industry employment can change over time and it is possible  that Beverage Manufacturing is simply having a rough time.  Fortunately, there is an LMI tool that will allow us see what lies ahead for Robert’s industry.  Let’s look at the industry projections……..</a:t>
            </a:r>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Industry employment projections are useful to see the projected</a:t>
            </a:r>
            <a:r>
              <a:rPr lang="en-US" baseline="0" dirty="0" smtClean="0"/>
              <a:t> trends in both short-term and long-term periods. The state of Missouri puts out statewide and regional industry employment projections using employment data from the Quarterly Census of Employment and Wages along with National Employment projections and other economic indicators that can be attributed to affecting employment.  Short-term projections are produced annually for the state, as well as the St. Louis and Kansas City WIAs.  Long-term projections are produced bi-annually for the state and all10 WIAs.</a:t>
            </a:r>
          </a:p>
          <a:p>
            <a:endParaRPr lang="en-US" baseline="0" dirty="0" smtClean="0"/>
          </a:p>
          <a:p>
            <a:r>
              <a:rPr lang="en-US" baseline="0" dirty="0" smtClean="0"/>
              <a:t>The employment projections can give career counselors and job seekers a better idea of what direction employment in their industry is headed.  </a:t>
            </a:r>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 example of what</a:t>
            </a:r>
            <a:r>
              <a:rPr lang="en-US" baseline="0" dirty="0" smtClean="0"/>
              <a:t> the Missouri Long-term Industry Employment Projections excel file looks like when you click the links on the previous slide.  Here, </a:t>
            </a:r>
            <a:r>
              <a:rPr lang="en-US" dirty="0" smtClean="0"/>
              <a:t> </a:t>
            </a:r>
            <a:r>
              <a:rPr lang="en-US" baseline="0" dirty="0" smtClean="0"/>
              <a:t>we can look at Robert’s industry: Beverage Manufacturing and see how it is projected to change until 2020.  Due to confidentiality, some of the numbers may not be available, as seen here with  Beverage Manufacturing.</a:t>
            </a:r>
          </a:p>
          <a:p>
            <a:r>
              <a:rPr lang="en-US" baseline="0" dirty="0" smtClean="0"/>
              <a:t>However, </a:t>
            </a:r>
            <a:r>
              <a:rPr lang="en-US" sz="1200" kern="1200" baseline="0" dirty="0" smtClean="0">
                <a:solidFill>
                  <a:schemeClr val="tx1"/>
                </a:solidFill>
                <a:latin typeface="+mn-lt"/>
                <a:ea typeface="+mn-ea"/>
                <a:cs typeface="+mn-cs"/>
              </a:rPr>
              <a:t>due to regional differences in economic makeup across the state, it is possible for industry data to be suppressed in one area but not all areas.  Lets take a look at the Central WIA and see if we can find projections for Robert's industry there.</a:t>
            </a:r>
            <a:endParaRPr lang="en-US" baseline="0" dirty="0" smtClean="0"/>
          </a:p>
        </p:txBody>
      </p:sp>
      <p:sp>
        <p:nvSpPr>
          <p:cNvPr id="4" name="Slide Number Placeholder 3"/>
          <p:cNvSpPr>
            <a:spLocks noGrp="1"/>
          </p:cNvSpPr>
          <p:nvPr>
            <p:ph type="sldNum" sz="quarter" idx="10"/>
          </p:nvPr>
        </p:nvSpPr>
        <p:spPr/>
        <p:txBody>
          <a:bodyPr/>
          <a:lstStyle/>
          <a:p>
            <a:fld id="{1A4F27C4-D753-49C0-A44B-3A51B88E2F10}"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 look at the Central WIA we see that data is available for Robert’s Industry.  Beverage Manufacturing to projected to decline by .5%</a:t>
            </a:r>
            <a:r>
              <a:rPr lang="en-US" baseline="0" dirty="0" smtClean="0"/>
              <a:t> over the 10 year period.</a:t>
            </a:r>
          </a:p>
        </p:txBody>
      </p:sp>
      <p:sp>
        <p:nvSpPr>
          <p:cNvPr id="4" name="Slide Number Placeholder 3"/>
          <p:cNvSpPr>
            <a:spLocks noGrp="1"/>
          </p:cNvSpPr>
          <p:nvPr>
            <p:ph type="sldNum" sz="quarter" idx="10"/>
          </p:nvPr>
        </p:nvSpPr>
        <p:spPr/>
        <p:txBody>
          <a:bodyPr/>
          <a:lstStyle/>
          <a:p>
            <a:fld id="{1A4F27C4-D753-49C0-A44B-3A51B88E2F10}"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additional actions a career</a:t>
            </a:r>
            <a:r>
              <a:rPr lang="en-US" baseline="0" dirty="0" smtClean="0"/>
              <a:t> counselor can take to understand the affected industry is to look into any WARN notices that may have been published letting you know any future or continuing lay offs.</a:t>
            </a:r>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WARN notice requires employers to provide at least 60 days notice in advance of any large plant closings or mass layoffs.  They’re viewable on the Missouri Employment Transition Team website and are sorted by year.  You can view these notices to see if there will be any additional layoffs to the affected industry within your area or a related industry that may affect Beverage Manufacturing’s employment in the future.</a:t>
            </a:r>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the website links</a:t>
            </a:r>
            <a:r>
              <a:rPr lang="en-US" baseline="0" dirty="0" smtClean="0"/>
              <a:t> to the LMI Data tools that we walked through in Step 1 of the Four Step Aid to Assisting Job Seekers.  Please feel free to pause the webinar here and practice using these data tools yourself.  Otherwise make note of them and continue on with the remainder of the lesson.</a:t>
            </a:r>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0" dirty="0" smtClean="0">
                <a:latin typeface="Arial" pitchFamily="34" charset="0"/>
              </a:rPr>
              <a:t>Today we are beginning</a:t>
            </a:r>
            <a:r>
              <a:rPr lang="en-US" b="0" baseline="0" dirty="0" smtClean="0">
                <a:latin typeface="Arial" pitchFamily="34" charset="0"/>
              </a:rPr>
              <a:t> module 2 with learning how to create a career pathway. We will further advance the planning in lesson 2 by incorporating more advanced LMI data tools and skills assessment programs, and by giving you a chance to walk through the LMI tools we have shown and answer questions to corresponding case studies so you have a chance to master the LMI presented in this module.</a:t>
            </a:r>
            <a:endParaRPr lang="en-US" b="1" dirty="0" smtClean="0">
              <a:latin typeface="Arial" pitchFamily="34" charset="0"/>
            </a:endParaRPr>
          </a:p>
          <a:p>
            <a:pPr eaLnBrk="1" hangingPunct="1">
              <a:spcBef>
                <a:spcPct val="0"/>
              </a:spcBef>
            </a:pPr>
            <a:endParaRPr lang="en-US"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that we have covered all</a:t>
            </a:r>
            <a:r>
              <a:rPr lang="en-US" baseline="0" dirty="0" smtClean="0"/>
              <a:t> the basic aspects of becoming familiar with Robert’s industry in Step 1, we can get more in-depth with his chances of re-employment in either his industry, occupation, or both.  The tools that we will use for in Step 2 are nationally created within the Bureau of Labor Statistics.  Due to confidentiality restrictions, Missouri cannot typically publish their industry or occupational staffing patterns, but the good news is that Missouri employment trends almost always closely mirror national trends so using the BLS data can be just as beneficial.  </a:t>
            </a:r>
          </a:p>
        </p:txBody>
      </p:sp>
      <p:sp>
        <p:nvSpPr>
          <p:cNvPr id="4" name="Slide Number Placeholder 3"/>
          <p:cNvSpPr>
            <a:spLocks noGrp="1"/>
          </p:cNvSpPr>
          <p:nvPr>
            <p:ph type="sldNum" sz="quarter" idx="10"/>
          </p:nvPr>
        </p:nvSpPr>
        <p:spPr/>
        <p:txBody>
          <a:bodyPr/>
          <a:lstStyle/>
          <a:p>
            <a:fld id="{1A4F27C4-D753-49C0-A44B-3A51B88E2F10}"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Industry</a:t>
            </a:r>
            <a:r>
              <a:rPr lang="en-US" baseline="0" dirty="0" smtClean="0"/>
              <a:t> and Occupational Staffing patterns can be found on the BLS website within their Employment Projections data sets.  Under the National Employment Matrix you can choose to either search by industry or occupation.  Staffing patterns are extremely useful for job seekers looking to stay within their chosen industry or occupation.  You can chose the specific industry and see which occupations are employed within it and what their projected trends will be over the long-term.  Likewise with occupations, you will be able to see all the top employing industries for that occupation.</a:t>
            </a:r>
          </a:p>
          <a:p>
            <a:endParaRPr lang="en-US" baseline="0" dirty="0" smtClean="0"/>
          </a:p>
          <a:p>
            <a:r>
              <a:rPr lang="en-US" baseline="0" dirty="0" smtClean="0"/>
              <a:t>We’ll walk through both tools here, but let’s start with looking at the Beverage Manufacturing Industry since we have been discussing it up until now.  It’s a relatively easy tool to walk through.  To begin, </a:t>
            </a:r>
            <a:r>
              <a:rPr lang="en-US" sz="1200" b="1" u="sng" baseline="0" dirty="0" smtClean="0"/>
              <a:t>click</a:t>
            </a:r>
            <a:r>
              <a:rPr lang="en-US" baseline="0" dirty="0" smtClean="0"/>
              <a:t> on the Multi-Screen data search next to the Search by Industry row.</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Within this page, you can either select to choose  the industry from the following page</a:t>
            </a:r>
            <a:r>
              <a:rPr lang="en-US" b="1" dirty="0" smtClean="0"/>
              <a:t> </a:t>
            </a:r>
            <a:r>
              <a:rPr lang="en-US" dirty="0" smtClean="0"/>
              <a:t>or type in the industry</a:t>
            </a:r>
            <a:r>
              <a:rPr lang="en-US" baseline="0" dirty="0" smtClean="0"/>
              <a:t> within the search box.  We’ll choose Beverage Manufacturing from the following page so we can see what the sort looks like.  You must also</a:t>
            </a:r>
            <a:r>
              <a:rPr lang="en-US" dirty="0" smtClean="0"/>
              <a:t> </a:t>
            </a:r>
            <a:r>
              <a:rPr lang="en-US" baseline="0" dirty="0" smtClean="0"/>
              <a:t>choose one of the four projections variables from the list that the occupations will be sorted by.</a:t>
            </a:r>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this drop-down list, all we have to do is select Beverage Manufacturing to see Robert’s industry’s outlook……</a:t>
            </a:r>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the final search page, we can choose to look at</a:t>
            </a:r>
            <a:r>
              <a:rPr lang="en-US" baseline="0" dirty="0" smtClean="0"/>
              <a:t> Robert’s previous occupation specifically, all the occupations available in the industry, or a comparison of occupations that you choose.  We’ll look at all occupations in the list </a:t>
            </a:r>
            <a:r>
              <a:rPr lang="en-US" dirty="0" smtClean="0"/>
              <a:t> </a:t>
            </a:r>
            <a:r>
              <a:rPr lang="en-US" baseline="0" dirty="0" smtClean="0"/>
              <a:t>so Robert can see where his occupation lies in the staffing patterns and compare it with other top occupations to see if looking into a new field is necessary for him.</a:t>
            </a:r>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a:t>
            </a:r>
            <a:r>
              <a:rPr lang="en-US" baseline="0" dirty="0" smtClean="0"/>
              <a:t> we finally get to see the staffing pattern.  The Top row will always be the total of all occupations in Beverage Manufacturing so you can see how other occupations are comparing with the total average.  </a:t>
            </a:r>
          </a:p>
          <a:p>
            <a:endParaRPr lang="en-US" baseline="0" dirty="0" smtClean="0"/>
          </a:p>
          <a:p>
            <a:r>
              <a:rPr lang="en-US" baseline="0" dirty="0" smtClean="0"/>
              <a:t>Robert’s SOC Code occupation,</a:t>
            </a:r>
            <a:r>
              <a:rPr lang="en-US" dirty="0" smtClean="0"/>
              <a:t> </a:t>
            </a:r>
            <a:r>
              <a:rPr lang="en-US" baseline="0" dirty="0" smtClean="0"/>
              <a:t>First-line supervisors/managers of production and operating workers are actually the highest employing occupation in Beverage Manufacturing.  This might sounds like good news to Robert since it seems to be a popular occupation in the industry, but looking at the employment columns might start to dampen his mood a bit.  From 2010 to 2020 total employment for his occupation within Beverage Manufacturing is projected to decrease by 1.2%.  Robert begins to wonder if maybe he should consider staying with his occupation, but switching industries…..</a:t>
            </a:r>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look and see if Robert’s idea for switching industries</a:t>
            </a:r>
            <a:r>
              <a:rPr lang="en-US" baseline="0" dirty="0" smtClean="0"/>
              <a:t> is a good idea, we’ll now look at the BLS staffing patterns by occupation.  It’s very similar to what we just walked through with industry staffing patterns, but it will be able to tell him if there is a closely related industry to Beverage Manufacturing that might actually be expanding and hiring in the near future.  </a:t>
            </a:r>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a:t>
            </a:r>
            <a:r>
              <a:rPr lang="en-US" baseline="0" dirty="0" smtClean="0"/>
              <a:t> like before with the industry staffing patterns only this time we will choose the Multi-Screen Data search in the Search by Occupation row.</a:t>
            </a:r>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 as before, we can type in Robert’s occupation in the search box</a:t>
            </a:r>
            <a:r>
              <a:rPr lang="en-US" baseline="0" dirty="0" smtClean="0"/>
              <a:t> or choose from the following page </a:t>
            </a:r>
            <a:r>
              <a:rPr lang="en-US" b="1" baseline="0" dirty="0" smtClean="0"/>
              <a:t>(click), </a:t>
            </a:r>
            <a:r>
              <a:rPr lang="en-US" baseline="0" dirty="0" smtClean="0"/>
              <a:t>and we must choose the variable </a:t>
            </a:r>
            <a:r>
              <a:rPr lang="en-US" b="1" baseline="0" dirty="0" smtClean="0"/>
              <a:t>(click</a:t>
            </a:r>
            <a:r>
              <a:rPr lang="en-US" baseline="0" dirty="0" smtClean="0"/>
              <a:t>)we want to sort the industry’s employment by.</a:t>
            </a:r>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Occupation search  we choose First-line supervisors/managers</a:t>
            </a:r>
            <a:r>
              <a:rPr lang="en-US" baseline="0" dirty="0" smtClean="0"/>
              <a:t> of production and operating workers.  Since his job title was Production Supervisor, it is the closest match with the BLS SOC codes.</a:t>
            </a:r>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xfrm>
            <a:off x="700715" y="4417018"/>
            <a:ext cx="5608975" cy="4182116"/>
          </a:xfrm>
          <a:noFill/>
        </p:spPr>
        <p:txBody>
          <a:bodyPr wrap="square" numCol="1" anchor="t" anchorCtr="0" compatLnSpc="1">
            <a:prstTxWarp prst="textNoShape">
              <a:avLst/>
            </a:prstTxWarp>
          </a:bodyPr>
          <a:lstStyle/>
          <a:p>
            <a:pPr>
              <a:spcBef>
                <a:spcPct val="0"/>
              </a:spcBef>
            </a:pPr>
            <a:r>
              <a:rPr lang="en-US" dirty="0" smtClean="0">
                <a:latin typeface="Arial" pitchFamily="34" charset="0"/>
              </a:rPr>
              <a:t>After this first lesson, we want you to be able to:</a:t>
            </a:r>
          </a:p>
          <a:p>
            <a:pPr>
              <a:spcBef>
                <a:spcPct val="0"/>
              </a:spcBef>
            </a:pPr>
            <a:endParaRPr lang="en-US" dirty="0" smtClean="0">
              <a:latin typeface="Arial" pitchFamily="34" charset="0"/>
            </a:endParaRPr>
          </a:p>
          <a:p>
            <a:pPr>
              <a:spcBef>
                <a:spcPct val="0"/>
              </a:spcBef>
              <a:buFont typeface="Arial" pitchFamily="34" charset="0"/>
              <a:buChar char="•"/>
            </a:pPr>
            <a:r>
              <a:rPr lang="en-US" dirty="0" smtClean="0">
                <a:latin typeface="Arial" pitchFamily="34" charset="0"/>
              </a:rPr>
              <a:t>Identify</a:t>
            </a:r>
            <a:r>
              <a:rPr lang="en-US" baseline="0" dirty="0" smtClean="0">
                <a:latin typeface="Arial" pitchFamily="34" charset="0"/>
              </a:rPr>
              <a:t> what LMI sources will be relevant to your jobseekers</a:t>
            </a:r>
          </a:p>
          <a:p>
            <a:pPr marL="0" marR="0" lvl="1" indent="0" algn="l" defTabSz="914400" rtl="0" eaLnBrk="1" fontAlgn="auto" latinLnBrk="0" hangingPunct="1">
              <a:lnSpc>
                <a:spcPct val="100000"/>
              </a:lnSpc>
              <a:spcBef>
                <a:spcPct val="0"/>
              </a:spcBef>
              <a:spcAft>
                <a:spcPts val="0"/>
              </a:spcAft>
              <a:buClrTx/>
              <a:buSzTx/>
              <a:buFont typeface="Arial" pitchFamily="34" charset="0"/>
              <a:buChar char="•"/>
              <a:tabLst/>
              <a:defRPr/>
            </a:pPr>
            <a:r>
              <a:rPr lang="en-US" baseline="0" dirty="0" smtClean="0">
                <a:latin typeface="Arial" pitchFamily="34" charset="0"/>
              </a:rPr>
              <a:t>Gain a deeper knowledge of working with LMI data sources as we begin learning </a:t>
            </a:r>
            <a:r>
              <a:rPr lang="en-US" dirty="0" smtClean="0"/>
              <a:t>Steps to Assist Job Seekers</a:t>
            </a:r>
            <a:r>
              <a:rPr lang="en-US" baseline="0" dirty="0" smtClean="0">
                <a:latin typeface="Arial" pitchFamily="34" charset="0"/>
              </a:rPr>
              <a:t> and;</a:t>
            </a:r>
          </a:p>
          <a:p>
            <a:pPr>
              <a:spcBef>
                <a:spcPct val="0"/>
              </a:spcBef>
              <a:buFont typeface="Arial" pitchFamily="34" charset="0"/>
              <a:buChar char="•"/>
            </a:pPr>
            <a:r>
              <a:rPr lang="en-US" baseline="0" dirty="0" smtClean="0">
                <a:latin typeface="Arial" pitchFamily="34" charset="0"/>
              </a:rPr>
              <a:t>Establish a more targeted and simple approach for using LMI with your job seekers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a:t>
            </a:r>
            <a:r>
              <a:rPr lang="en-US" baseline="0" dirty="0" smtClean="0"/>
              <a:t> again, we choose what industries we want to see employing his occupation.  We are going to choose to see all industries</a:t>
            </a:r>
            <a:endParaRPr lang="en-US" dirty="0" smtClean="0"/>
          </a:p>
          <a:p>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a:t>
            </a:r>
            <a:r>
              <a:rPr lang="en-US" baseline="0" dirty="0" smtClean="0"/>
              <a:t> the occupational staffing pattern for First-line Supervisors/managers of Production and Operating Workers.  Let’s take a closer look now. </a:t>
            </a:r>
          </a:p>
          <a:p>
            <a:endParaRPr lang="en-US" baseline="0" dirty="0" smtClean="0"/>
          </a:p>
          <a:p>
            <a:r>
              <a:rPr lang="en-US" baseline="0" dirty="0" smtClean="0"/>
              <a:t>Robert can now look through the top employing industries for his occupation and see that many of top 10 are actually growing in employment.  Now he has a better idea of whether or not it is worth it to continue on with his career and simply gain additional training to meet the demands of his newly selected industry.</a:t>
            </a:r>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Robert</a:t>
            </a:r>
            <a:r>
              <a:rPr lang="en-US" baseline="0" dirty="0" smtClean="0"/>
              <a:t> still wants a better understanding of his occupation and would like to see more regionally specific data, you can assist him with data from the Missouri Occupational Employment Projections.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By looking into the Occupational Employment Projections, you will have gathered all the current and future employment data for First-line Supervisor/Manager of Production and Operating Workers.</a:t>
            </a:r>
            <a:endParaRPr lang="en-US" dirty="0" smtClean="0"/>
          </a:p>
        </p:txBody>
      </p:sp>
      <p:sp>
        <p:nvSpPr>
          <p:cNvPr id="4" name="Slide Number Placeholder 3"/>
          <p:cNvSpPr>
            <a:spLocks noGrp="1"/>
          </p:cNvSpPr>
          <p:nvPr>
            <p:ph type="sldNum" sz="quarter" idx="10"/>
          </p:nvPr>
        </p:nvSpPr>
        <p:spPr/>
        <p:txBody>
          <a:bodyPr/>
          <a:lstStyle/>
          <a:p>
            <a:fld id="{1A4F27C4-D753-49C0-A44B-3A51B88E2F10}"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 the Industry</a:t>
            </a:r>
            <a:r>
              <a:rPr lang="en-US" baseline="0" dirty="0" smtClean="0"/>
              <a:t> Employment projections, the occupational employment projections are designed to be available for both short-term and long-term periods.  The same geographic restrictions apply for the available projections as they did with industry.  Missouri, St. Louis, and Kansas City WIAs available for short-term, and Missouri and all 10 WIAs available for long-term.  The main difference between the industry projection and occupational projections is the amount of data available.  There are hundreds of occupations to look through. Besides employment data you can see wage data, typical education and training needs for occupations, and how many openings there will be within the projected time period.  You can also see career grades for each occupation.</a:t>
            </a:r>
          </a:p>
          <a:p>
            <a:endParaRPr lang="en-US" baseline="0" dirty="0" smtClean="0"/>
          </a:p>
          <a:p>
            <a:r>
              <a:rPr lang="en-US" baseline="0" dirty="0" smtClean="0"/>
              <a:t>Let’s see what Robert’s occupational projection is for the</a:t>
            </a:r>
            <a:r>
              <a:rPr lang="en-US" dirty="0" smtClean="0"/>
              <a:t> </a:t>
            </a:r>
            <a:r>
              <a:rPr lang="en-US" baseline="0" dirty="0" smtClean="0"/>
              <a:t>long-term in the Central WIA region</a:t>
            </a:r>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Looking</a:t>
            </a:r>
            <a:r>
              <a:rPr lang="en-US" baseline="0" dirty="0" smtClean="0"/>
              <a:t> at the employment data for Robert’s occupations for the Central WIA is somewhat promising.</a:t>
            </a:r>
            <a:r>
              <a:rPr lang="en-US" dirty="0" smtClean="0"/>
              <a:t>  </a:t>
            </a:r>
            <a:r>
              <a:rPr lang="en-US" baseline="0" dirty="0" smtClean="0"/>
              <a:t>There’s projected to be an increase of 2.56% from 2010-2020.  However, of the 159 projected openings over the 10 year period, only 26 are to be growth openings. Maybe a new career isn’t too far off in his future……..we’ll continue with the next step of the Job Seeker Aid and see what lies ahead for Robert.</a:t>
            </a:r>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are the website links</a:t>
            </a:r>
            <a:r>
              <a:rPr lang="en-US" baseline="0" dirty="0" smtClean="0"/>
              <a:t> to the LMI Data tools that we walked through in Step 2 of the Four Step Aid to Assisting Job Seekers.  Please feel free to pause the webinar here and practice using these data tools yourself.  Otherwise make note of them and continue on to finish the lesson.</a:t>
            </a:r>
            <a:endParaRPr lang="en-US" dirty="0" smtClean="0"/>
          </a:p>
          <a:p>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to sum up what we learned for</a:t>
            </a:r>
            <a:r>
              <a:rPr lang="en-US" baseline="0" dirty="0" smtClean="0"/>
              <a:t> Robert in the first two steps of the Four Step Aid to Assisting Job Seekers: </a:t>
            </a:r>
          </a:p>
          <a:p>
            <a:endParaRPr lang="en-US" baseline="0" dirty="0" smtClean="0"/>
          </a:p>
          <a:p>
            <a:pPr>
              <a:buFont typeface="Arial" pitchFamily="34" charset="0"/>
              <a:buChar char="•"/>
            </a:pPr>
            <a:r>
              <a:rPr lang="en-US" baseline="0" dirty="0" smtClean="0"/>
              <a:t>Statewide the industry has a smaller employment base and recent job loss</a:t>
            </a:r>
          </a:p>
          <a:p>
            <a:pPr>
              <a:buFont typeface="Arial" pitchFamily="34" charset="0"/>
              <a:buChar char="•"/>
            </a:pPr>
            <a:r>
              <a:rPr lang="en-US" baseline="0" dirty="0" smtClean="0"/>
              <a:t>Nationally Beverage manufacturing is projected to have a .1% employment loss by 2020, his occupation is expected to decrease 1.2%</a:t>
            </a:r>
          </a:p>
          <a:p>
            <a:pPr>
              <a:buFont typeface="Arial" pitchFamily="34" charset="0"/>
              <a:buChar char="•"/>
            </a:pPr>
            <a:r>
              <a:rPr lang="en-US" baseline="0" dirty="0" smtClean="0"/>
              <a:t>However regionally his occupation is expected to increase 2.56% by 2020</a:t>
            </a:r>
          </a:p>
          <a:p>
            <a:pPr>
              <a:buFont typeface="Arial" pitchFamily="34" charset="0"/>
              <a:buNone/>
            </a:pPr>
            <a:endParaRPr lang="en-US" baseline="0" dirty="0" smtClean="0"/>
          </a:p>
          <a:p>
            <a:pPr>
              <a:buFont typeface="Arial" pitchFamily="34" charset="0"/>
              <a:buNone/>
            </a:pPr>
            <a:r>
              <a:rPr lang="en-US" baseline="0" dirty="0" smtClean="0"/>
              <a:t>In the next lesson we will finish looking at the four steps to assist Job Seekers by looking at skills assessments available within our Next Generation Career Centers.  Then we will use Career Exploration tools to narrow down some occupations and industries for Robert to begin looking into for his re-employment.</a:t>
            </a:r>
          </a:p>
        </p:txBody>
      </p:sp>
      <p:sp>
        <p:nvSpPr>
          <p:cNvPr id="4" name="Slide Number Placeholder 3"/>
          <p:cNvSpPr>
            <a:spLocks noGrp="1"/>
          </p:cNvSpPr>
          <p:nvPr>
            <p:ph type="sldNum" sz="quarter" idx="10"/>
          </p:nvPr>
        </p:nvSpPr>
        <p:spPr/>
        <p:txBody>
          <a:bodyPr/>
          <a:lstStyle/>
          <a:p>
            <a:fld id="{1A4F27C4-D753-49C0-A44B-3A51B88E2F10}"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bwMode="auto">
          <a:xfrm>
            <a:off x="701355" y="4416460"/>
            <a:ext cx="5607691" cy="4182358"/>
          </a:xfrm>
          <a:prstGeom prst="rect">
            <a:avLst/>
          </a:prstGeom>
          <a:noFill/>
          <a:ln>
            <a:miter lim="800000"/>
            <a:headEnd/>
            <a:tailEnd/>
          </a:ln>
        </p:spPr>
        <p:txBody>
          <a:bodyPr/>
          <a:lstStyle/>
          <a:p>
            <a:r>
              <a:rPr lang="en-US" dirty="0" smtClean="0">
                <a:latin typeface="Arial" pitchFamily="34" charset="0"/>
              </a:rPr>
              <a:t>In</a:t>
            </a:r>
            <a:r>
              <a:rPr lang="en-US" baseline="0" dirty="0" smtClean="0">
                <a:latin typeface="Arial" pitchFamily="34" charset="0"/>
              </a:rPr>
              <a:t> Lesson 2 we look at some of the popular skills assessments that most Missouri NGCC’s are currently using including O*Net’s Career Interest Profiler and WorkKeys, before we walk through using O*Net Online and the Missouri </a:t>
            </a:r>
            <a:r>
              <a:rPr lang="en-US" baseline="0" smtClean="0">
                <a:latin typeface="Arial" pitchFamily="34" charset="0"/>
              </a:rPr>
              <a:t>Education and </a:t>
            </a:r>
            <a:r>
              <a:rPr lang="en-US" baseline="0" dirty="0" smtClean="0">
                <a:latin typeface="Arial" pitchFamily="34" charset="0"/>
              </a:rPr>
              <a:t>Career Tool to help job seekers narrow down their occupations list.</a:t>
            </a:r>
            <a:endParaRPr lang="en-US" dirty="0"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bwMode="auto">
          <a:xfrm>
            <a:off x="701356" y="4416461"/>
            <a:ext cx="5607692" cy="4182358"/>
          </a:xfrm>
          <a:prstGeom prst="rect">
            <a:avLst/>
          </a:prstGeom>
          <a:noFill/>
          <a:ln>
            <a:miter lim="800000"/>
            <a:headEnd/>
            <a:tailEnd/>
          </a:ln>
        </p:spPr>
        <p:txBody>
          <a:bodyPr lIns="91073" tIns="45538" rIns="91073" bIns="45538"/>
          <a:lstStyle/>
          <a:p>
            <a:pPr defTabSz="902421" eaLnBrk="1" fontAlgn="auto" hangingPunct="1">
              <a:spcBef>
                <a:spcPct val="0"/>
              </a:spcBef>
              <a:spcAft>
                <a:spcPts val="0"/>
              </a:spcAft>
              <a:defRPr/>
            </a:pPr>
            <a:r>
              <a:rPr lang="en-US" dirty="0" smtClean="0">
                <a:latin typeface="Arial" pitchFamily="34" charset="0"/>
              </a:rPr>
              <a:t>Thank you</a:t>
            </a:r>
            <a:r>
              <a:rPr lang="en-US" baseline="0" dirty="0" smtClean="0">
                <a:latin typeface="Arial" pitchFamily="34" charset="0"/>
              </a:rPr>
              <a:t> for participating in this LMI series of webinars. </a:t>
            </a:r>
            <a:r>
              <a:rPr lang="en-US" dirty="0" smtClean="0"/>
              <a:t>If you have any questions regarding this training or would like additional LMI data information, please feel free to contact by e-mail at mericdata@ded.mo.gov. You may also visit</a:t>
            </a:r>
            <a:r>
              <a:rPr lang="en-US" baseline="0" dirty="0" smtClean="0">
                <a:latin typeface="Arial" pitchFamily="34" charset="0"/>
              </a:rPr>
              <a:t> MERIC’s website at www.missourieconomy.org for additional resources and contact information for your assigned regional staff liaison.</a:t>
            </a:r>
            <a:endParaRPr lang="en-US" dirty="0" smtClean="0">
              <a:latin typeface="Arial" pitchFamily="34" charset="0"/>
            </a:endParaRPr>
          </a:p>
        </p:txBody>
      </p:sp>
      <p:sp>
        <p:nvSpPr>
          <p:cNvPr id="62468" name="Slide Number Placeholder 3"/>
          <p:cNvSpPr>
            <a:spLocks noGrp="1"/>
          </p:cNvSpPr>
          <p:nvPr>
            <p:ph type="sldNum" sz="quarter" idx="4294967295"/>
          </p:nvPr>
        </p:nvSpPr>
        <p:spPr bwMode="auto">
          <a:xfrm>
            <a:off x="3970676" y="8829772"/>
            <a:ext cx="3038155" cy="465056"/>
          </a:xfrm>
          <a:prstGeom prst="rect">
            <a:avLst/>
          </a:prstGeom>
          <a:noFill/>
          <a:ln>
            <a:miter lim="800000"/>
            <a:headEnd/>
            <a:tailEnd/>
          </a:ln>
        </p:spPr>
        <p:txBody>
          <a:bodyPr lIns="91073" tIns="45538" rIns="91073" bIns="45538"/>
          <a:lstStyle/>
          <a:p>
            <a:fld id="{2BC837E4-6676-4B40-A7FB-67F16927AFA3}" type="slidenum">
              <a:rPr lang="en-US">
                <a:ea typeface="MS PGothic"/>
                <a:cs typeface="MS PGothic"/>
              </a:rPr>
              <a:pPr/>
              <a:t>38</a:t>
            </a:fld>
            <a:endParaRPr lang="en-US">
              <a:ea typeface="MS PGothic"/>
              <a:cs typeface="MS PGothic"/>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chemeClr val="tx1"/>
                </a:solidFill>
              </a:rPr>
              <a:t>Please take a moment to complete this survey, which is available online at the link below.  </a:t>
            </a:r>
            <a:r>
              <a:rPr lang="en-US" sz="1200" smtClean="0">
                <a:solidFill>
                  <a:schemeClr val="tx1"/>
                </a:solidFill>
              </a:rPr>
              <a:t>Your input will assist us in making these webinars more effective and successful as we continue to make further improvements.</a:t>
            </a:r>
            <a:endParaRPr lang="en-US"/>
          </a:p>
        </p:txBody>
      </p:sp>
      <p:sp>
        <p:nvSpPr>
          <p:cNvPr id="4" name="Slide Number Placeholder 3"/>
          <p:cNvSpPr>
            <a:spLocks noGrp="1"/>
          </p:cNvSpPr>
          <p:nvPr>
            <p:ph type="sldNum" sz="quarter" idx="10"/>
          </p:nvPr>
        </p:nvSpPr>
        <p:spPr/>
        <p:txBody>
          <a:bodyPr/>
          <a:lstStyle/>
          <a:p>
            <a:fld id="{1A4F27C4-D753-49C0-A44B-3A51B88E2F10}"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what are your next moves now that you’ve identified the LMI data you want and where do you go to retrieve it?  One of the most difficult parts of working with LMI is sorting through it all and only getting what you need.  What we hope to do with this lesson is show you exactly what tools will help with these NGCC (</a:t>
            </a:r>
            <a:r>
              <a:rPr lang="en-US" dirty="0" smtClean="0"/>
              <a:t>Next</a:t>
            </a:r>
            <a:r>
              <a:rPr lang="en-US" baseline="0" dirty="0" smtClean="0"/>
              <a:t> Generation Career Centers) so you don’t get lost in a sea of data.  The hardest part of LMI is knowing where to look.  We will show you the LMI tools that are most useful to helping job seekers and help you understand who you can collaborate with for data to save you and your job seeker time in their career search. </a:t>
            </a:r>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fontAlgn="auto">
              <a:spcBef>
                <a:spcPts val="0"/>
              </a:spcBef>
              <a:spcAft>
                <a:spcPts val="0"/>
              </a:spcAft>
              <a:defRPr/>
            </a:pPr>
            <a:r>
              <a:rPr lang="en-US" dirty="0" smtClean="0"/>
              <a:t>Setting up a series of traceable steps for workforce developers to use as they assist job seekers can make the process much simpler and consistent throughout the Next</a:t>
            </a:r>
            <a:r>
              <a:rPr lang="en-US" baseline="0" dirty="0" smtClean="0"/>
              <a:t> Generation Career Centers.  This is our four step aid to assisting job seekers process.  Not all four steps are going to be necessary in every situation, but the procedure for creating the career pathway for your job seekers will always stay the same.  Let’s take a look at each step and see how it can assist your job seekers with finding their perfect career path.  </a:t>
            </a:r>
          </a:p>
          <a:p>
            <a:pPr fontAlgn="auto">
              <a:spcBef>
                <a:spcPts val="0"/>
              </a:spcBef>
              <a:spcAft>
                <a:spcPts val="0"/>
              </a:spcAft>
              <a:defRPr/>
            </a:pPr>
            <a:endParaRPr lang="en-US" baseline="0" dirty="0" smtClean="0"/>
          </a:p>
          <a:p>
            <a:pPr fontAlgn="auto">
              <a:spcBef>
                <a:spcPts val="0"/>
              </a:spcBef>
              <a:spcAft>
                <a:spcPts val="0"/>
              </a:spcAft>
              <a:defRPr/>
            </a:pPr>
            <a:r>
              <a:rPr lang="en-US" baseline="0" dirty="0" smtClean="0"/>
              <a:t>Step 1 is to identify the affected job seeker and industry.  This could be an industry that is experiencing mass layoffs and you know that many of those dislocated workers will be going to you for career assistance, or just an industry that a job seeker has expressed an interest in.  This is the most broad and basic step of the process.  </a:t>
            </a:r>
          </a:p>
          <a:p>
            <a:pPr fontAlgn="auto">
              <a:spcBef>
                <a:spcPts val="0"/>
              </a:spcBef>
              <a:spcAft>
                <a:spcPts val="0"/>
              </a:spcAft>
              <a:defRPr/>
            </a:pPr>
            <a:r>
              <a:rPr lang="en-US" baseline="0" dirty="0" smtClean="0"/>
              <a:t>Step 2 requires that you dig deeper into your selected industry and occupations.  What are the trends for growth or decline?  What occupations are prevalent in the industry?</a:t>
            </a:r>
          </a:p>
          <a:p>
            <a:pPr fontAlgn="auto">
              <a:spcBef>
                <a:spcPts val="0"/>
              </a:spcBef>
              <a:spcAft>
                <a:spcPts val="0"/>
              </a:spcAft>
              <a:defRPr/>
            </a:pPr>
            <a:endParaRPr lang="en-US" baseline="0" dirty="0" smtClean="0"/>
          </a:p>
          <a:p>
            <a:pPr fontAlgn="auto">
              <a:spcBef>
                <a:spcPts val="0"/>
              </a:spcBef>
              <a:spcAft>
                <a:spcPts val="0"/>
              </a:spcAft>
              <a:defRPr/>
            </a:pPr>
            <a:r>
              <a:rPr lang="en-US" baseline="0" dirty="0" smtClean="0"/>
              <a:t>Step 3 will have you looking more in-depth into your job seeker.  This step is less about LMI and more about what you do best at the NGCC’s.  Have the job seekers taking their WorkKeys testing, find out their interests in the O*Net Career Interest Profiler, and any of the other tests you think necessary to find out what your job seeker is good at and what they are interested in doing.  </a:t>
            </a:r>
          </a:p>
          <a:p>
            <a:pPr fontAlgn="auto">
              <a:spcBef>
                <a:spcPts val="0"/>
              </a:spcBef>
              <a:spcAft>
                <a:spcPts val="0"/>
              </a:spcAft>
              <a:defRPr/>
            </a:pPr>
            <a:r>
              <a:rPr lang="en-US" baseline="0" dirty="0" smtClean="0"/>
              <a:t>The last step is combining all that data and looking at the new lists of occupation within their selected industry that match their skills set.  We’ll show you how to identify whether a job is in-demand, what education and training they will need to acquire, and what wages they should expect if they choose a particular occupation.</a:t>
            </a:r>
          </a:p>
          <a:p>
            <a:pPr fontAlgn="auto">
              <a:spcBef>
                <a:spcPts val="0"/>
              </a:spcBef>
              <a:spcAft>
                <a:spcPts val="0"/>
              </a:spcAft>
              <a:defRPr/>
            </a:pPr>
            <a:endParaRPr lang="en-US" baseline="0" dirty="0" smtClean="0"/>
          </a:p>
          <a:p>
            <a:pPr fontAlgn="auto">
              <a:spcBef>
                <a:spcPts val="0"/>
              </a:spcBef>
              <a:spcAft>
                <a:spcPts val="0"/>
              </a:spcAft>
              <a:defRPr/>
            </a:pPr>
            <a:r>
              <a:rPr lang="en-US" baseline="0" dirty="0" smtClean="0"/>
              <a:t>In lesson 1 of Module 2, we are going to cover steps number 1 and 2.  Steps 3 and 4 will be covered in Lesson 2.</a:t>
            </a:r>
            <a:endParaRPr lang="en-US" dirty="0" smtClean="0"/>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E124E1-2B59-45A0-8D02-08A40443944E}" type="slidenum">
              <a:rPr lang="en-US"/>
              <a:pPr fontAlgn="base">
                <a:spcBef>
                  <a:spcPct val="0"/>
                </a:spcBef>
                <a:spcAft>
                  <a:spcPct val="0"/>
                </a:spcAft>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you’ll recall from the previous slide, step 1 is identifying your affected job seeker and industry.  The easiest way to start this task is by getting to know your job seeker and their needs.  So let’s begin……..</a:t>
            </a:r>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scenario,</a:t>
            </a:r>
            <a:r>
              <a:rPr lang="en-US" baseline="0" dirty="0" smtClean="0"/>
              <a:t> t</a:t>
            </a:r>
            <a:r>
              <a:rPr lang="en-US" dirty="0" smtClean="0"/>
              <a:t>his is our dislocated</a:t>
            </a:r>
            <a:r>
              <a:rPr lang="en-US" baseline="0" dirty="0" smtClean="0"/>
              <a:t> worker: Robert Smith.  He was a manufacturing supervisor at a beverage manufacturing company.  Unfortunately due to cutbacks in production he was laid off.  He’s coming to your Next Generation Career Center to figure out what his next steps for re-employment are and he’s not quite sure what he wants to do now. </a:t>
            </a:r>
          </a:p>
          <a:p>
            <a:endParaRPr lang="en-US" baseline="0" dirty="0" smtClean="0"/>
          </a:p>
          <a:p>
            <a:r>
              <a:rPr lang="en-US" baseline="0" dirty="0" smtClean="0"/>
              <a:t>He’s only 35 years old so starting a new career is feasible to him, but he would like to have some familiarity with either his current occupation or industry.  He’s open to getting additional training if it will help him in the long run with his career, but he won’t be able to accomplish completing the training without some supplemental income to cover costs.  He also can’t easily relocate from your region as his wife has a job, they own a house, and his kids are still in school and wouldn’t adjust well to moving.</a:t>
            </a:r>
          </a:p>
          <a:p>
            <a:endParaRPr lang="en-US" baseline="0" dirty="0" smtClean="0"/>
          </a:p>
          <a:p>
            <a:r>
              <a:rPr lang="en-US" baseline="0" dirty="0" smtClean="0"/>
              <a:t>How can we help Robert?</a:t>
            </a:r>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Longitudinal Employer</a:t>
            </a:r>
            <a:r>
              <a:rPr lang="en-US" baseline="0" dirty="0" smtClean="0"/>
              <a:t> Household</a:t>
            </a:r>
            <a:r>
              <a:rPr lang="en-US" dirty="0" smtClean="0"/>
              <a:t> Dynamics (LEHD) for Missouri are available on the MERIC website and can be sorted in a variety of ways. You can look at the employment by industry for a certain year and quarter. For</a:t>
            </a:r>
            <a:r>
              <a:rPr lang="en-US" baseline="0" dirty="0" smtClean="0"/>
              <a:t> a location search</a:t>
            </a:r>
            <a:r>
              <a:rPr lang="en-US" dirty="0" smtClean="0"/>
              <a:t>, the sort can be done by metro, county or WIA area.  You can also choose to look at specific groupings of workers, like age groups or the worker’s gender. Ownership for the industry can also be determined within the page details.</a:t>
            </a:r>
          </a:p>
          <a:p>
            <a:pPr eaLnBrk="1" hangingPunct="1">
              <a:spcBef>
                <a:spcPct val="0"/>
              </a:spcBef>
            </a:pPr>
            <a:endParaRPr lang="en-US" dirty="0" smtClean="0"/>
          </a:p>
          <a:p>
            <a:pPr eaLnBrk="1" hangingPunct="1">
              <a:spcBef>
                <a:spcPct val="0"/>
              </a:spcBef>
            </a:pPr>
            <a:r>
              <a:rPr lang="en-US" dirty="0" smtClean="0"/>
              <a:t>Industry employment numbers are not the only information displayed for</a:t>
            </a:r>
            <a:r>
              <a:rPr lang="en-US" baseline="0" dirty="0" smtClean="0"/>
              <a:t> your selections</a:t>
            </a:r>
            <a:r>
              <a:rPr lang="en-US" dirty="0" smtClean="0"/>
              <a:t>.  You can also retrieve data on job flow, creation, turnovers, and separations so that you can get a better insight into your industry’s outlook.</a:t>
            </a:r>
          </a:p>
          <a:p>
            <a:pPr eaLnBrk="1" hangingPunct="1">
              <a:spcBef>
                <a:spcPct val="0"/>
              </a:spcBef>
            </a:pPr>
            <a:endParaRPr lang="en-US" dirty="0" smtClean="0"/>
          </a:p>
          <a:p>
            <a:pPr eaLnBrk="1" hangingPunct="1">
              <a:spcBef>
                <a:spcPct val="0"/>
              </a:spcBef>
            </a:pPr>
            <a:r>
              <a:rPr lang="en-US" dirty="0" smtClean="0"/>
              <a:t>However, at its</a:t>
            </a:r>
            <a:r>
              <a:rPr lang="en-US" baseline="0" dirty="0" smtClean="0"/>
              <a:t> most basic level as seen here, you can only view industries at the 2-digit NAICS sector level.  To view more detailed industry data, </a:t>
            </a:r>
            <a:r>
              <a:rPr lang="en-US" sz="1800" b="1" u="sng" baseline="0" dirty="0" smtClean="0"/>
              <a:t>click</a:t>
            </a:r>
            <a:r>
              <a:rPr lang="en-US" baseline="0" dirty="0" smtClean="0"/>
              <a:t> on the Information by Detail Industry link next to the pull down menu for Geographic Grouping.</a:t>
            </a:r>
            <a:endParaRPr lang="en-US" dirty="0" smtClean="0"/>
          </a:p>
          <a:p>
            <a:pPr eaLnBrk="1" hangingPunct="1">
              <a:spcBef>
                <a:spcPct val="0"/>
              </a:spcBef>
            </a:pPr>
            <a:endParaRPr lang="en-US" dirty="0" smtClean="0"/>
          </a:p>
        </p:txBody>
      </p:sp>
      <p:sp>
        <p:nvSpPr>
          <p:cNvPr id="860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3DB9681-8F27-4FC4-A829-2649DDCBF292}" type="slidenum">
              <a:rPr lang="en-US"/>
              <a:pPr fontAlgn="base">
                <a:spcBef>
                  <a:spcPct val="0"/>
                </a:spcBef>
                <a:spcAft>
                  <a:spcPct val="0"/>
                </a:spcAft>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a:t>
            </a:r>
            <a:r>
              <a:rPr lang="en-US" baseline="0" dirty="0" smtClean="0"/>
              <a:t> that we have met with Robert and understand his dilemma a bit more, it is time to take a closer look at his industry to see if his company’s layoff was simply a fluke or something that was predicted by the employment trends using our labor market information.  This can also help us understand his likelihood of being re-employed within the Beverage Manufacturing industry.  To do this, we are going to take a closer look at his industry’s employment data through our Longitudinal Employer Household Dynamics (LEHD).</a:t>
            </a:r>
            <a:endParaRPr lang="en-US" dirty="0"/>
          </a:p>
        </p:txBody>
      </p:sp>
      <p:sp>
        <p:nvSpPr>
          <p:cNvPr id="4" name="Slide Number Placeholder 3"/>
          <p:cNvSpPr>
            <a:spLocks noGrp="1"/>
          </p:cNvSpPr>
          <p:nvPr>
            <p:ph type="sldNum" sz="quarter" idx="10"/>
          </p:nvPr>
        </p:nvSpPr>
        <p:spPr/>
        <p:txBody>
          <a:bodyPr/>
          <a:lstStyle/>
          <a:p>
            <a:fld id="{1A4F27C4-D753-49C0-A44B-3A51B88E2F10}"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74CB5A3-CC16-4FCB-999C-31F5466C65EE}" type="datetimeFigureOut">
              <a:rPr lang="en-US" smtClean="0"/>
              <a:pPr/>
              <a:t>12/30/2013</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1B740796-3D17-4D22-815F-D843B14CE7A8}"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74CB5A3-CC16-4FCB-999C-31F5466C65EE}" type="datetimeFigureOut">
              <a:rPr lang="en-US" smtClean="0"/>
              <a:pPr/>
              <a:t>12/30/2013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B740796-3D17-4D22-815F-D843B14CE7A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74CB5A3-CC16-4FCB-999C-31F5466C65EE}" type="datetimeFigureOut">
              <a:rPr lang="en-US" smtClean="0"/>
              <a:pPr/>
              <a:t>12/30/2013</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1B740796-3D17-4D22-815F-D843B14CE7A8}"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1" y="258414"/>
            <a:ext cx="8058150" cy="894526"/>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buSzPct val="7500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13"/>
          <p:cNvSpPr>
            <a:spLocks noGrp="1"/>
          </p:cNvSpPr>
          <p:nvPr>
            <p:ph type="dt" sz="half" idx="10"/>
          </p:nvPr>
        </p:nvSpPr>
        <p:spPr/>
        <p:txBody>
          <a:bodyPr/>
          <a:lstStyle>
            <a:lvl1pPr>
              <a:defRPr/>
            </a:lvl1pPr>
          </a:lstStyle>
          <a:p>
            <a:pPr>
              <a:defRPr/>
            </a:pPr>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74CB5A3-CC16-4FCB-999C-31F5466C65EE}" type="datetimeFigureOut">
              <a:rPr lang="en-US" smtClean="0"/>
              <a:pPr/>
              <a:t>12/30/2013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B740796-3D17-4D22-815F-D843B14CE7A8}"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74CB5A3-CC16-4FCB-999C-31F5466C65EE}" type="datetimeFigureOut">
              <a:rPr lang="en-US" smtClean="0"/>
              <a:pPr/>
              <a:t>12/30/2013</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1B740796-3D17-4D22-815F-D843B14CE7A8}"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74CB5A3-CC16-4FCB-999C-31F5466C65EE}" type="datetimeFigureOut">
              <a:rPr lang="en-US" smtClean="0"/>
              <a:pPr/>
              <a:t>12/30/2013</a:t>
            </a:fld>
            <a:endParaRPr lang="en-US" dirty="0"/>
          </a:p>
        </p:txBody>
      </p:sp>
      <p:sp>
        <p:nvSpPr>
          <p:cNvPr id="10" name="Slide Number Placeholder 9"/>
          <p:cNvSpPr>
            <a:spLocks noGrp="1"/>
          </p:cNvSpPr>
          <p:nvPr>
            <p:ph type="sldNum" sz="quarter" idx="16"/>
          </p:nvPr>
        </p:nvSpPr>
        <p:spPr/>
        <p:txBody>
          <a:bodyPr rtlCol="0"/>
          <a:lstStyle/>
          <a:p>
            <a:fld id="{1B740796-3D17-4D22-815F-D843B14CE7A8}"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74CB5A3-CC16-4FCB-999C-31F5466C65EE}" type="datetimeFigureOut">
              <a:rPr lang="en-US" smtClean="0"/>
              <a:pPr/>
              <a:t>12/30/2013</a:t>
            </a:fld>
            <a:endParaRPr lang="en-US" dirty="0"/>
          </a:p>
        </p:txBody>
      </p:sp>
      <p:sp>
        <p:nvSpPr>
          <p:cNvPr id="12" name="Slide Number Placeholder 11"/>
          <p:cNvSpPr>
            <a:spLocks noGrp="1"/>
          </p:cNvSpPr>
          <p:nvPr>
            <p:ph type="sldNum" sz="quarter" idx="16"/>
          </p:nvPr>
        </p:nvSpPr>
        <p:spPr/>
        <p:txBody>
          <a:bodyPr rtlCol="0"/>
          <a:lstStyle/>
          <a:p>
            <a:fld id="{1B740796-3D17-4D22-815F-D843B14CE7A8}"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74CB5A3-CC16-4FCB-999C-31F5466C65EE}" type="datetimeFigureOut">
              <a:rPr lang="en-US" smtClean="0"/>
              <a:pPr/>
              <a:t>12/30/2013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1B740796-3D17-4D22-815F-D843B14CE7A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4CB5A3-CC16-4FCB-999C-31F5466C65EE}" type="datetimeFigureOut">
              <a:rPr lang="en-US" smtClean="0"/>
              <a:pPr/>
              <a:t>12/30/2013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1B740796-3D17-4D22-815F-D843B14CE7A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74CB5A3-CC16-4FCB-999C-31F5466C65EE}" type="datetimeFigureOut">
              <a:rPr lang="en-US" smtClean="0"/>
              <a:pPr/>
              <a:t>12/30/2013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B740796-3D17-4D22-815F-D843B14CE7A8}"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fld id="{374CB5A3-CC16-4FCB-999C-31F5466C65EE}" type="datetimeFigureOut">
              <a:rPr lang="en-US" smtClean="0"/>
              <a:pPr/>
              <a:t>12/30/2013</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1B740796-3D17-4D22-815F-D843B14CE7A8}" type="slidenum">
              <a:rPr lang="en-US" smtClean="0"/>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74CB5A3-CC16-4FCB-999C-31F5466C65EE}" type="datetimeFigureOut">
              <a:rPr lang="en-US" smtClean="0"/>
              <a:pPr/>
              <a:t>12/30/2013</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1B740796-3D17-4D22-815F-D843B14CE7A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0.wav"/><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1.wav"/><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audio" Target="../media/audio12.wav"/><Relationship Id="rId5" Type="http://schemas.openxmlformats.org/officeDocument/2006/relationships/image" Target="../media/image5.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audio" Target="../media/audio13.wav"/><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14.wav"/><Relationship Id="rId5" Type="http://schemas.openxmlformats.org/officeDocument/2006/relationships/image" Target="../media/image5.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15.wav"/><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audio" Target="../media/audio16.wav"/><Relationship Id="rId5" Type="http://schemas.openxmlformats.org/officeDocument/2006/relationships/image" Target="../media/image5.png"/><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audio" Target="../media/audio17.wav"/><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18.wav"/><Relationship Id="rId6" Type="http://schemas.openxmlformats.org/officeDocument/2006/relationships/image" Target="../media/image5.png"/><Relationship Id="rId5" Type="http://schemas.openxmlformats.org/officeDocument/2006/relationships/hyperlink" Target="http://jobs.mo.gov/employer/other-resources/business-closure-and-layoffs/legal-obligations-warn" TargetMode="Externa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audio" Target="../media/audio19.wav"/><Relationship Id="rId6" Type="http://schemas.openxmlformats.org/officeDocument/2006/relationships/hyperlink" Target="http://jobs.mo.gov/employer/other-resources/business-closure-and-layoffs/legal-obligations-warn" TargetMode="External"/><Relationship Id="rId5" Type="http://schemas.openxmlformats.org/officeDocument/2006/relationships/hyperlink" Target="http://www.missourieconomy.org/indicators/lehd/index.stm" TargetMode="External"/><Relationship Id="rId4" Type="http://schemas.openxmlformats.org/officeDocument/2006/relationships/hyperlink" Target="http://www.missourieconomy.org/industry/ind_proj.st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audio2.wav"/><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audio" Target="../media/audio20.wav"/><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audio21.wav"/><Relationship Id="rId1" Type="http://schemas.openxmlformats.org/officeDocument/2006/relationships/tags" Target="../tags/tag6.xml"/><Relationship Id="rId6" Type="http://schemas.openxmlformats.org/officeDocument/2006/relationships/hyperlink" Target="http://www.bls.gov/emp" TargetMode="External"/><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2.wav"/><Relationship Id="rId1" Type="http://schemas.openxmlformats.org/officeDocument/2006/relationships/tags" Target="../tags/tag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3.wav"/><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audio" Target="../media/audio24.wav"/><Relationship Id="rId5" Type="http://schemas.openxmlformats.org/officeDocument/2006/relationships/image" Target="../media/image5.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audio" Target="../media/audio25.wav"/><Relationship Id="rId5" Type="http://schemas.openxmlformats.org/officeDocument/2006/relationships/image" Target="../media/image5.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audio" Target="../media/audio26.wav"/><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audio" Target="../media/audio27.wav"/><Relationship Id="rId5" Type="http://schemas.openxmlformats.org/officeDocument/2006/relationships/image" Target="../media/image5.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8.wav"/><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audio" Target="../media/audio29.wav"/><Relationship Id="rId5" Type="http://schemas.openxmlformats.org/officeDocument/2006/relationships/image" Target="../media/image5.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audio" Target="../media/audio3.wav"/><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audio" Target="../media/audio30.wav"/><Relationship Id="rId5" Type="http://schemas.openxmlformats.org/officeDocument/2006/relationships/image" Target="../media/image5.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audio" Target="../media/audio31.wav"/><Relationship Id="rId5" Type="http://schemas.openxmlformats.org/officeDocument/2006/relationships/image" Target="../media/image5.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audio" Target="../media/audio32.wav"/><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33.wav"/><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audio" Target="../media/audio34.wav"/><Relationship Id="rId5" Type="http://schemas.openxmlformats.org/officeDocument/2006/relationships/image" Target="../media/image5.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audio" Target="../media/audio35.wav"/><Relationship Id="rId6" Type="http://schemas.openxmlformats.org/officeDocument/2006/relationships/image" Target="../media/image5.png"/><Relationship Id="rId5" Type="http://schemas.openxmlformats.org/officeDocument/2006/relationships/hyperlink" Target="http://www.missourieconomy.org/occupations/occ_proj.stm" TargetMode="External"/><Relationship Id="rId4" Type="http://schemas.openxmlformats.org/officeDocument/2006/relationships/hyperlink" Target="http://www.bls.gov/emp/"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audio" Target="../media/audio36.wav"/><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xml"/><Relationship Id="rId1" Type="http://schemas.openxmlformats.org/officeDocument/2006/relationships/audio" Target="../media/audio37.wav"/><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8.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8.wav"/><Relationship Id="rId6" Type="http://schemas.openxmlformats.org/officeDocument/2006/relationships/image" Target="../media/image3.jpeg"/><Relationship Id="rId5" Type="http://schemas.openxmlformats.org/officeDocument/2006/relationships/image" Target="../media/image30.png"/><Relationship Id="rId4" Type="http://schemas.openxmlformats.org/officeDocument/2006/relationships/hyperlink" Target="http://www.missourieconomy.org/"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9.xml"/><Relationship Id="rId1" Type="http://schemas.openxmlformats.org/officeDocument/2006/relationships/audio" Target="../media/audio39.wav"/><Relationship Id="rId5" Type="http://schemas.openxmlformats.org/officeDocument/2006/relationships/image" Target="../media/image5.png"/><Relationship Id="rId4" Type="http://schemas.openxmlformats.org/officeDocument/2006/relationships/hyperlink" Target="http://www.surveymonkey.com/s/M7BLRV9"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5" Type="http://schemas.openxmlformats.org/officeDocument/2006/relationships/image" Target="../media/image5.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audio" Target="../media/audio5.wav"/><Relationship Id="rId5" Type="http://schemas.openxmlformats.org/officeDocument/2006/relationships/image" Target="../media/image5.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audio" Target="../media/audio6.wa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audio" Target="../media/audio7.wav"/><Relationship Id="rId5" Type="http://schemas.openxmlformats.org/officeDocument/2006/relationships/image" Target="../media/image5.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8.wav"/><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audio" Target="../media/audio9.wa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28600" y="595740"/>
            <a:ext cx="8610600" cy="1828800"/>
          </a:xfrm>
        </p:spPr>
        <p:txBody>
          <a:bodyPr anchor="ctr">
            <a:normAutofit/>
          </a:bodyPr>
          <a:lstStyle/>
          <a:p>
            <a:pPr lvl="1" algn="ctr" rtl="0">
              <a:spcBef>
                <a:spcPct val="0"/>
              </a:spcBef>
              <a:defRPr/>
            </a:pPr>
            <a:r>
              <a:rPr lang="en-US" sz="4000" dirty="0" smtClean="0">
                <a:solidFill>
                  <a:schemeClr val="tx1"/>
                </a:solidFill>
                <a:latin typeface="Calibri" pitchFamily="34" charset="0"/>
              </a:rPr>
              <a:t>Module 2: Lesson 1</a:t>
            </a:r>
            <a:br>
              <a:rPr lang="en-US" sz="4000" dirty="0" smtClean="0">
                <a:solidFill>
                  <a:schemeClr val="tx1"/>
                </a:solidFill>
                <a:latin typeface="Calibri" pitchFamily="34" charset="0"/>
              </a:rPr>
            </a:br>
            <a:r>
              <a:rPr lang="en-US" sz="4000" dirty="0" smtClean="0">
                <a:solidFill>
                  <a:schemeClr val="tx1"/>
                </a:solidFill>
                <a:latin typeface="Calibri" pitchFamily="34" charset="0"/>
              </a:rPr>
              <a:t>Creating a Career Pathway</a:t>
            </a:r>
            <a:endParaRPr lang="en-US" sz="4000" dirty="0">
              <a:solidFill>
                <a:schemeClr val="tx1"/>
              </a:solidFill>
              <a:latin typeface="Calibri" pitchFamily="34" charset="0"/>
            </a:endParaRPr>
          </a:p>
        </p:txBody>
      </p:sp>
      <p:sp>
        <p:nvSpPr>
          <p:cNvPr id="5" name="Subtitle 2"/>
          <p:cNvSpPr txBox="1">
            <a:spLocks/>
          </p:cNvSpPr>
          <p:nvPr/>
        </p:nvSpPr>
        <p:spPr>
          <a:xfrm>
            <a:off x="571500" y="5105400"/>
            <a:ext cx="8001000" cy="762000"/>
          </a:xfrm>
          <a:prstGeom prst="rect">
            <a:avLst/>
          </a:prstGeom>
        </p:spPr>
        <p:txBody>
          <a:bodyPr vert="horz" anchor="ctr">
            <a:normAutofit fontScale="47500" lnSpcReduction="20000"/>
          </a:bodyPr>
          <a:lstStyle/>
          <a:p>
            <a:pPr marL="0" marR="0" lvl="0" indent="0" algn="l" defTabSz="914400" rtl="0" eaLnBrk="1" fontAlgn="auto" latinLnBrk="0" hangingPunct="1">
              <a:lnSpc>
                <a:spcPct val="100000"/>
              </a:lnSpc>
              <a:spcBef>
                <a:spcPts val="700"/>
              </a:spcBef>
              <a:spcAft>
                <a:spcPts val="0"/>
              </a:spcAft>
              <a:buClr>
                <a:schemeClr val="accent2"/>
              </a:buClr>
              <a:buSzPct val="60000"/>
              <a:buFont typeface="Wingdings"/>
              <a:buNone/>
              <a:tabLst/>
              <a:defRPr/>
            </a:pPr>
            <a:r>
              <a:rPr kumimoji="0" lang="en-US" sz="3000" b="0" i="1" u="none" strike="noStrike" kern="1200" cap="none" spc="0" normalizeH="0" baseline="0" noProof="0" dirty="0" smtClean="0">
                <a:ln>
                  <a:noFill/>
                </a:ln>
                <a:solidFill>
                  <a:schemeClr val="tx1"/>
                </a:solidFill>
                <a:effectLst/>
                <a:uLnTx/>
                <a:uFillTx/>
                <a:latin typeface="+mn-lt"/>
                <a:ea typeface="+mn-ea"/>
                <a:cs typeface="+mn-cs"/>
              </a:rPr>
              <a:t>This project has been funded, either wholly or in part, with Federal funds from the Department of Labor, Employment &amp; Training Administration under Task Order Number </a:t>
            </a:r>
            <a:r>
              <a:rPr kumimoji="0" lang="en-US" sz="3000" b="1" i="1" u="none" strike="noStrike" kern="1200" cap="none" spc="0" normalizeH="0" baseline="0" noProof="0" dirty="0" smtClean="0">
                <a:ln>
                  <a:noFill/>
                </a:ln>
                <a:solidFill>
                  <a:schemeClr val="tx1"/>
                </a:solidFill>
                <a:effectLst/>
                <a:uLnTx/>
                <a:uFillTx/>
                <a:latin typeface="+mn-lt"/>
                <a:ea typeface="+mn-ea"/>
                <a:cs typeface="+mn-cs"/>
              </a:rPr>
              <a:t>DOLJ061A20373</a:t>
            </a:r>
            <a:r>
              <a:rPr kumimoji="0" lang="en-US" sz="3000" b="0" i="1" u="none" strike="noStrike" kern="1200" cap="none" spc="0" normalizeH="0" baseline="0" noProof="0" dirty="0" smtClean="0">
                <a:ln>
                  <a:noFill/>
                </a:ln>
                <a:solidFill>
                  <a:schemeClr val="tx1"/>
                </a:solidFill>
                <a:effectLst/>
                <a:uLnTx/>
                <a:uFillTx/>
                <a:latin typeface="+mn-lt"/>
                <a:ea typeface="+mn-ea"/>
                <a:cs typeface="+mn-cs"/>
              </a:rPr>
              <a:t>; the mention of trade names, commercial products, or organizations does not imply endorsement of same by the U.S. Government.</a:t>
            </a:r>
            <a:r>
              <a:rPr kumimoji="0" lang="en-US" sz="3000" b="0" i="0" u="none" strike="noStrike" kern="1200" cap="none" spc="0" normalizeH="0" baseline="0" noProof="0" dirty="0" smtClean="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100000"/>
              </a:lnSpc>
              <a:spcBef>
                <a:spcPts val="700"/>
              </a:spcBef>
              <a:spcAft>
                <a:spcPts val="0"/>
              </a:spcAft>
              <a:buClr>
                <a:schemeClr val="accent2"/>
              </a:buClr>
              <a:buSzPct val="60000"/>
              <a:buFont typeface="Wingdings"/>
              <a:buNone/>
              <a:tabLst/>
              <a:defRPr/>
            </a:pPr>
            <a:endParaRPr kumimoji="0" lang="en-US" sz="2600" b="0" i="0" u="none" strike="noStrike" kern="1200" cap="none" spc="0" normalizeH="0" baseline="0" noProof="0" dirty="0">
              <a:ln>
                <a:noFill/>
              </a:ln>
              <a:solidFill>
                <a:srgbClr val="FFFFFF"/>
              </a:solidFill>
              <a:effectLst/>
              <a:uLnTx/>
              <a:uFillTx/>
              <a:latin typeface="+mn-lt"/>
              <a:ea typeface="+mn-ea"/>
              <a:cs typeface="+mn-cs"/>
            </a:endParaRPr>
          </a:p>
        </p:txBody>
      </p:sp>
      <p:sp>
        <p:nvSpPr>
          <p:cNvPr id="6" name="TextBox 3"/>
          <p:cNvSpPr txBox="1">
            <a:spLocks noChangeArrowheads="1"/>
          </p:cNvSpPr>
          <p:nvPr/>
        </p:nvSpPr>
        <p:spPr bwMode="auto">
          <a:xfrm>
            <a:off x="0" y="2743200"/>
            <a:ext cx="6934200" cy="923925"/>
          </a:xfrm>
          <a:prstGeom prst="rect">
            <a:avLst/>
          </a:prstGeom>
          <a:noFill/>
          <a:ln w="9525">
            <a:noFill/>
            <a:miter lim="800000"/>
            <a:headEnd/>
            <a:tailEnd/>
          </a:ln>
        </p:spPr>
        <p:txBody>
          <a:bodyPr>
            <a:spAutoFit/>
          </a:bodyPr>
          <a:lstStyle/>
          <a:p>
            <a:r>
              <a:rPr lang="en-US" dirty="0">
                <a:latin typeface="Tw Cen MT Condensed" pitchFamily="34" charset="0"/>
              </a:rPr>
              <a:t>U.S. Department of Labor—Employment &amp; Training Administration| Missouri Economic Research and Information Center| Missouri Department of Economic Development</a:t>
            </a:r>
          </a:p>
          <a:p>
            <a:endParaRPr lang="en-US" dirty="0">
              <a:latin typeface="Tw Cen MT" pitchFamily="34" charset="0"/>
            </a:endParaRPr>
          </a:p>
        </p:txBody>
      </p:sp>
      <p:pic>
        <p:nvPicPr>
          <p:cNvPr id="7" name="Picture 4" descr="NewDED_color.jpg"/>
          <p:cNvPicPr>
            <a:picLocks noChangeAspect="1"/>
          </p:cNvPicPr>
          <p:nvPr/>
        </p:nvPicPr>
        <p:blipFill>
          <a:blip r:embed="rId4" cstate="print"/>
          <a:srcRect/>
          <a:stretch>
            <a:fillRect/>
          </a:stretch>
        </p:blipFill>
        <p:spPr bwMode="auto">
          <a:xfrm>
            <a:off x="5181600" y="4016826"/>
            <a:ext cx="3041650" cy="793750"/>
          </a:xfrm>
          <a:prstGeom prst="rect">
            <a:avLst/>
          </a:prstGeom>
          <a:noFill/>
          <a:ln w="9525">
            <a:noFill/>
            <a:miter lim="800000"/>
            <a:headEnd/>
            <a:tailEnd/>
          </a:ln>
        </p:spPr>
      </p:pic>
      <p:pic>
        <p:nvPicPr>
          <p:cNvPr id="8" name="Picture 2" descr="http://www.workforce3one.org/images/email/newsletter_images/footer.gif"/>
          <p:cNvPicPr>
            <a:picLocks noChangeAspect="1" noChangeArrowheads="1"/>
          </p:cNvPicPr>
          <p:nvPr/>
        </p:nvPicPr>
        <p:blipFill>
          <a:blip r:embed="rId5" cstate="print"/>
          <a:srcRect r="55405" b="7246"/>
          <a:stretch>
            <a:fillRect/>
          </a:stretch>
        </p:blipFill>
        <p:spPr bwMode="auto">
          <a:xfrm>
            <a:off x="838200" y="4016826"/>
            <a:ext cx="3384550" cy="820738"/>
          </a:xfrm>
          <a:prstGeom prst="rect">
            <a:avLst/>
          </a:prstGeom>
          <a:noFill/>
          <a:ln w="9525">
            <a:noFill/>
            <a:miter lim="800000"/>
            <a:headEnd/>
            <a:tailEnd/>
          </a:ln>
        </p:spPr>
      </p:pic>
      <p:pic>
        <p:nvPicPr>
          <p:cNvPr id="13" name="~PP3120.WAV">
            <a:hlinkClick r:id="" action="ppaction://media"/>
          </p:cNvPr>
          <p:cNvPicPr>
            <a:picLocks noRot="1" noChangeAspect="1"/>
          </p:cNvPicPr>
          <p:nvPr>
            <a:wavAudioFile r:embed="rId1" name="~PP3120.WAV"/>
          </p:nvPr>
        </p:nvPicPr>
        <p:blipFill>
          <a:blip r:embed="rId6" cstate="print"/>
          <a:stretch>
            <a:fillRect/>
          </a:stretch>
        </p:blipFill>
        <p:spPr>
          <a:xfrm>
            <a:off x="8716963" y="6430963"/>
            <a:ext cx="304800" cy="304800"/>
          </a:xfrm>
          <a:prstGeom prst="rect">
            <a:avLst/>
          </a:prstGeom>
        </p:spPr>
      </p:pic>
    </p:spTree>
  </p:cSld>
  <p:clrMapOvr>
    <a:masterClrMapping/>
  </p:clrMapOvr>
  <p:transition advTm="401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5" cstate="print"/>
          <a:srcRect l="1282" t="12269" r="34295" b="8102"/>
          <a:stretch>
            <a:fillRect/>
          </a:stretch>
        </p:blipFill>
        <p:spPr bwMode="auto">
          <a:xfrm>
            <a:off x="228600" y="381000"/>
            <a:ext cx="8534400" cy="6172200"/>
          </a:xfrm>
          <a:prstGeom prst="rect">
            <a:avLst/>
          </a:prstGeom>
          <a:noFill/>
          <a:ln w="9525">
            <a:noFill/>
            <a:miter lim="800000"/>
            <a:headEnd/>
            <a:tailEnd/>
          </a:ln>
        </p:spPr>
      </p:pic>
      <p:sp>
        <p:nvSpPr>
          <p:cNvPr id="6" name="Oval 5"/>
          <p:cNvSpPr/>
          <p:nvPr/>
        </p:nvSpPr>
        <p:spPr>
          <a:xfrm>
            <a:off x="609600" y="2743200"/>
            <a:ext cx="457200" cy="2286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P999.WAV">
            <a:hlinkClick r:id="" action="ppaction://media"/>
          </p:cNvPr>
          <p:cNvPicPr>
            <a:picLocks noRot="1" noChangeAspect="1"/>
          </p:cNvPicPr>
          <p:nvPr>
            <a:wavAudioFile r:embed="rId2" name="~PP999.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3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4"/>
                </p:tgtEl>
              </p:cMediaNode>
            </p:audio>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5" cstate="print"/>
          <a:srcRect l="1763" t="12500" r="39263" b="6019"/>
          <a:stretch>
            <a:fillRect/>
          </a:stretch>
        </p:blipFill>
        <p:spPr bwMode="auto">
          <a:xfrm>
            <a:off x="304800" y="304800"/>
            <a:ext cx="8534400" cy="6324600"/>
          </a:xfrm>
          <a:prstGeom prst="rect">
            <a:avLst/>
          </a:prstGeom>
          <a:noFill/>
          <a:ln w="9525">
            <a:noFill/>
            <a:miter lim="800000"/>
            <a:headEnd/>
            <a:tailEnd/>
          </a:ln>
        </p:spPr>
      </p:pic>
      <p:sp>
        <p:nvSpPr>
          <p:cNvPr id="6" name="Oval 5"/>
          <p:cNvSpPr/>
          <p:nvPr/>
        </p:nvSpPr>
        <p:spPr>
          <a:xfrm>
            <a:off x="533400" y="2209800"/>
            <a:ext cx="685800" cy="3048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P3161.WAV">
            <a:hlinkClick r:id="" action="ppaction://media"/>
          </p:cNvPr>
          <p:cNvPicPr>
            <a:picLocks noRot="1" noChangeAspect="1"/>
          </p:cNvPicPr>
          <p:nvPr>
            <a:wavAudioFile r:embed="rId2" name="~PP3161.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267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cstate="print"/>
          <a:srcRect l="1122" t="12037" r="41346" b="5324"/>
          <a:stretch>
            <a:fillRect/>
          </a:stretch>
        </p:blipFill>
        <p:spPr bwMode="auto">
          <a:xfrm>
            <a:off x="304800" y="228600"/>
            <a:ext cx="8305800" cy="6476999"/>
          </a:xfrm>
          <a:prstGeom prst="rect">
            <a:avLst/>
          </a:prstGeom>
          <a:noFill/>
          <a:ln w="9525">
            <a:noFill/>
            <a:miter lim="800000"/>
            <a:headEnd/>
            <a:tailEnd/>
          </a:ln>
        </p:spPr>
      </p:pic>
      <p:pic>
        <p:nvPicPr>
          <p:cNvPr id="3" name="~PP1681.WAV">
            <a:hlinkClick r:id="" action="ppaction://media"/>
          </p:cNvPr>
          <p:cNvPicPr>
            <a:picLocks noRot="1" noChangeAspect="1"/>
          </p:cNvPicPr>
          <p:nvPr>
            <a:wavAudioFile r:embed="rId1" name="~PP1681.WAV"/>
          </p:nvPr>
        </p:nvPicPr>
        <p:blipFill>
          <a:blip r:embed="rId5" cstate="print"/>
          <a:stretch>
            <a:fillRect/>
          </a:stretch>
        </p:blipFill>
        <p:spPr>
          <a:xfrm>
            <a:off x="8716963" y="6430963"/>
            <a:ext cx="304800" cy="304800"/>
          </a:xfrm>
          <a:prstGeom prst="rect">
            <a:avLst/>
          </a:prstGeom>
        </p:spPr>
      </p:pic>
    </p:spTree>
  </p:cSld>
  <p:clrMapOvr>
    <a:masterClrMapping/>
  </p:clrMapOvr>
  <p:transition advTm="558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Putting the Four-Step Process into Practice……</a:t>
            </a:r>
            <a:endParaRPr lang="en-US" dirty="0"/>
          </a:p>
        </p:txBody>
      </p:sp>
      <p:sp>
        <p:nvSpPr>
          <p:cNvPr id="3" name="Text Placeholder 2"/>
          <p:cNvSpPr>
            <a:spLocks noGrp="1"/>
          </p:cNvSpPr>
          <p:nvPr>
            <p:ph type="body" idx="2"/>
          </p:nvPr>
        </p:nvSpPr>
        <p:spPr>
          <a:xfrm>
            <a:off x="457200" y="2362200"/>
            <a:ext cx="1752600" cy="2590800"/>
          </a:xfrm>
        </p:spPr>
        <p:txBody>
          <a:bodyPr anchor="t">
            <a:normAutofit fontScale="92500" lnSpcReduction="20000"/>
          </a:bodyPr>
          <a:lstStyle/>
          <a:p>
            <a:r>
              <a:rPr lang="en-US" sz="2800" b="1" dirty="0" smtClean="0"/>
              <a:t>Step1: Identify your affected industry and job seeker.</a:t>
            </a:r>
            <a:endParaRPr lang="en-US" dirty="0"/>
          </a:p>
        </p:txBody>
      </p:sp>
      <p:sp>
        <p:nvSpPr>
          <p:cNvPr id="4" name="Content Placeholder 3"/>
          <p:cNvSpPr>
            <a:spLocks noGrp="1"/>
          </p:cNvSpPr>
          <p:nvPr>
            <p:ph sz="quarter" idx="1"/>
          </p:nvPr>
        </p:nvSpPr>
        <p:spPr/>
        <p:txBody>
          <a:bodyPr/>
          <a:lstStyle/>
          <a:p>
            <a:pPr lvl="1"/>
            <a:endParaRPr lang="en-US" dirty="0" smtClean="0"/>
          </a:p>
          <a:p>
            <a:pPr lvl="1"/>
            <a:r>
              <a:rPr lang="en-US" dirty="0" smtClean="0"/>
              <a:t>Get to know your job seeker’s needs</a:t>
            </a:r>
          </a:p>
          <a:p>
            <a:pPr lvl="1"/>
            <a:r>
              <a:rPr lang="en-US" dirty="0" smtClean="0"/>
              <a:t>Look at local industry employment trends</a:t>
            </a:r>
          </a:p>
          <a:p>
            <a:pPr lvl="1"/>
            <a:r>
              <a:rPr lang="en-US" b="1" dirty="0" smtClean="0"/>
              <a:t>Look at local industry projection data</a:t>
            </a:r>
          </a:p>
          <a:p>
            <a:pPr lvl="1"/>
            <a:r>
              <a:rPr lang="en-US" dirty="0" smtClean="0"/>
              <a:t>Look at any WARN notices you have received regarding that industry</a:t>
            </a:r>
          </a:p>
          <a:p>
            <a:pPr lvl="1"/>
            <a:r>
              <a:rPr lang="en-US" dirty="0" smtClean="0"/>
              <a:t>Collaborate with local Business Reps for additional information</a:t>
            </a:r>
          </a:p>
        </p:txBody>
      </p:sp>
      <p:pic>
        <p:nvPicPr>
          <p:cNvPr id="8" name="~PP3840.WAV">
            <a:hlinkClick r:id="" action="ppaction://media"/>
          </p:cNvPr>
          <p:cNvPicPr>
            <a:picLocks noRot="1" noChangeAspect="1"/>
          </p:cNvPicPr>
          <p:nvPr>
            <a:wavAudioFile r:embed="rId1" name="~PP3840.WAV"/>
          </p:nvPr>
        </p:nvPicPr>
        <p:blipFill>
          <a:blip r:embed="rId4" cstate="print"/>
          <a:stretch>
            <a:fillRect/>
          </a:stretch>
        </p:blipFill>
        <p:spPr>
          <a:xfrm>
            <a:off x="8716963" y="6430963"/>
            <a:ext cx="304800" cy="304800"/>
          </a:xfrm>
          <a:prstGeom prst="rect">
            <a:avLst/>
          </a:prstGeom>
        </p:spPr>
      </p:pic>
    </p:spTree>
  </p:cSld>
  <p:clrMapOvr>
    <a:masterClrMapping/>
  </p:clrMapOvr>
  <p:transition advTm="192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61248" cy="990600"/>
          </a:xfrm>
        </p:spPr>
        <p:txBody>
          <a:bodyPr>
            <a:normAutofit fontScale="90000"/>
          </a:bodyPr>
          <a:lstStyle/>
          <a:p>
            <a:r>
              <a:rPr lang="en-US" dirty="0" smtClean="0">
                <a:solidFill>
                  <a:schemeClr val="accent5"/>
                </a:solidFill>
              </a:rPr>
              <a:t>Missouri and Regional Industry Outlooks</a:t>
            </a:r>
            <a:endParaRPr lang="en-US" dirty="0">
              <a:solidFill>
                <a:schemeClr val="accent5"/>
              </a:solidFill>
            </a:endParaRPr>
          </a:p>
        </p:txBody>
      </p:sp>
      <p:pic>
        <p:nvPicPr>
          <p:cNvPr id="9" name="Content Placeholder 8"/>
          <p:cNvPicPr>
            <a:picLocks noGrp="1"/>
          </p:cNvPicPr>
          <p:nvPr>
            <p:ph sz="quarter" idx="1"/>
          </p:nvPr>
        </p:nvPicPr>
        <p:blipFill>
          <a:blip r:embed="rId4" cstate="print"/>
          <a:srcRect l="962" t="27777" r="5929" b="13657"/>
          <a:stretch>
            <a:fillRect/>
          </a:stretch>
        </p:blipFill>
        <p:spPr bwMode="auto">
          <a:xfrm>
            <a:off x="152400" y="1600200"/>
            <a:ext cx="8991600" cy="4876800"/>
          </a:xfrm>
          <a:prstGeom prst="rect">
            <a:avLst/>
          </a:prstGeom>
          <a:noFill/>
          <a:ln w="9525">
            <a:noFill/>
            <a:miter lim="800000"/>
            <a:headEnd/>
            <a:tailEnd/>
          </a:ln>
        </p:spPr>
      </p:pic>
      <p:pic>
        <p:nvPicPr>
          <p:cNvPr id="4" name="~PP197.WAV">
            <a:hlinkClick r:id="" action="ppaction://media"/>
          </p:cNvPr>
          <p:cNvPicPr>
            <a:picLocks noRot="1" noChangeAspect="1"/>
          </p:cNvPicPr>
          <p:nvPr>
            <a:wavAudioFile r:embed="rId1" name="~PP197.WAV"/>
          </p:nvPr>
        </p:nvPicPr>
        <p:blipFill>
          <a:blip r:embed="rId5" cstate="print"/>
          <a:stretch>
            <a:fillRect/>
          </a:stretch>
        </p:blipFill>
        <p:spPr>
          <a:xfrm>
            <a:off x="8716963" y="6430963"/>
            <a:ext cx="304800" cy="304800"/>
          </a:xfrm>
          <a:prstGeom prst="rect">
            <a:avLst/>
          </a:prstGeom>
        </p:spPr>
      </p:pic>
    </p:spTree>
  </p:cSld>
  <p:clrMapOvr>
    <a:masterClrMapping/>
  </p:clrMapOvr>
  <p:transition advTm="514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5" cstate="print"/>
          <a:srcRect l="2403" t="21392" r="26763" b="5670"/>
          <a:stretch>
            <a:fillRect/>
          </a:stretch>
        </p:blipFill>
        <p:spPr bwMode="auto">
          <a:xfrm>
            <a:off x="228600" y="1600200"/>
            <a:ext cx="8686800" cy="5029200"/>
          </a:xfrm>
          <a:prstGeom prst="rect">
            <a:avLst/>
          </a:prstGeom>
          <a:noFill/>
          <a:ln w="9525">
            <a:noFill/>
            <a:miter lim="800000"/>
            <a:headEnd/>
            <a:tailEnd/>
          </a:ln>
        </p:spPr>
      </p:pic>
      <p:sp>
        <p:nvSpPr>
          <p:cNvPr id="4" name="Rectangle 3"/>
          <p:cNvSpPr/>
          <p:nvPr/>
        </p:nvSpPr>
        <p:spPr>
          <a:xfrm>
            <a:off x="0" y="2286000"/>
            <a:ext cx="9144000" cy="228600"/>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196" name="Title 4"/>
          <p:cNvSpPr>
            <a:spLocks noGrp="1"/>
          </p:cNvSpPr>
          <p:nvPr>
            <p:ph type="title"/>
          </p:nvPr>
        </p:nvSpPr>
        <p:spPr>
          <a:xfrm>
            <a:off x="0" y="274638"/>
            <a:ext cx="9144000" cy="639762"/>
          </a:xfrm>
        </p:spPr>
        <p:txBody>
          <a:bodyPr>
            <a:normAutofit fontScale="90000"/>
          </a:bodyPr>
          <a:lstStyle/>
          <a:p>
            <a:pPr eaLnBrk="1" hangingPunct="1"/>
            <a:r>
              <a:rPr lang="en-US" sz="3200" dirty="0" smtClean="0">
                <a:latin typeface="Trebuchet MS" pitchFamily="34" charset="0"/>
              </a:rPr>
              <a:t>Missouri Long-term Industry Projections</a:t>
            </a:r>
            <a:br>
              <a:rPr lang="en-US" sz="3200" dirty="0" smtClean="0">
                <a:latin typeface="Trebuchet MS" pitchFamily="34" charset="0"/>
              </a:rPr>
            </a:br>
            <a:endParaRPr lang="en-US" sz="3200" dirty="0" smtClean="0"/>
          </a:p>
        </p:txBody>
      </p:sp>
      <p:pic>
        <p:nvPicPr>
          <p:cNvPr id="5" name="~PP38.WAV">
            <a:hlinkClick r:id="" action="ppaction://media"/>
          </p:cNvPr>
          <p:cNvPicPr>
            <a:picLocks noRot="1" noChangeAspect="1"/>
          </p:cNvPicPr>
          <p:nvPr>
            <a:wavAudioFile r:embed="rId2" name="~PP38.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448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5029200"/>
            <a:ext cx="8610600" cy="228600"/>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196" name="Title 4"/>
          <p:cNvSpPr>
            <a:spLocks noGrp="1"/>
          </p:cNvSpPr>
          <p:nvPr>
            <p:ph type="title"/>
          </p:nvPr>
        </p:nvSpPr>
        <p:spPr>
          <a:xfrm>
            <a:off x="0" y="274638"/>
            <a:ext cx="9144000" cy="639762"/>
          </a:xfrm>
        </p:spPr>
        <p:txBody>
          <a:bodyPr>
            <a:normAutofit fontScale="90000"/>
          </a:bodyPr>
          <a:lstStyle/>
          <a:p>
            <a:pPr eaLnBrk="1" hangingPunct="1"/>
            <a:r>
              <a:rPr lang="en-US" sz="3200" dirty="0" smtClean="0">
                <a:latin typeface="Trebuchet MS" pitchFamily="34" charset="0"/>
              </a:rPr>
              <a:t>Missouri Long-term Industry Projections</a:t>
            </a:r>
            <a:br>
              <a:rPr lang="en-US" sz="3200" dirty="0" smtClean="0">
                <a:latin typeface="Trebuchet MS" pitchFamily="34" charset="0"/>
              </a:rPr>
            </a:br>
            <a:endParaRPr lang="en-US" sz="3200" dirty="0" smtClean="0"/>
          </a:p>
        </p:txBody>
      </p:sp>
      <p:pic>
        <p:nvPicPr>
          <p:cNvPr id="1027" name="Picture 3"/>
          <p:cNvPicPr>
            <a:picLocks noChangeAspect="1" noChangeArrowheads="1"/>
          </p:cNvPicPr>
          <p:nvPr/>
        </p:nvPicPr>
        <p:blipFill>
          <a:blip r:embed="rId4" cstate="print"/>
          <a:srcRect/>
          <a:stretch>
            <a:fillRect/>
          </a:stretch>
        </p:blipFill>
        <p:spPr bwMode="auto">
          <a:xfrm>
            <a:off x="381000" y="1600200"/>
            <a:ext cx="8554551" cy="4459287"/>
          </a:xfrm>
          <a:prstGeom prst="rect">
            <a:avLst/>
          </a:prstGeom>
          <a:noFill/>
          <a:ln w="9525">
            <a:noFill/>
            <a:miter lim="800000"/>
            <a:headEnd/>
            <a:tailEnd/>
          </a:ln>
          <a:effectLst/>
        </p:spPr>
      </p:pic>
      <p:pic>
        <p:nvPicPr>
          <p:cNvPr id="6" name="~PP3397.WAV">
            <a:hlinkClick r:id="" action="ppaction://media"/>
          </p:cNvPr>
          <p:cNvPicPr>
            <a:picLocks noRot="1" noChangeAspect="1"/>
          </p:cNvPicPr>
          <p:nvPr>
            <a:wavAudioFile r:embed="rId1" name="~PP3397.WAV"/>
          </p:nvPr>
        </p:nvPicPr>
        <p:blipFill>
          <a:blip r:embed="rId5" cstate="print"/>
          <a:stretch>
            <a:fillRect/>
          </a:stretch>
        </p:blipFill>
        <p:spPr>
          <a:xfrm>
            <a:off x="8716963" y="6430963"/>
            <a:ext cx="304800" cy="304800"/>
          </a:xfrm>
          <a:prstGeom prst="rect">
            <a:avLst/>
          </a:prstGeom>
        </p:spPr>
      </p:pic>
    </p:spTree>
  </p:cSld>
  <p:clrMapOvr>
    <a:masterClrMapping/>
  </p:clrMapOvr>
  <p:transition advTm="15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Putting the Four-Step Process into Practice……</a:t>
            </a:r>
            <a:endParaRPr lang="en-US" dirty="0"/>
          </a:p>
        </p:txBody>
      </p:sp>
      <p:sp>
        <p:nvSpPr>
          <p:cNvPr id="3" name="Text Placeholder 2"/>
          <p:cNvSpPr>
            <a:spLocks noGrp="1"/>
          </p:cNvSpPr>
          <p:nvPr>
            <p:ph type="body" idx="2"/>
          </p:nvPr>
        </p:nvSpPr>
        <p:spPr>
          <a:xfrm>
            <a:off x="457200" y="2362200"/>
            <a:ext cx="1752600" cy="2590800"/>
          </a:xfrm>
        </p:spPr>
        <p:txBody>
          <a:bodyPr anchor="t">
            <a:normAutofit fontScale="92500" lnSpcReduction="20000"/>
          </a:bodyPr>
          <a:lstStyle/>
          <a:p>
            <a:r>
              <a:rPr lang="en-US" sz="2800" b="1" dirty="0" smtClean="0"/>
              <a:t>Step1: Identify your affected industry and job seeker.</a:t>
            </a:r>
            <a:endParaRPr lang="en-US" dirty="0"/>
          </a:p>
        </p:txBody>
      </p:sp>
      <p:sp>
        <p:nvSpPr>
          <p:cNvPr id="4" name="Content Placeholder 3"/>
          <p:cNvSpPr>
            <a:spLocks noGrp="1"/>
          </p:cNvSpPr>
          <p:nvPr>
            <p:ph sz="quarter" idx="1"/>
          </p:nvPr>
        </p:nvSpPr>
        <p:spPr/>
        <p:txBody>
          <a:bodyPr/>
          <a:lstStyle/>
          <a:p>
            <a:pPr lvl="1"/>
            <a:endParaRPr lang="en-US" dirty="0" smtClean="0"/>
          </a:p>
          <a:p>
            <a:pPr lvl="1"/>
            <a:r>
              <a:rPr lang="en-US" dirty="0" smtClean="0"/>
              <a:t>Get to know your job seeker’s needs</a:t>
            </a:r>
          </a:p>
          <a:p>
            <a:pPr lvl="1"/>
            <a:r>
              <a:rPr lang="en-US" dirty="0" smtClean="0"/>
              <a:t>Look at local industry employment trends</a:t>
            </a:r>
          </a:p>
          <a:p>
            <a:pPr lvl="1"/>
            <a:r>
              <a:rPr lang="en-US" dirty="0" smtClean="0"/>
              <a:t>Look at local industry projection data</a:t>
            </a:r>
          </a:p>
          <a:p>
            <a:pPr lvl="1"/>
            <a:r>
              <a:rPr lang="en-US" b="1" dirty="0" smtClean="0"/>
              <a:t>Look at any WARN notices you have received regarding that industry</a:t>
            </a:r>
          </a:p>
          <a:p>
            <a:pPr lvl="1"/>
            <a:r>
              <a:rPr lang="en-US" b="1" dirty="0" smtClean="0"/>
              <a:t>Collaborate with local Business Reps for additional information</a:t>
            </a:r>
          </a:p>
        </p:txBody>
      </p:sp>
      <p:pic>
        <p:nvPicPr>
          <p:cNvPr id="5" name="~PP2052.WAV">
            <a:hlinkClick r:id="" action="ppaction://media"/>
          </p:cNvPr>
          <p:cNvPicPr>
            <a:picLocks noRot="1" noChangeAspect="1"/>
          </p:cNvPicPr>
          <p:nvPr>
            <a:wavAudioFile r:embed="rId1" name="~PP2052.WAV"/>
          </p:nvPr>
        </p:nvPicPr>
        <p:blipFill>
          <a:blip r:embed="rId4" cstate="print"/>
          <a:stretch>
            <a:fillRect/>
          </a:stretch>
        </p:blipFill>
        <p:spPr>
          <a:xfrm>
            <a:off x="8716963" y="6430963"/>
            <a:ext cx="304800" cy="304800"/>
          </a:xfrm>
          <a:prstGeom prst="rect">
            <a:avLst/>
          </a:prstGeom>
        </p:spPr>
      </p:pic>
    </p:spTree>
  </p:cSld>
  <p:clrMapOvr>
    <a:masterClrMapping/>
  </p:clrMapOvr>
  <p:transition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Employment Transition Team and WARN Notices</a:t>
            </a:r>
            <a:endParaRPr lang="en-US" dirty="0"/>
          </a:p>
        </p:txBody>
      </p:sp>
      <p:pic>
        <p:nvPicPr>
          <p:cNvPr id="7" name="Content Placeholder 6"/>
          <p:cNvPicPr>
            <a:picLocks noGrp="1"/>
          </p:cNvPicPr>
          <p:nvPr>
            <p:ph sz="quarter" idx="1"/>
          </p:nvPr>
        </p:nvPicPr>
        <p:blipFill>
          <a:blip r:embed="rId4" cstate="print"/>
          <a:srcRect l="6731" t="53704" r="37019" b="5093"/>
          <a:stretch>
            <a:fillRect/>
          </a:stretch>
        </p:blipFill>
        <p:spPr bwMode="auto">
          <a:xfrm>
            <a:off x="228600" y="1676400"/>
            <a:ext cx="8534400" cy="4648200"/>
          </a:xfrm>
          <a:prstGeom prst="rect">
            <a:avLst/>
          </a:prstGeom>
          <a:noFill/>
          <a:ln w="9525">
            <a:noFill/>
            <a:miter lim="800000"/>
            <a:headEnd/>
            <a:tailEnd/>
          </a:ln>
        </p:spPr>
      </p:pic>
      <p:sp>
        <p:nvSpPr>
          <p:cNvPr id="5" name="TextBox 4"/>
          <p:cNvSpPr txBox="1"/>
          <p:nvPr/>
        </p:nvSpPr>
        <p:spPr>
          <a:xfrm>
            <a:off x="533400" y="1219200"/>
            <a:ext cx="8839200" cy="338554"/>
          </a:xfrm>
          <a:prstGeom prst="rect">
            <a:avLst/>
          </a:prstGeom>
          <a:noFill/>
        </p:spPr>
        <p:txBody>
          <a:bodyPr wrap="square" rtlCol="0">
            <a:spAutoFit/>
          </a:bodyPr>
          <a:lstStyle/>
          <a:p>
            <a:r>
              <a:rPr lang="en-US" sz="1600" u="sng" dirty="0" smtClean="0">
                <a:hlinkClick r:id="rId5"/>
              </a:rPr>
              <a:t>http://jobs.mo.gov/employer/other-resources/business-closure-and-layoffs/legal-obligations-warn</a:t>
            </a:r>
            <a:endParaRPr lang="en-US" sz="1600" dirty="0"/>
          </a:p>
        </p:txBody>
      </p:sp>
      <p:pic>
        <p:nvPicPr>
          <p:cNvPr id="6" name="~PP3784.WAV">
            <a:hlinkClick r:id="" action="ppaction://media"/>
          </p:cNvPr>
          <p:cNvPicPr>
            <a:picLocks noRot="1" noChangeAspect="1"/>
          </p:cNvPicPr>
          <p:nvPr>
            <a:wavAudioFile r:embed="rId1" name="~PP3784.WAV"/>
          </p:nvPr>
        </p:nvPicPr>
        <p:blipFill>
          <a:blip r:embed="rId6" cstate="print"/>
          <a:stretch>
            <a:fillRect/>
          </a:stretch>
        </p:blipFill>
        <p:spPr>
          <a:xfrm>
            <a:off x="8716963" y="6430963"/>
            <a:ext cx="304800" cy="304800"/>
          </a:xfrm>
          <a:prstGeom prst="rect">
            <a:avLst/>
          </a:prstGeom>
        </p:spPr>
      </p:pic>
    </p:spTree>
  </p:cSld>
  <p:clrMapOvr>
    <a:masterClrMapping/>
  </p:clrMapOvr>
  <p:transition advTm="303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09600" y="2743200"/>
            <a:ext cx="8001000" cy="3124200"/>
          </a:xfrm>
        </p:spPr>
        <p:txBody>
          <a:bodyPr>
            <a:normAutofit fontScale="92500" lnSpcReduction="10000"/>
          </a:bodyPr>
          <a:lstStyle/>
          <a:p>
            <a:r>
              <a:rPr lang="en-US" b="1" dirty="0" smtClean="0"/>
              <a:t>Industry Projections: </a:t>
            </a:r>
          </a:p>
          <a:p>
            <a:r>
              <a:rPr lang="en-US" dirty="0" smtClean="0">
                <a:hlinkClick r:id="rId4"/>
              </a:rPr>
              <a:t>http://www.missourieconomy.org/industry/ind_proj.stm</a:t>
            </a:r>
            <a:r>
              <a:rPr lang="en-US" dirty="0" smtClean="0"/>
              <a:t> </a:t>
            </a:r>
          </a:p>
          <a:p>
            <a:r>
              <a:rPr lang="en-US" b="1" dirty="0" smtClean="0"/>
              <a:t>Local Employment Household Dynamics: </a:t>
            </a:r>
          </a:p>
          <a:p>
            <a:r>
              <a:rPr lang="en-US" dirty="0" smtClean="0">
                <a:hlinkClick r:id="rId5"/>
              </a:rPr>
              <a:t>http://www.missourieconomy.org/indicators/lehd/index.stm</a:t>
            </a:r>
            <a:r>
              <a:rPr lang="en-US" dirty="0" smtClean="0"/>
              <a:t> </a:t>
            </a:r>
          </a:p>
          <a:p>
            <a:r>
              <a:rPr lang="en-US" b="1" dirty="0" smtClean="0"/>
              <a:t>Warn Reports: </a:t>
            </a:r>
          </a:p>
          <a:p>
            <a:r>
              <a:rPr lang="en-US" u="sng" dirty="0" smtClean="0">
                <a:solidFill>
                  <a:schemeClr val="tx1"/>
                </a:solidFill>
                <a:hlinkClick r:id="rId6"/>
              </a:rPr>
              <a:t>http://jobs.mo.gov/employer/other-resources/business-closure-and-layoffs/legal-obligations-warn</a:t>
            </a:r>
            <a:endParaRPr lang="en-US" u="sng" dirty="0">
              <a:solidFill>
                <a:schemeClr val="tx1"/>
              </a:solidFill>
            </a:endParaRPr>
          </a:p>
        </p:txBody>
      </p:sp>
      <p:sp>
        <p:nvSpPr>
          <p:cNvPr id="3" name="Title 2"/>
          <p:cNvSpPr>
            <a:spLocks noGrp="1"/>
          </p:cNvSpPr>
          <p:nvPr>
            <p:ph type="title"/>
          </p:nvPr>
        </p:nvSpPr>
        <p:spPr/>
        <p:txBody>
          <a:bodyPr/>
          <a:lstStyle/>
          <a:p>
            <a:r>
              <a:rPr lang="en-US" dirty="0" smtClean="0"/>
              <a:t>Step 1 Website Links</a:t>
            </a:r>
            <a:endParaRPr lang="en-US" dirty="0"/>
          </a:p>
        </p:txBody>
      </p:sp>
      <p:pic>
        <p:nvPicPr>
          <p:cNvPr id="4" name="~PP965.WAV">
            <a:hlinkClick r:id="" action="ppaction://media"/>
          </p:cNvPr>
          <p:cNvPicPr>
            <a:picLocks noRot="1" noChangeAspect="1"/>
          </p:cNvPicPr>
          <p:nvPr>
            <a:wavAudioFile r:embed="rId1" name="~PP965.WAV"/>
          </p:nvPr>
        </p:nvPicPr>
        <p:blipFill>
          <a:blip r:embed="rId7" cstate="print"/>
          <a:stretch>
            <a:fillRect/>
          </a:stretch>
        </p:blipFill>
        <p:spPr>
          <a:xfrm>
            <a:off x="8716963" y="6430963"/>
            <a:ext cx="304800" cy="304800"/>
          </a:xfrm>
          <a:prstGeom prst="rect">
            <a:avLst/>
          </a:prstGeom>
        </p:spPr>
      </p:pic>
    </p:spTree>
  </p:cSld>
  <p:clrMapOvr>
    <a:masterClrMapping/>
  </p:clrMapOvr>
  <p:transition advTm="224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63563" y="258763"/>
            <a:ext cx="8058150" cy="893762"/>
          </a:xfrm>
        </p:spPr>
        <p:txBody>
          <a:bodyPr/>
          <a:lstStyle/>
          <a:p>
            <a:pPr eaLnBrk="1" hangingPunct="1"/>
            <a:r>
              <a:rPr lang="en-US" dirty="0" smtClean="0"/>
              <a:t>Today’s Lesson</a:t>
            </a:r>
          </a:p>
        </p:txBody>
      </p:sp>
      <p:sp>
        <p:nvSpPr>
          <p:cNvPr id="10243" name="Text Placeholder 2"/>
          <p:cNvSpPr>
            <a:spLocks noGrp="1"/>
          </p:cNvSpPr>
          <p:nvPr>
            <p:ph type="body" sz="half" idx="1"/>
          </p:nvPr>
        </p:nvSpPr>
        <p:spPr>
          <a:xfrm>
            <a:off x="609600" y="1600200"/>
            <a:ext cx="7662863" cy="5105400"/>
          </a:xfrm>
        </p:spPr>
        <p:txBody>
          <a:bodyPr>
            <a:normAutofit lnSpcReduction="10000"/>
          </a:bodyPr>
          <a:lstStyle/>
          <a:p>
            <a:pPr marL="514350" indent="-514350">
              <a:buNone/>
              <a:tabLst>
                <a:tab pos="1492250" algn="l"/>
              </a:tabLst>
              <a:defRPr/>
            </a:pPr>
            <a:r>
              <a:rPr lang="en-US" dirty="0" smtClean="0"/>
              <a:t>Module 1:	Labor Market Information Fundamentals</a:t>
            </a:r>
          </a:p>
          <a:p>
            <a:pPr marL="1492250" indent="-1492250">
              <a:buNone/>
              <a:defRPr/>
            </a:pPr>
            <a:r>
              <a:rPr lang="en-US" dirty="0" smtClean="0"/>
              <a:t>Module 2:	Using Skill Assessments &amp; Career Pathway Planning</a:t>
            </a:r>
          </a:p>
          <a:p>
            <a:pPr marL="1893888" lvl="1" indent="-327025">
              <a:defRPr/>
            </a:pPr>
            <a:r>
              <a:rPr lang="en-US" b="1" dirty="0" smtClean="0">
                <a:solidFill>
                  <a:schemeClr val="accent4">
                    <a:lumMod val="50000"/>
                  </a:schemeClr>
                </a:solidFill>
              </a:rPr>
              <a:t>Lesson 1:  Creating a Career Pathway</a:t>
            </a:r>
          </a:p>
          <a:p>
            <a:pPr marL="1893888" lvl="1" indent="-327025">
              <a:defRPr/>
            </a:pPr>
            <a:r>
              <a:rPr lang="en-US" dirty="0" smtClean="0"/>
              <a:t>Lesson 2:  Skills Assessments and Career Exploration Tools</a:t>
            </a:r>
          </a:p>
          <a:p>
            <a:pPr marL="1492250" indent="-1492250">
              <a:buNone/>
              <a:defRPr/>
            </a:pPr>
            <a:r>
              <a:rPr lang="en-US" smtClean="0"/>
              <a:t>Module </a:t>
            </a:r>
            <a:r>
              <a:rPr lang="en-US" dirty="0" smtClean="0"/>
              <a:t>3:	Using Economic &amp; Workforce Data to Drive Reemployment Strategy</a:t>
            </a:r>
          </a:p>
          <a:p>
            <a:pPr marL="1492250" indent="-1492250">
              <a:buNone/>
              <a:defRPr/>
            </a:pPr>
            <a:r>
              <a:rPr lang="en-US" dirty="0" smtClean="0"/>
              <a:t>Module 4:	Guiding Businesses/Partners to Use Workforce System &amp; LMI Resources to Support Human Resource Functions</a:t>
            </a:r>
          </a:p>
          <a:p>
            <a:pPr marL="320040" indent="-320040" eaLnBrk="1" fontAlgn="auto" hangingPunct="1">
              <a:spcAft>
                <a:spcPts val="0"/>
              </a:spcAft>
              <a:buFont typeface="Wingdings"/>
              <a:buChar char=""/>
              <a:defRPr/>
            </a:pPr>
            <a:endParaRPr lang="en-US" dirty="0" smtClean="0"/>
          </a:p>
        </p:txBody>
      </p:sp>
      <p:pic>
        <p:nvPicPr>
          <p:cNvPr id="7" name="~PP687.WAV">
            <a:hlinkClick r:id="" action="ppaction://media"/>
          </p:cNvPr>
          <p:cNvPicPr>
            <a:picLocks noRot="1" noChangeAspect="1"/>
          </p:cNvPicPr>
          <p:nvPr>
            <a:wavAudioFile r:embed="rId2" name="~PP687.WAV"/>
          </p:nvPr>
        </p:nvPicPr>
        <p:blipFill>
          <a:blip r:embed="rId5" cstate="print"/>
          <a:stretch>
            <a:fillRect/>
          </a:stretch>
        </p:blipFill>
        <p:spPr>
          <a:xfrm>
            <a:off x="8716963" y="6430963"/>
            <a:ext cx="304800" cy="304800"/>
          </a:xfrm>
          <a:prstGeom prst="rect">
            <a:avLst/>
          </a:prstGeom>
        </p:spPr>
      </p:pic>
    </p:spTree>
    <p:custDataLst>
      <p:tags r:id="rId1"/>
    </p:custDataLst>
  </p:cSld>
  <p:clrMapOvr>
    <a:masterClrMapping/>
  </p:clrMapOvr>
  <p:transition advTm="26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3050"/>
            <a:ext cx="8763000" cy="869950"/>
          </a:xfrm>
        </p:spPr>
        <p:txBody>
          <a:bodyPr>
            <a:noAutofit/>
          </a:bodyPr>
          <a:lstStyle/>
          <a:p>
            <a:r>
              <a:rPr lang="en-US" sz="3600" dirty="0" smtClean="0"/>
              <a:t>Putting the Four-Step Process into Practice……</a:t>
            </a:r>
            <a:endParaRPr lang="en-US" sz="3600" dirty="0"/>
          </a:p>
        </p:txBody>
      </p:sp>
      <p:sp>
        <p:nvSpPr>
          <p:cNvPr id="3" name="Text Placeholder 2"/>
          <p:cNvSpPr>
            <a:spLocks noGrp="1"/>
          </p:cNvSpPr>
          <p:nvPr>
            <p:ph type="body" idx="2"/>
          </p:nvPr>
        </p:nvSpPr>
        <p:spPr>
          <a:xfrm>
            <a:off x="304800" y="2286000"/>
            <a:ext cx="2362200" cy="2743200"/>
          </a:xfrm>
          <a:solidFill>
            <a:schemeClr val="accent6"/>
          </a:solidFill>
          <a:ln>
            <a:solidFill>
              <a:schemeClr val="accent6"/>
            </a:solidFill>
          </a:ln>
        </p:spPr>
        <p:txBody>
          <a:bodyPr anchor="ctr">
            <a:normAutofit/>
          </a:bodyPr>
          <a:lstStyle/>
          <a:p>
            <a:r>
              <a:rPr lang="en-US" sz="2600" b="1" dirty="0" smtClean="0"/>
              <a:t>Step 2:  Study industry and occupational staffing patterns</a:t>
            </a:r>
            <a:endParaRPr lang="en-US" sz="2600" b="1" dirty="0"/>
          </a:p>
        </p:txBody>
      </p:sp>
      <p:sp>
        <p:nvSpPr>
          <p:cNvPr id="4" name="Content Placeholder 3"/>
          <p:cNvSpPr>
            <a:spLocks noGrp="1"/>
          </p:cNvSpPr>
          <p:nvPr>
            <p:ph sz="quarter" idx="1"/>
          </p:nvPr>
        </p:nvSpPr>
        <p:spPr>
          <a:xfrm>
            <a:off x="3048000" y="2362200"/>
            <a:ext cx="5715000" cy="1676400"/>
          </a:xfrm>
        </p:spPr>
        <p:txBody>
          <a:bodyPr>
            <a:normAutofit/>
          </a:bodyPr>
          <a:lstStyle/>
          <a:p>
            <a:r>
              <a:rPr lang="en-US" b="1" dirty="0" smtClean="0"/>
              <a:t>BLS Industry Staffing Patterns</a:t>
            </a:r>
          </a:p>
          <a:p>
            <a:r>
              <a:rPr lang="en-US" dirty="0" smtClean="0"/>
              <a:t>BLS Occupational Staffing Patterns</a:t>
            </a:r>
          </a:p>
          <a:p>
            <a:r>
              <a:rPr lang="en-US" dirty="0" smtClean="0"/>
              <a:t>Occupational Projection Analysis</a:t>
            </a:r>
            <a:endParaRPr lang="en-US" dirty="0"/>
          </a:p>
        </p:txBody>
      </p:sp>
      <p:pic>
        <p:nvPicPr>
          <p:cNvPr id="6" name="~PP799.WAV">
            <a:hlinkClick r:id="" action="ppaction://media"/>
          </p:cNvPr>
          <p:cNvPicPr>
            <a:picLocks noRot="1" noChangeAspect="1"/>
          </p:cNvPicPr>
          <p:nvPr>
            <a:wavAudioFile r:embed="rId1" name="~PP799.WAV"/>
          </p:nvPr>
        </p:nvPicPr>
        <p:blipFill>
          <a:blip r:embed="rId4" cstate="print"/>
          <a:stretch>
            <a:fillRect/>
          </a:stretch>
        </p:blipFill>
        <p:spPr>
          <a:xfrm>
            <a:off x="8716963" y="6430963"/>
            <a:ext cx="304800" cy="304800"/>
          </a:xfrm>
          <a:prstGeom prst="rect">
            <a:avLst/>
          </a:prstGeom>
        </p:spPr>
      </p:pic>
    </p:spTree>
  </p:cSld>
  <p:clrMapOvr>
    <a:masterClrMapping/>
  </p:clrMapOvr>
  <p:transition advTm="395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5" cstate="print"/>
          <a:srcRect l="16827" t="16435" r="29327" b="21759"/>
          <a:stretch>
            <a:fillRect/>
          </a:stretch>
        </p:blipFill>
        <p:spPr bwMode="auto">
          <a:xfrm>
            <a:off x="228600" y="228600"/>
            <a:ext cx="8534400" cy="6400800"/>
          </a:xfrm>
          <a:prstGeom prst="rect">
            <a:avLst/>
          </a:prstGeom>
          <a:noFill/>
          <a:ln w="9525">
            <a:noFill/>
            <a:miter lim="800000"/>
            <a:headEnd/>
            <a:tailEnd/>
          </a:ln>
        </p:spPr>
      </p:pic>
      <p:sp>
        <p:nvSpPr>
          <p:cNvPr id="4" name="Rounded Rectangle 3"/>
          <p:cNvSpPr/>
          <p:nvPr/>
        </p:nvSpPr>
        <p:spPr>
          <a:xfrm>
            <a:off x="5029200" y="5029200"/>
            <a:ext cx="990600" cy="914400"/>
          </a:xfrm>
          <a:prstGeom prst="round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TextBox 6">
            <a:hlinkClick r:id="rId6"/>
          </p:cNvPr>
          <p:cNvSpPr txBox="1"/>
          <p:nvPr/>
        </p:nvSpPr>
        <p:spPr>
          <a:xfrm>
            <a:off x="914400" y="6324600"/>
            <a:ext cx="7086600" cy="369332"/>
          </a:xfrm>
          <a:prstGeom prst="rect">
            <a:avLst/>
          </a:prstGeom>
          <a:noFill/>
        </p:spPr>
        <p:txBody>
          <a:bodyPr wrap="square" rtlCol="0">
            <a:spAutoFit/>
          </a:bodyPr>
          <a:lstStyle/>
          <a:p>
            <a:pPr algn="ctr"/>
            <a:r>
              <a:rPr lang="en-US" dirty="0" smtClean="0"/>
              <a:t>http://www.bls.gov/emp/</a:t>
            </a:r>
            <a:endParaRPr lang="en-US" dirty="0"/>
          </a:p>
        </p:txBody>
      </p:sp>
      <p:pic>
        <p:nvPicPr>
          <p:cNvPr id="9" name="~PP853.WAV">
            <a:hlinkClick r:id="" action="ppaction://media"/>
          </p:cNvPr>
          <p:cNvPicPr>
            <a:picLocks noRot="1" noChangeAspect="1"/>
          </p:cNvPicPr>
          <p:nvPr>
            <a:wavAudioFile r:embed="rId2" name="~PP853.WAV"/>
          </p:nvPr>
        </p:nvPicPr>
        <p:blipFill>
          <a:blip r:embed="rId7" cstate="print"/>
          <a:stretch>
            <a:fillRect/>
          </a:stretch>
        </p:blipFill>
        <p:spPr>
          <a:xfrm>
            <a:off x="8716963" y="6430963"/>
            <a:ext cx="304800" cy="304800"/>
          </a:xfrm>
          <a:prstGeom prst="rect">
            <a:avLst/>
          </a:prstGeom>
        </p:spPr>
      </p:pic>
    </p:spTree>
    <p:custDataLst>
      <p:tags r:id="rId1"/>
    </p:custDataLst>
  </p:cSld>
  <p:clrMapOvr>
    <a:masterClrMapping/>
  </p:clrMapOvr>
  <p:transition advTm="587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5" cstate="print"/>
          <a:srcRect l="6731" t="12269" r="32852" b="23148"/>
          <a:stretch>
            <a:fillRect/>
          </a:stretch>
        </p:blipFill>
        <p:spPr bwMode="auto">
          <a:xfrm>
            <a:off x="304800" y="304800"/>
            <a:ext cx="8534399" cy="6324600"/>
          </a:xfrm>
          <a:prstGeom prst="rect">
            <a:avLst/>
          </a:prstGeom>
          <a:noFill/>
          <a:ln w="9525">
            <a:noFill/>
            <a:miter lim="800000"/>
            <a:headEnd/>
            <a:tailEnd/>
          </a:ln>
        </p:spPr>
      </p:pic>
      <p:cxnSp>
        <p:nvCxnSpPr>
          <p:cNvPr id="6" name="Straight Arrow Connector 5"/>
          <p:cNvCxnSpPr/>
          <p:nvPr/>
        </p:nvCxnSpPr>
        <p:spPr>
          <a:xfrm rot="10800000">
            <a:off x="4724400" y="3733800"/>
            <a:ext cx="1129154" cy="13854"/>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a:off x="6324600" y="3962400"/>
            <a:ext cx="1046020" cy="13855"/>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3276600" y="4648200"/>
            <a:ext cx="1046020" cy="13855"/>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1" name="~PP424.WAV">
            <a:hlinkClick r:id="" action="ppaction://media"/>
          </p:cNvPr>
          <p:cNvPicPr>
            <a:picLocks noRot="1" noChangeAspect="1"/>
          </p:cNvPicPr>
          <p:nvPr>
            <a:wavAudioFile r:embed="rId2" name="~PP424.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247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5"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5" cstate="print"/>
          <a:srcRect l="6731" t="12037" r="33013" b="38657"/>
          <a:stretch>
            <a:fillRect/>
          </a:stretch>
        </p:blipFill>
        <p:spPr bwMode="auto">
          <a:xfrm>
            <a:off x="152400" y="228600"/>
            <a:ext cx="8839200" cy="5562600"/>
          </a:xfrm>
          <a:prstGeom prst="rect">
            <a:avLst/>
          </a:prstGeom>
          <a:noFill/>
          <a:ln w="9525">
            <a:noFill/>
            <a:miter lim="800000"/>
            <a:headEnd/>
            <a:tailEnd/>
          </a:ln>
        </p:spPr>
      </p:pic>
      <p:sp>
        <p:nvSpPr>
          <p:cNvPr id="4" name="Rectangle 3"/>
          <p:cNvSpPr/>
          <p:nvPr/>
        </p:nvSpPr>
        <p:spPr>
          <a:xfrm>
            <a:off x="304800" y="3962400"/>
            <a:ext cx="8382000" cy="304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PP75.WAV">
            <a:hlinkClick r:id="" action="ppaction://media"/>
          </p:cNvPr>
          <p:cNvPicPr>
            <a:picLocks noRot="1" noChangeAspect="1"/>
          </p:cNvPicPr>
          <p:nvPr>
            <a:wavAudioFile r:embed="rId2" name="~PP75.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95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4" cstate="print"/>
          <a:srcRect l="6731" t="12037" r="33013" b="36574"/>
          <a:stretch>
            <a:fillRect/>
          </a:stretch>
        </p:blipFill>
        <p:spPr bwMode="auto">
          <a:xfrm>
            <a:off x="0" y="0"/>
            <a:ext cx="8839200" cy="6629400"/>
          </a:xfrm>
          <a:prstGeom prst="rect">
            <a:avLst/>
          </a:prstGeom>
          <a:noFill/>
          <a:ln w="9525">
            <a:noFill/>
            <a:miter lim="800000"/>
            <a:headEnd/>
            <a:tailEnd/>
          </a:ln>
        </p:spPr>
      </p:pic>
      <p:sp>
        <p:nvSpPr>
          <p:cNvPr id="3" name="Rectangle 2"/>
          <p:cNvSpPr/>
          <p:nvPr/>
        </p:nvSpPr>
        <p:spPr>
          <a:xfrm>
            <a:off x="152400" y="4114800"/>
            <a:ext cx="7162800" cy="304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8" name="~PP47.WAV">
            <a:hlinkClick r:id="" action="ppaction://media"/>
          </p:cNvPr>
          <p:cNvPicPr>
            <a:picLocks noRot="1" noChangeAspect="1"/>
          </p:cNvPicPr>
          <p:nvPr>
            <a:wavAudioFile r:embed="rId1" name="~PP47.WAV"/>
          </p:nvPr>
        </p:nvPicPr>
        <p:blipFill>
          <a:blip r:embed="rId5" cstate="print"/>
          <a:stretch>
            <a:fillRect/>
          </a:stretch>
        </p:blipFill>
        <p:spPr>
          <a:xfrm>
            <a:off x="8716963" y="6430963"/>
            <a:ext cx="304800" cy="304800"/>
          </a:xfrm>
          <a:prstGeom prst="rect">
            <a:avLst/>
          </a:prstGeom>
        </p:spPr>
      </p:pic>
    </p:spTree>
  </p:cSld>
  <p:clrMapOvr>
    <a:masterClrMapping/>
  </p:clrMapOvr>
  <p:transition advTm="24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4" cstate="print"/>
          <a:srcRect l="6891" t="12731" r="9295" b="6944"/>
          <a:stretch>
            <a:fillRect/>
          </a:stretch>
        </p:blipFill>
        <p:spPr bwMode="auto">
          <a:xfrm>
            <a:off x="0" y="152400"/>
            <a:ext cx="8991600" cy="6477000"/>
          </a:xfrm>
          <a:prstGeom prst="rect">
            <a:avLst/>
          </a:prstGeom>
          <a:noFill/>
          <a:ln w="9525">
            <a:noFill/>
            <a:miter lim="800000"/>
            <a:headEnd/>
            <a:tailEnd/>
          </a:ln>
        </p:spPr>
      </p:pic>
      <p:sp>
        <p:nvSpPr>
          <p:cNvPr id="9" name="Rectangle 8"/>
          <p:cNvSpPr/>
          <p:nvPr/>
        </p:nvSpPr>
        <p:spPr>
          <a:xfrm>
            <a:off x="1" y="2971800"/>
            <a:ext cx="8915400" cy="4572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P3182.WAV">
            <a:hlinkClick r:id="" action="ppaction://media"/>
          </p:cNvPr>
          <p:cNvPicPr>
            <a:picLocks noRot="1" noChangeAspect="1"/>
          </p:cNvPicPr>
          <p:nvPr>
            <a:wavAudioFile r:embed="rId1" name="~PP3182.WAV"/>
          </p:nvPr>
        </p:nvPicPr>
        <p:blipFill>
          <a:blip r:embed="rId5" cstate="print"/>
          <a:stretch>
            <a:fillRect/>
          </a:stretch>
        </p:blipFill>
        <p:spPr>
          <a:xfrm>
            <a:off x="8716963" y="6430963"/>
            <a:ext cx="304800" cy="304800"/>
          </a:xfrm>
          <a:prstGeom prst="rect">
            <a:avLst/>
          </a:prstGeom>
        </p:spPr>
      </p:pic>
    </p:spTree>
  </p:cSld>
  <p:clrMapOvr>
    <a:masterClrMapping/>
  </p:clrMapOvr>
  <p:transition advTm="572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9" fill="hold" display="0">
                  <p:stCondLst>
                    <p:cond delay="indefinite"/>
                  </p:stCondLst>
                  <p:endCondLst>
                    <p:cond evt="onPrev" delay="0">
                      <p:tgtEl>
                        <p:sldTgt/>
                      </p:tgtEl>
                    </p:cond>
                    <p:cond evt="onStopAudio" delay="0">
                      <p:tgtEl>
                        <p:sldTgt/>
                      </p:tgtEl>
                    </p:cond>
                  </p:endCondLst>
                </p:cTn>
                <p:tgtEl>
                  <p:spTgt spid="4"/>
                </p:tgtEl>
              </p:cMediaNode>
            </p:audio>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3050"/>
            <a:ext cx="8763000" cy="869950"/>
          </a:xfrm>
        </p:spPr>
        <p:txBody>
          <a:bodyPr>
            <a:normAutofit/>
          </a:bodyPr>
          <a:lstStyle/>
          <a:p>
            <a:r>
              <a:rPr lang="en-US" sz="3600" dirty="0" smtClean="0"/>
              <a:t>Putting the Four-Step Process into Practice……</a:t>
            </a:r>
            <a:endParaRPr lang="en-US" sz="3600" dirty="0"/>
          </a:p>
        </p:txBody>
      </p:sp>
      <p:sp>
        <p:nvSpPr>
          <p:cNvPr id="3" name="Text Placeholder 2"/>
          <p:cNvSpPr>
            <a:spLocks noGrp="1"/>
          </p:cNvSpPr>
          <p:nvPr>
            <p:ph type="body" idx="2"/>
          </p:nvPr>
        </p:nvSpPr>
        <p:spPr>
          <a:xfrm>
            <a:off x="304800" y="2286000"/>
            <a:ext cx="2362200" cy="2743200"/>
          </a:xfrm>
          <a:solidFill>
            <a:schemeClr val="accent6"/>
          </a:solidFill>
          <a:ln>
            <a:solidFill>
              <a:schemeClr val="accent6"/>
            </a:solidFill>
          </a:ln>
        </p:spPr>
        <p:txBody>
          <a:bodyPr anchor="ctr">
            <a:normAutofit/>
          </a:bodyPr>
          <a:lstStyle/>
          <a:p>
            <a:r>
              <a:rPr lang="en-US" sz="2600" b="1" dirty="0" smtClean="0"/>
              <a:t>Step 2:  Study industry and occupational staffing patterns</a:t>
            </a:r>
            <a:endParaRPr lang="en-US" sz="2600" b="1" dirty="0"/>
          </a:p>
        </p:txBody>
      </p:sp>
      <p:sp>
        <p:nvSpPr>
          <p:cNvPr id="4" name="Content Placeholder 3"/>
          <p:cNvSpPr>
            <a:spLocks noGrp="1"/>
          </p:cNvSpPr>
          <p:nvPr>
            <p:ph sz="quarter" idx="1"/>
          </p:nvPr>
        </p:nvSpPr>
        <p:spPr>
          <a:xfrm>
            <a:off x="3048000" y="2362200"/>
            <a:ext cx="5715000" cy="1676400"/>
          </a:xfrm>
        </p:spPr>
        <p:txBody>
          <a:bodyPr>
            <a:normAutofit fontScale="92500"/>
          </a:bodyPr>
          <a:lstStyle/>
          <a:p>
            <a:r>
              <a:rPr lang="en-US" dirty="0" smtClean="0"/>
              <a:t>BLS Industry Staffing Patterns</a:t>
            </a:r>
          </a:p>
          <a:p>
            <a:r>
              <a:rPr lang="en-US" b="1" dirty="0" smtClean="0"/>
              <a:t>BLS Occupational Staffing Patterns</a:t>
            </a:r>
          </a:p>
          <a:p>
            <a:r>
              <a:rPr lang="en-US" dirty="0" smtClean="0"/>
              <a:t>Occupational Projection Analysis</a:t>
            </a:r>
            <a:endParaRPr lang="en-US" dirty="0"/>
          </a:p>
        </p:txBody>
      </p:sp>
      <p:pic>
        <p:nvPicPr>
          <p:cNvPr id="5" name="~PP2372.WAV">
            <a:hlinkClick r:id="" action="ppaction://media"/>
          </p:cNvPr>
          <p:cNvPicPr>
            <a:picLocks noRot="1" noChangeAspect="1"/>
          </p:cNvPicPr>
          <p:nvPr>
            <a:wavAudioFile r:embed="rId1" name="~PP2372.WAV"/>
          </p:nvPr>
        </p:nvPicPr>
        <p:blipFill>
          <a:blip r:embed="rId4" cstate="print"/>
          <a:stretch>
            <a:fillRect/>
          </a:stretch>
        </p:blipFill>
        <p:spPr>
          <a:xfrm>
            <a:off x="8716963" y="6430963"/>
            <a:ext cx="304800" cy="304800"/>
          </a:xfrm>
          <a:prstGeom prst="rect">
            <a:avLst/>
          </a:prstGeom>
        </p:spPr>
      </p:pic>
    </p:spTree>
  </p:cSld>
  <p:clrMapOvr>
    <a:masterClrMapping/>
  </p:clrMapOvr>
  <p:transition advTm="278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4" cstate="print"/>
          <a:srcRect l="20834" t="14120" r="33494" b="29398"/>
          <a:stretch>
            <a:fillRect/>
          </a:stretch>
        </p:blipFill>
        <p:spPr bwMode="auto">
          <a:xfrm>
            <a:off x="0" y="0"/>
            <a:ext cx="8686799" cy="6629400"/>
          </a:xfrm>
          <a:prstGeom prst="rect">
            <a:avLst/>
          </a:prstGeom>
          <a:noFill/>
          <a:ln w="9525">
            <a:noFill/>
            <a:miter lim="800000"/>
            <a:headEnd/>
            <a:tailEnd/>
          </a:ln>
        </p:spPr>
      </p:pic>
      <p:sp>
        <p:nvSpPr>
          <p:cNvPr id="7" name="Rounded Rectangle 6"/>
          <p:cNvSpPr/>
          <p:nvPr/>
        </p:nvSpPr>
        <p:spPr>
          <a:xfrm>
            <a:off x="5029200" y="4495800"/>
            <a:ext cx="1143000" cy="914400"/>
          </a:xfrm>
          <a:prstGeom prst="round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P1456.WAV">
            <a:hlinkClick r:id="" action="ppaction://media"/>
          </p:cNvPr>
          <p:cNvPicPr>
            <a:picLocks noRot="1" noChangeAspect="1"/>
          </p:cNvPicPr>
          <p:nvPr>
            <a:wavAudioFile r:embed="rId1" name="~PP1456.WAV"/>
          </p:nvPr>
        </p:nvPicPr>
        <p:blipFill>
          <a:blip r:embed="rId5" cstate="print"/>
          <a:stretch>
            <a:fillRect/>
          </a:stretch>
        </p:blipFill>
        <p:spPr>
          <a:xfrm>
            <a:off x="8716963" y="6430963"/>
            <a:ext cx="304800" cy="304800"/>
          </a:xfrm>
          <a:prstGeom prst="rect">
            <a:avLst/>
          </a:prstGeom>
        </p:spPr>
      </p:pic>
    </p:spTree>
  </p:cSld>
  <p:clrMapOvr>
    <a:masterClrMapping/>
  </p:clrMapOvr>
  <p:transition advTm="113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5" cstate="print"/>
          <a:srcRect l="7051" t="12037" r="33173" b="23148"/>
          <a:stretch>
            <a:fillRect/>
          </a:stretch>
        </p:blipFill>
        <p:spPr bwMode="auto">
          <a:xfrm>
            <a:off x="228600" y="228600"/>
            <a:ext cx="8610599" cy="6477000"/>
          </a:xfrm>
          <a:prstGeom prst="rect">
            <a:avLst/>
          </a:prstGeom>
          <a:noFill/>
          <a:ln w="9525">
            <a:noFill/>
            <a:miter lim="800000"/>
            <a:headEnd/>
            <a:tailEnd/>
          </a:ln>
        </p:spPr>
      </p:pic>
      <p:cxnSp>
        <p:nvCxnSpPr>
          <p:cNvPr id="4" name="Straight Arrow Connector 3"/>
          <p:cNvCxnSpPr/>
          <p:nvPr/>
        </p:nvCxnSpPr>
        <p:spPr>
          <a:xfrm rot="10800000">
            <a:off x="4648200" y="3733800"/>
            <a:ext cx="1143000" cy="158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10800000">
            <a:off x="6629400" y="3962400"/>
            <a:ext cx="1143000" cy="1587"/>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a:off x="2667000" y="4648200"/>
            <a:ext cx="1143000" cy="1587"/>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0" name="~PP1475.WAV">
            <a:hlinkClick r:id="" action="ppaction://media"/>
          </p:cNvPr>
          <p:cNvPicPr>
            <a:picLocks noRot="1" noChangeAspect="1"/>
          </p:cNvPicPr>
          <p:nvPr>
            <a:wavAudioFile r:embed="rId2" name="~PP1475.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136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3"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4" cstate="print"/>
          <a:srcRect l="6731" t="12037" r="33173" b="38889"/>
          <a:stretch>
            <a:fillRect/>
          </a:stretch>
        </p:blipFill>
        <p:spPr bwMode="auto">
          <a:xfrm>
            <a:off x="228600" y="228600"/>
            <a:ext cx="8763000" cy="6019800"/>
          </a:xfrm>
          <a:prstGeom prst="rect">
            <a:avLst/>
          </a:prstGeom>
          <a:noFill/>
          <a:ln w="9525">
            <a:noFill/>
            <a:miter lim="800000"/>
            <a:headEnd/>
            <a:tailEnd/>
          </a:ln>
        </p:spPr>
      </p:pic>
      <p:sp>
        <p:nvSpPr>
          <p:cNvPr id="3" name="Rectangle 2"/>
          <p:cNvSpPr/>
          <p:nvPr/>
        </p:nvSpPr>
        <p:spPr>
          <a:xfrm>
            <a:off x="381000" y="4800600"/>
            <a:ext cx="7848600" cy="304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P2331.WAV">
            <a:hlinkClick r:id="" action="ppaction://media"/>
          </p:cNvPr>
          <p:cNvPicPr>
            <a:picLocks noRot="1" noChangeAspect="1"/>
          </p:cNvPicPr>
          <p:nvPr>
            <a:wavAudioFile r:embed="rId1" name="~PP2331.WAV"/>
          </p:nvPr>
        </p:nvPicPr>
        <p:blipFill>
          <a:blip r:embed="rId5" cstate="print"/>
          <a:stretch>
            <a:fillRect/>
          </a:stretch>
        </p:blipFill>
        <p:spPr>
          <a:xfrm>
            <a:off x="8716963" y="6430963"/>
            <a:ext cx="304800" cy="304800"/>
          </a:xfrm>
          <a:prstGeom prst="rect">
            <a:avLst/>
          </a:prstGeom>
        </p:spPr>
      </p:pic>
    </p:spTree>
  </p:cSld>
  <p:clrMapOvr>
    <a:masterClrMapping/>
  </p:clrMapOvr>
  <p:transition advTm="153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563563" y="258763"/>
            <a:ext cx="8058150" cy="893762"/>
          </a:xfrm>
        </p:spPr>
        <p:txBody>
          <a:bodyPr/>
          <a:lstStyle/>
          <a:p>
            <a:r>
              <a:rPr lang="en-US" dirty="0" smtClean="0"/>
              <a:t>What’s in it for me?</a:t>
            </a:r>
          </a:p>
        </p:txBody>
      </p:sp>
      <p:sp>
        <p:nvSpPr>
          <p:cNvPr id="10243" name="Text Placeholder 2"/>
          <p:cNvSpPr>
            <a:spLocks noGrp="1"/>
          </p:cNvSpPr>
          <p:nvPr>
            <p:ph type="body" sz="half" idx="1"/>
          </p:nvPr>
        </p:nvSpPr>
        <p:spPr>
          <a:xfrm>
            <a:off x="457200" y="1600200"/>
            <a:ext cx="7662863" cy="4525963"/>
          </a:xfrm>
        </p:spPr>
        <p:txBody>
          <a:bodyPr>
            <a:normAutofit/>
          </a:bodyPr>
          <a:lstStyle/>
          <a:p>
            <a:pPr marL="320040" indent="-320040" fontAlgn="auto">
              <a:spcAft>
                <a:spcPts val="0"/>
              </a:spcAft>
              <a:buFont typeface="Wingdings"/>
              <a:buChar char=""/>
              <a:defRPr/>
            </a:pPr>
            <a:r>
              <a:rPr lang="en-US" dirty="0" smtClean="0"/>
              <a:t>After participating in this module, you will be able to:</a:t>
            </a:r>
          </a:p>
          <a:p>
            <a:pPr lvl="1" indent="-320040">
              <a:buFont typeface="Wingdings"/>
              <a:buChar char=""/>
              <a:defRPr/>
            </a:pPr>
            <a:r>
              <a:rPr lang="en-US" dirty="0" smtClean="0"/>
              <a:t>Identify what LMI sources will be relevant to your job seekers</a:t>
            </a:r>
          </a:p>
          <a:p>
            <a:pPr lvl="1" indent="-320040">
              <a:buFont typeface="Wingdings"/>
              <a:buChar char=""/>
              <a:defRPr/>
            </a:pPr>
            <a:r>
              <a:rPr lang="en-US" dirty="0" smtClean="0"/>
              <a:t>Identify Steps to Assist Job Seekers</a:t>
            </a:r>
          </a:p>
          <a:p>
            <a:pPr lvl="2" indent="-320040">
              <a:buFont typeface="Wingdings"/>
              <a:buChar char=""/>
              <a:defRPr/>
            </a:pPr>
            <a:r>
              <a:rPr lang="en-US" dirty="0" smtClean="0"/>
              <a:t>Gain a deeper knowledge of working with LMI data types/sources for Steps 1 &amp; 2</a:t>
            </a:r>
          </a:p>
          <a:p>
            <a:pPr lvl="1" indent="-320040">
              <a:buFont typeface="Wingdings"/>
              <a:buChar char=""/>
              <a:defRPr/>
            </a:pPr>
            <a:r>
              <a:rPr lang="en-US" dirty="0" smtClean="0"/>
              <a:t>Establish a more targeted and simple approach for using LMI with your job seekers</a:t>
            </a:r>
          </a:p>
        </p:txBody>
      </p:sp>
      <p:pic>
        <p:nvPicPr>
          <p:cNvPr id="7" name="~PP447.WAV">
            <a:hlinkClick r:id="" action="ppaction://media"/>
          </p:cNvPr>
          <p:cNvPicPr>
            <a:picLocks noRot="1" noChangeAspect="1"/>
          </p:cNvPicPr>
          <p:nvPr>
            <a:wavAudioFile r:embed="rId1" name="~PP447.WAV"/>
          </p:nvPr>
        </p:nvPicPr>
        <p:blipFill>
          <a:blip r:embed="rId4" cstate="print"/>
          <a:stretch>
            <a:fillRect/>
          </a:stretch>
        </p:blipFill>
        <p:spPr>
          <a:xfrm>
            <a:off x="8716963" y="6430963"/>
            <a:ext cx="304800" cy="304800"/>
          </a:xfrm>
          <a:prstGeom prst="rect">
            <a:avLst/>
          </a:prstGeom>
        </p:spPr>
      </p:pic>
    </p:spTree>
  </p:cSld>
  <p:clrMapOvr>
    <a:masterClrMapping/>
  </p:clrMapOvr>
  <p:transition advTm="242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4" cstate="print"/>
          <a:srcRect l="16186" t="9536" r="15545" b="35567"/>
          <a:stretch>
            <a:fillRect/>
          </a:stretch>
        </p:blipFill>
        <p:spPr bwMode="auto">
          <a:xfrm>
            <a:off x="152400" y="304800"/>
            <a:ext cx="8763000" cy="5715000"/>
          </a:xfrm>
          <a:prstGeom prst="rect">
            <a:avLst/>
          </a:prstGeom>
          <a:noFill/>
          <a:ln w="9525">
            <a:noFill/>
            <a:miter lim="800000"/>
            <a:headEnd/>
            <a:tailEnd/>
          </a:ln>
        </p:spPr>
      </p:pic>
      <p:pic>
        <p:nvPicPr>
          <p:cNvPr id="3" name="~PP807.WAV">
            <a:hlinkClick r:id="" action="ppaction://media"/>
          </p:cNvPr>
          <p:cNvPicPr>
            <a:picLocks noRot="1" noChangeAspect="1"/>
          </p:cNvPicPr>
          <p:nvPr>
            <a:wavAudioFile r:embed="rId1" name="~PP807.WAV"/>
          </p:nvPr>
        </p:nvPicPr>
        <p:blipFill>
          <a:blip r:embed="rId5" cstate="print"/>
          <a:stretch>
            <a:fillRect/>
          </a:stretch>
        </p:blipFill>
        <p:spPr>
          <a:xfrm>
            <a:off x="8716963" y="6430963"/>
            <a:ext cx="304800" cy="304800"/>
          </a:xfrm>
          <a:prstGeom prst="rect">
            <a:avLst/>
          </a:prstGeom>
        </p:spPr>
      </p:pic>
    </p:spTree>
  </p:cSld>
  <p:clrMapOvr>
    <a:masterClrMapping/>
  </p:clrMapOvr>
  <p:transition advTm="10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4" cstate="print"/>
          <a:srcRect l="16186" t="9794" r="16827" b="8763"/>
          <a:stretch>
            <a:fillRect/>
          </a:stretch>
        </p:blipFill>
        <p:spPr bwMode="auto">
          <a:xfrm>
            <a:off x="0" y="0"/>
            <a:ext cx="9144000" cy="6858000"/>
          </a:xfrm>
          <a:prstGeom prst="rect">
            <a:avLst/>
          </a:prstGeom>
          <a:noFill/>
          <a:ln w="9525">
            <a:noFill/>
            <a:miter lim="800000"/>
            <a:headEnd/>
            <a:tailEnd/>
          </a:ln>
        </p:spPr>
      </p:pic>
      <p:sp>
        <p:nvSpPr>
          <p:cNvPr id="4" name="Rectangle 3"/>
          <p:cNvSpPr/>
          <p:nvPr/>
        </p:nvSpPr>
        <p:spPr>
          <a:xfrm>
            <a:off x="0" y="2819400"/>
            <a:ext cx="9144000" cy="3810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P752.WAV">
            <a:hlinkClick r:id="" action="ppaction://media"/>
          </p:cNvPr>
          <p:cNvPicPr>
            <a:picLocks noRot="1" noChangeAspect="1"/>
          </p:cNvPicPr>
          <p:nvPr>
            <a:wavAudioFile r:embed="rId1" name="~PP752.WAV"/>
          </p:nvPr>
        </p:nvPicPr>
        <p:blipFill>
          <a:blip r:embed="rId5" cstate="print"/>
          <a:stretch>
            <a:fillRect/>
          </a:stretch>
        </p:blipFill>
        <p:spPr>
          <a:xfrm>
            <a:off x="8716963" y="6430963"/>
            <a:ext cx="304800" cy="304800"/>
          </a:xfrm>
          <a:prstGeom prst="rect">
            <a:avLst/>
          </a:prstGeom>
        </p:spPr>
      </p:pic>
    </p:spTree>
  </p:cSld>
  <p:clrMapOvr>
    <a:masterClrMapping/>
  </p:clrMapOvr>
  <p:transition advTm="326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3050"/>
            <a:ext cx="8839200" cy="869950"/>
          </a:xfrm>
        </p:spPr>
        <p:txBody>
          <a:bodyPr>
            <a:noAutofit/>
          </a:bodyPr>
          <a:lstStyle/>
          <a:p>
            <a:r>
              <a:rPr lang="en-US" sz="3600" dirty="0" smtClean="0"/>
              <a:t>Putting the Four-Step Process into Practice……</a:t>
            </a:r>
            <a:endParaRPr lang="en-US" sz="3600" dirty="0"/>
          </a:p>
        </p:txBody>
      </p:sp>
      <p:sp>
        <p:nvSpPr>
          <p:cNvPr id="3" name="Text Placeholder 2"/>
          <p:cNvSpPr>
            <a:spLocks noGrp="1"/>
          </p:cNvSpPr>
          <p:nvPr>
            <p:ph type="body" idx="2"/>
          </p:nvPr>
        </p:nvSpPr>
        <p:spPr>
          <a:xfrm>
            <a:off x="304800" y="2286000"/>
            <a:ext cx="2362200" cy="2743200"/>
          </a:xfrm>
          <a:solidFill>
            <a:schemeClr val="accent6"/>
          </a:solidFill>
          <a:ln>
            <a:solidFill>
              <a:schemeClr val="accent6"/>
            </a:solidFill>
          </a:ln>
        </p:spPr>
        <p:txBody>
          <a:bodyPr anchor="ctr">
            <a:normAutofit/>
          </a:bodyPr>
          <a:lstStyle/>
          <a:p>
            <a:r>
              <a:rPr lang="en-US" sz="2600" b="1" dirty="0" smtClean="0"/>
              <a:t>Step 2:  Study industry and occupational staffing patterns</a:t>
            </a:r>
            <a:endParaRPr lang="en-US" sz="2600" b="1" dirty="0"/>
          </a:p>
        </p:txBody>
      </p:sp>
      <p:sp>
        <p:nvSpPr>
          <p:cNvPr id="4" name="Content Placeholder 3"/>
          <p:cNvSpPr>
            <a:spLocks noGrp="1"/>
          </p:cNvSpPr>
          <p:nvPr>
            <p:ph sz="quarter" idx="1"/>
          </p:nvPr>
        </p:nvSpPr>
        <p:spPr>
          <a:xfrm>
            <a:off x="3048000" y="2362200"/>
            <a:ext cx="5715000" cy="1676400"/>
          </a:xfrm>
        </p:spPr>
        <p:txBody>
          <a:bodyPr>
            <a:normAutofit/>
          </a:bodyPr>
          <a:lstStyle/>
          <a:p>
            <a:r>
              <a:rPr lang="en-US" dirty="0" smtClean="0"/>
              <a:t>BLS Industry Staffing Patterns</a:t>
            </a:r>
          </a:p>
          <a:p>
            <a:r>
              <a:rPr lang="en-US" dirty="0" smtClean="0"/>
              <a:t>BLS Occupational Staffing Patterns</a:t>
            </a:r>
          </a:p>
          <a:p>
            <a:r>
              <a:rPr lang="en-US" b="1" dirty="0" smtClean="0"/>
              <a:t>Occupational Projection Analysis</a:t>
            </a:r>
            <a:endParaRPr lang="en-US" b="1" dirty="0"/>
          </a:p>
        </p:txBody>
      </p:sp>
      <p:pic>
        <p:nvPicPr>
          <p:cNvPr id="5" name="~PP4007.WAV">
            <a:hlinkClick r:id="" action="ppaction://media"/>
          </p:cNvPr>
          <p:cNvPicPr>
            <a:picLocks noRot="1" noChangeAspect="1"/>
          </p:cNvPicPr>
          <p:nvPr>
            <a:wavAudioFile r:embed="rId1" name="~PP4007.WAV"/>
          </p:nvPr>
        </p:nvPicPr>
        <p:blipFill>
          <a:blip r:embed="rId4" cstate="print"/>
          <a:stretch>
            <a:fillRect/>
          </a:stretch>
        </p:blipFill>
        <p:spPr>
          <a:xfrm>
            <a:off x="8716963" y="6430963"/>
            <a:ext cx="304800" cy="304800"/>
          </a:xfrm>
          <a:prstGeom prst="rect">
            <a:avLst/>
          </a:prstGeom>
        </p:spPr>
      </p:pic>
    </p:spTree>
  </p:cSld>
  <p:clrMapOvr>
    <a:masterClrMapping/>
  </p:clrMapOvr>
  <p:transition advTm="277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5" cstate="print"/>
          <a:srcRect l="3365" t="12035" r="3846" b="5689"/>
          <a:stretch>
            <a:fillRect/>
          </a:stretch>
        </p:blipFill>
        <p:spPr bwMode="auto">
          <a:xfrm>
            <a:off x="1066800" y="1600200"/>
            <a:ext cx="7772400" cy="4876800"/>
          </a:xfrm>
          <a:prstGeom prst="rect">
            <a:avLst/>
          </a:prstGeom>
          <a:noFill/>
          <a:ln w="9525">
            <a:noFill/>
            <a:miter lim="800000"/>
            <a:headEnd/>
            <a:tailEnd/>
          </a:ln>
        </p:spPr>
      </p:pic>
      <p:sp>
        <p:nvSpPr>
          <p:cNvPr id="9220" name="Title 5"/>
          <p:cNvSpPr>
            <a:spLocks noGrp="1"/>
          </p:cNvSpPr>
          <p:nvPr>
            <p:ph type="title"/>
          </p:nvPr>
        </p:nvSpPr>
        <p:spPr>
          <a:xfrm>
            <a:off x="457200" y="0"/>
            <a:ext cx="8229600" cy="1143000"/>
          </a:xfrm>
        </p:spPr>
        <p:txBody>
          <a:bodyPr/>
          <a:lstStyle/>
          <a:p>
            <a:pPr eaLnBrk="1" hangingPunct="1"/>
            <a:r>
              <a:rPr lang="en-US" sz="3200" dirty="0" smtClean="0"/>
              <a:t>Regional Long-term Occupational Projections</a:t>
            </a:r>
          </a:p>
        </p:txBody>
      </p:sp>
      <p:sp>
        <p:nvSpPr>
          <p:cNvPr id="9" name="Left Arrow 8"/>
          <p:cNvSpPr/>
          <p:nvPr/>
        </p:nvSpPr>
        <p:spPr>
          <a:xfrm>
            <a:off x="6019800" y="3962400"/>
            <a:ext cx="914400" cy="12191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P1958.WAV">
            <a:hlinkClick r:id="" action="ppaction://media"/>
          </p:cNvPr>
          <p:cNvPicPr>
            <a:picLocks noRot="1" noChangeAspect="1"/>
          </p:cNvPicPr>
          <p:nvPr>
            <a:wavAudioFile r:embed="rId2" name="~PP1958.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612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itle 5"/>
          <p:cNvSpPr>
            <a:spLocks noGrp="1"/>
          </p:cNvSpPr>
          <p:nvPr>
            <p:ph type="title"/>
          </p:nvPr>
        </p:nvSpPr>
        <p:spPr>
          <a:xfrm>
            <a:off x="457200" y="0"/>
            <a:ext cx="8229600" cy="1143000"/>
          </a:xfrm>
        </p:spPr>
        <p:txBody>
          <a:bodyPr/>
          <a:lstStyle/>
          <a:p>
            <a:pPr eaLnBrk="1" hangingPunct="1"/>
            <a:r>
              <a:rPr lang="en-US" sz="3200" dirty="0" smtClean="0"/>
              <a:t>Regional Long-term Occupational Projections</a:t>
            </a:r>
          </a:p>
        </p:txBody>
      </p:sp>
      <p:pic>
        <p:nvPicPr>
          <p:cNvPr id="1026" name="Picture 2"/>
          <p:cNvPicPr>
            <a:picLocks noChangeAspect="1" noChangeArrowheads="1"/>
          </p:cNvPicPr>
          <p:nvPr/>
        </p:nvPicPr>
        <p:blipFill>
          <a:blip r:embed="rId4" cstate="print"/>
          <a:srcRect l="1500" t="18670" r="16491" b="19985"/>
          <a:stretch>
            <a:fillRect/>
          </a:stretch>
        </p:blipFill>
        <p:spPr bwMode="auto">
          <a:xfrm>
            <a:off x="228600" y="1752600"/>
            <a:ext cx="8685722" cy="3962400"/>
          </a:xfrm>
          <a:prstGeom prst="rect">
            <a:avLst/>
          </a:prstGeom>
          <a:noFill/>
          <a:ln w="9525">
            <a:noFill/>
            <a:miter lim="800000"/>
            <a:headEnd/>
            <a:tailEnd/>
          </a:ln>
          <a:effectLst/>
        </p:spPr>
      </p:pic>
      <p:sp>
        <p:nvSpPr>
          <p:cNvPr id="8" name="Rectangle 7"/>
          <p:cNvSpPr/>
          <p:nvPr/>
        </p:nvSpPr>
        <p:spPr>
          <a:xfrm flipV="1">
            <a:off x="0" y="2743200"/>
            <a:ext cx="9144000" cy="152400"/>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P3821.WAV">
            <a:hlinkClick r:id="" action="ppaction://media"/>
          </p:cNvPr>
          <p:cNvPicPr>
            <a:picLocks noRot="1" noChangeAspect="1"/>
          </p:cNvPicPr>
          <p:nvPr>
            <a:wavAudioFile r:embed="rId1" name="~PP3821.WAV"/>
          </p:nvPr>
        </p:nvPicPr>
        <p:blipFill>
          <a:blip r:embed="rId5" cstate="print"/>
          <a:stretch>
            <a:fillRect/>
          </a:stretch>
        </p:blipFill>
        <p:spPr>
          <a:xfrm>
            <a:off x="8716963" y="6430963"/>
            <a:ext cx="304800" cy="304800"/>
          </a:xfrm>
          <a:prstGeom prst="rect">
            <a:avLst/>
          </a:prstGeom>
        </p:spPr>
      </p:pic>
    </p:spTree>
  </p:cSld>
  <p:clrMapOvr>
    <a:masterClrMapping/>
  </p:clrMapOvr>
  <p:transition advTm="320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2743200"/>
            <a:ext cx="8037513" cy="2895600"/>
          </a:xfrm>
        </p:spPr>
        <p:txBody>
          <a:bodyPr>
            <a:normAutofit fontScale="92500"/>
          </a:bodyPr>
          <a:lstStyle/>
          <a:p>
            <a:r>
              <a:rPr lang="en-US" b="1" dirty="0" smtClean="0"/>
              <a:t>BLS Industry Staffing Patterns: </a:t>
            </a:r>
          </a:p>
          <a:p>
            <a:r>
              <a:rPr lang="en-US" dirty="0" smtClean="0">
                <a:hlinkClick r:id="rId4"/>
              </a:rPr>
              <a:t>http://www.bls.gov/emp/</a:t>
            </a:r>
            <a:r>
              <a:rPr lang="en-US" dirty="0" smtClean="0"/>
              <a:t> </a:t>
            </a:r>
          </a:p>
          <a:p>
            <a:r>
              <a:rPr lang="en-US" b="1" dirty="0" smtClean="0"/>
              <a:t>BLS Occupational Staffing Patterns:</a:t>
            </a:r>
          </a:p>
          <a:p>
            <a:r>
              <a:rPr lang="en-US" dirty="0" smtClean="0"/>
              <a:t> </a:t>
            </a:r>
            <a:r>
              <a:rPr lang="en-US" dirty="0" smtClean="0">
                <a:hlinkClick r:id="rId4"/>
              </a:rPr>
              <a:t>http://www.bls.gov/emp/</a:t>
            </a:r>
            <a:r>
              <a:rPr lang="en-US" dirty="0" smtClean="0"/>
              <a:t> </a:t>
            </a:r>
          </a:p>
          <a:p>
            <a:r>
              <a:rPr lang="en-US" b="1" dirty="0" smtClean="0"/>
              <a:t>Occupational Projections: </a:t>
            </a:r>
            <a:r>
              <a:rPr lang="en-US" dirty="0" smtClean="0">
                <a:hlinkClick r:id="rId5"/>
              </a:rPr>
              <a:t>http://www.missourieconomy.org/occupations/occ_proj.stm</a:t>
            </a:r>
            <a:r>
              <a:rPr lang="en-US" dirty="0" smtClean="0"/>
              <a:t> </a:t>
            </a:r>
            <a:endParaRPr lang="en-US" dirty="0"/>
          </a:p>
        </p:txBody>
      </p:sp>
      <p:sp>
        <p:nvSpPr>
          <p:cNvPr id="3" name="Title 2"/>
          <p:cNvSpPr>
            <a:spLocks noGrp="1"/>
          </p:cNvSpPr>
          <p:nvPr>
            <p:ph type="title"/>
          </p:nvPr>
        </p:nvSpPr>
        <p:spPr/>
        <p:txBody>
          <a:bodyPr/>
          <a:lstStyle/>
          <a:p>
            <a:r>
              <a:rPr lang="en-US" dirty="0" smtClean="0"/>
              <a:t>Step 2 Website Links</a:t>
            </a:r>
            <a:endParaRPr lang="en-US" dirty="0"/>
          </a:p>
        </p:txBody>
      </p:sp>
      <p:pic>
        <p:nvPicPr>
          <p:cNvPr id="4" name="~PP898.WAV">
            <a:hlinkClick r:id="" action="ppaction://media"/>
          </p:cNvPr>
          <p:cNvPicPr>
            <a:picLocks noRot="1" noChangeAspect="1"/>
          </p:cNvPicPr>
          <p:nvPr>
            <a:wavAudioFile r:embed="rId1" name="~PP898.WAV"/>
          </p:nvPr>
        </p:nvPicPr>
        <p:blipFill>
          <a:blip r:embed="rId6" cstate="print"/>
          <a:stretch>
            <a:fillRect/>
          </a:stretch>
        </p:blipFill>
        <p:spPr>
          <a:xfrm>
            <a:off x="8716963" y="6430963"/>
            <a:ext cx="304800" cy="304800"/>
          </a:xfrm>
          <a:prstGeom prst="rect">
            <a:avLst/>
          </a:prstGeom>
        </p:spPr>
      </p:pic>
    </p:spTree>
  </p:cSld>
  <p:clrMapOvr>
    <a:masterClrMapping/>
  </p:clrMapOvr>
  <p:transition advTm="216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Beverage Manufacturing Management</a:t>
            </a:r>
            <a:endParaRPr lang="en-US" sz="4000" dirty="0">
              <a:solidFill>
                <a:schemeClr val="tx1"/>
              </a:solidFill>
            </a:endParaRPr>
          </a:p>
        </p:txBody>
      </p:sp>
      <p:sp>
        <p:nvSpPr>
          <p:cNvPr id="3" name="Content Placeholder 2"/>
          <p:cNvSpPr>
            <a:spLocks noGrp="1"/>
          </p:cNvSpPr>
          <p:nvPr>
            <p:ph sz="quarter" idx="2"/>
          </p:nvPr>
        </p:nvSpPr>
        <p:spPr/>
        <p:txBody>
          <a:bodyPr>
            <a:noAutofit/>
          </a:bodyPr>
          <a:lstStyle/>
          <a:p>
            <a:r>
              <a:rPr lang="en-US" sz="2000" b="1" dirty="0" smtClean="0"/>
              <a:t>LEHD</a:t>
            </a:r>
            <a:r>
              <a:rPr lang="en-US" sz="2000" dirty="0" smtClean="0"/>
              <a:t> – Statewide the industry has small employment and recent job loss</a:t>
            </a:r>
          </a:p>
          <a:p>
            <a:r>
              <a:rPr lang="en-US" sz="2000" b="1" dirty="0" smtClean="0"/>
              <a:t>BLS</a:t>
            </a:r>
            <a:r>
              <a:rPr lang="en-US" sz="2000" dirty="0" smtClean="0"/>
              <a:t> – The beverage manufacturing industry has a 10-year nationally projected employment loss of 0.1% and occupation’s loss of 1.2%</a:t>
            </a:r>
          </a:p>
          <a:p>
            <a:r>
              <a:rPr lang="en-US" sz="2000" b="1" dirty="0" smtClean="0"/>
              <a:t>Occupation Projections</a:t>
            </a:r>
            <a:r>
              <a:rPr lang="en-US" sz="2000" dirty="0" smtClean="0"/>
              <a:t> –In the Central Region First-line production supervisors have a 10 year projected employment increase of 2.56%</a:t>
            </a:r>
          </a:p>
          <a:p>
            <a:endParaRPr lang="en-US" sz="2200" dirty="0" smtClean="0"/>
          </a:p>
          <a:p>
            <a:endParaRPr lang="en-US" sz="2200" dirty="0" smtClean="0"/>
          </a:p>
          <a:p>
            <a:endParaRPr lang="en-US" sz="2200" dirty="0"/>
          </a:p>
        </p:txBody>
      </p:sp>
      <p:sp>
        <p:nvSpPr>
          <p:cNvPr id="4" name="Content Placeholder 3"/>
          <p:cNvSpPr>
            <a:spLocks noGrp="1"/>
          </p:cNvSpPr>
          <p:nvPr>
            <p:ph sz="quarter" idx="4"/>
          </p:nvPr>
        </p:nvSpPr>
        <p:spPr/>
        <p:txBody>
          <a:bodyPr>
            <a:normAutofit/>
          </a:bodyPr>
          <a:lstStyle/>
          <a:p>
            <a:r>
              <a:rPr lang="en-US" sz="2000" dirty="0" smtClean="0"/>
              <a:t>Step 3: Determine your job seeker’s transferable skill sets</a:t>
            </a:r>
          </a:p>
          <a:p>
            <a:r>
              <a:rPr lang="en-US" sz="2000" dirty="0" smtClean="0"/>
              <a:t>Step 4: Narrow down the occupations within the industry with similar skills</a:t>
            </a:r>
          </a:p>
        </p:txBody>
      </p:sp>
      <p:sp>
        <p:nvSpPr>
          <p:cNvPr id="5" name="Text Placeholder 4"/>
          <p:cNvSpPr>
            <a:spLocks noGrp="1"/>
          </p:cNvSpPr>
          <p:nvPr>
            <p:ph type="body" sz="quarter" idx="1"/>
          </p:nvPr>
        </p:nvSpPr>
        <p:spPr/>
        <p:txBody>
          <a:bodyPr/>
          <a:lstStyle/>
          <a:p>
            <a:r>
              <a:rPr lang="en-US" sz="2400" dirty="0" smtClean="0"/>
              <a:t>What We’ve Learned</a:t>
            </a:r>
            <a:endParaRPr lang="en-US" sz="2400" dirty="0"/>
          </a:p>
        </p:txBody>
      </p:sp>
      <p:sp>
        <p:nvSpPr>
          <p:cNvPr id="6" name="Text Placeholder 5"/>
          <p:cNvSpPr>
            <a:spLocks noGrp="1"/>
          </p:cNvSpPr>
          <p:nvPr>
            <p:ph type="body" sz="quarter" idx="3"/>
          </p:nvPr>
        </p:nvSpPr>
        <p:spPr/>
        <p:txBody>
          <a:bodyPr/>
          <a:lstStyle/>
          <a:p>
            <a:r>
              <a:rPr lang="en-US" sz="2400" dirty="0" smtClean="0"/>
              <a:t>What’s Next</a:t>
            </a:r>
            <a:endParaRPr lang="en-US" sz="2400" dirty="0"/>
          </a:p>
        </p:txBody>
      </p:sp>
      <p:pic>
        <p:nvPicPr>
          <p:cNvPr id="8" name="~PP1394.WAV">
            <a:hlinkClick r:id="" action="ppaction://media"/>
          </p:cNvPr>
          <p:cNvPicPr>
            <a:picLocks noRot="1" noChangeAspect="1"/>
          </p:cNvPicPr>
          <p:nvPr>
            <a:wavAudioFile r:embed="rId1" name="~PP1394.WAV"/>
          </p:nvPr>
        </p:nvPicPr>
        <p:blipFill>
          <a:blip r:embed="rId4" cstate="print"/>
          <a:stretch>
            <a:fillRect/>
          </a:stretch>
        </p:blipFill>
        <p:spPr>
          <a:xfrm>
            <a:off x="8716963" y="6430963"/>
            <a:ext cx="304800" cy="304800"/>
          </a:xfrm>
          <a:prstGeom prst="rect">
            <a:avLst/>
          </a:prstGeom>
        </p:spPr>
      </p:pic>
    </p:spTree>
  </p:cSld>
  <p:clrMapOvr>
    <a:masterClrMapping/>
  </p:clrMapOvr>
  <p:transition advTm="564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563563" y="258763"/>
            <a:ext cx="8058150" cy="893762"/>
          </a:xfrm>
        </p:spPr>
        <p:txBody>
          <a:bodyPr/>
          <a:lstStyle/>
          <a:p>
            <a:r>
              <a:rPr lang="en-US" dirty="0" smtClean="0"/>
              <a:t>Module 2: What’s Next?</a:t>
            </a:r>
          </a:p>
        </p:txBody>
      </p:sp>
      <p:sp>
        <p:nvSpPr>
          <p:cNvPr id="10243" name="Text Placeholder 2"/>
          <p:cNvSpPr>
            <a:spLocks noGrp="1"/>
          </p:cNvSpPr>
          <p:nvPr>
            <p:ph type="body" sz="half" idx="1"/>
          </p:nvPr>
        </p:nvSpPr>
        <p:spPr>
          <a:xfrm>
            <a:off x="457200" y="1600200"/>
            <a:ext cx="7662863" cy="4525963"/>
          </a:xfrm>
        </p:spPr>
        <p:txBody>
          <a:bodyPr>
            <a:normAutofit fontScale="92500" lnSpcReduction="20000"/>
          </a:bodyPr>
          <a:lstStyle/>
          <a:p>
            <a:pPr>
              <a:defRPr/>
            </a:pPr>
            <a:r>
              <a:rPr lang="en-US" dirty="0" smtClean="0">
                <a:solidFill>
                  <a:schemeClr val="bg1">
                    <a:lumMod val="65000"/>
                  </a:schemeClr>
                </a:solidFill>
              </a:rPr>
              <a:t>After participating in this module, you will be able to:</a:t>
            </a:r>
          </a:p>
          <a:p>
            <a:pPr lvl="1">
              <a:defRPr/>
            </a:pPr>
            <a:r>
              <a:rPr lang="en-US" dirty="0" smtClean="0">
                <a:solidFill>
                  <a:schemeClr val="bg1">
                    <a:lumMod val="65000"/>
                  </a:schemeClr>
                </a:solidFill>
              </a:rPr>
              <a:t>Categorize employer challenges</a:t>
            </a:r>
          </a:p>
          <a:p>
            <a:pPr lvl="1">
              <a:defRPr/>
            </a:pPr>
            <a:r>
              <a:rPr lang="en-US" dirty="0" smtClean="0">
                <a:solidFill>
                  <a:schemeClr val="bg1">
                    <a:lumMod val="65000"/>
                  </a:schemeClr>
                </a:solidFill>
              </a:rPr>
              <a:t>Identify targeted LMI sources to address needs </a:t>
            </a:r>
          </a:p>
          <a:p>
            <a:pPr lvl="1">
              <a:defRPr/>
            </a:pPr>
            <a:r>
              <a:rPr lang="en-US" dirty="0" smtClean="0">
                <a:solidFill>
                  <a:schemeClr val="bg1">
                    <a:lumMod val="65000"/>
                  </a:schemeClr>
                </a:solidFill>
              </a:rPr>
              <a:t>Navigate to dynamic data to provide answers</a:t>
            </a:r>
          </a:p>
          <a:p>
            <a:pPr>
              <a:defRPr/>
            </a:pPr>
            <a:r>
              <a:rPr lang="en-US" dirty="0" smtClean="0"/>
              <a:t>Lesson Two: Career Exploration and Assessments</a:t>
            </a:r>
          </a:p>
          <a:p>
            <a:pPr lvl="1">
              <a:defRPr/>
            </a:pPr>
            <a:r>
              <a:rPr lang="en-US" dirty="0" smtClean="0"/>
              <a:t>Continuing Steps 3 &amp; 4 of the Four Step Aid to Assisting Job Seekers</a:t>
            </a:r>
          </a:p>
          <a:p>
            <a:pPr lvl="2">
              <a:defRPr/>
            </a:pPr>
            <a:r>
              <a:rPr lang="en-US" dirty="0" smtClean="0"/>
              <a:t>Career Assessments</a:t>
            </a:r>
          </a:p>
          <a:p>
            <a:pPr lvl="2">
              <a:defRPr/>
            </a:pPr>
            <a:r>
              <a:rPr lang="en-US" dirty="0" smtClean="0"/>
              <a:t>O*Net Online usage</a:t>
            </a:r>
          </a:p>
          <a:p>
            <a:pPr lvl="2">
              <a:defRPr/>
            </a:pPr>
            <a:r>
              <a:rPr lang="en-US" dirty="0" smtClean="0"/>
              <a:t>Missouri Education and Career Tool</a:t>
            </a:r>
          </a:p>
          <a:p>
            <a:pPr>
              <a:defRPr/>
            </a:pPr>
            <a:r>
              <a:rPr lang="en-US" dirty="0" smtClean="0">
                <a:solidFill>
                  <a:schemeClr val="bg1">
                    <a:lumMod val="65000"/>
                  </a:schemeClr>
                </a:solidFill>
              </a:rPr>
              <a:t>Lesson Three: Practice with O*Net and Toolbox</a:t>
            </a:r>
          </a:p>
        </p:txBody>
      </p:sp>
      <p:pic>
        <p:nvPicPr>
          <p:cNvPr id="4" name="~PP1669.WAV">
            <a:hlinkClick r:id="" action="ppaction://media"/>
          </p:cNvPr>
          <p:cNvPicPr>
            <a:picLocks noRot="1" noChangeAspect="1"/>
          </p:cNvPicPr>
          <p:nvPr>
            <a:wavAudioFile r:embed="rId1" name="~PP1669.WAV"/>
          </p:nvPr>
        </p:nvPicPr>
        <p:blipFill>
          <a:blip r:embed="rId4" cstate="print"/>
          <a:stretch>
            <a:fillRect/>
          </a:stretch>
        </p:blipFill>
        <p:spPr>
          <a:xfrm>
            <a:off x="8716963" y="6430963"/>
            <a:ext cx="304800" cy="304800"/>
          </a:xfrm>
          <a:prstGeom prst="rect">
            <a:avLst/>
          </a:prstGeom>
        </p:spPr>
      </p:pic>
    </p:spTree>
  </p:cSld>
  <p:clrMapOvr>
    <a:masterClrMapping/>
  </p:clrMapOvr>
  <p:transition advTm="248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meric_logo_transparent.gif">
            <a:hlinkClick r:id="rId4"/>
          </p:cNvPr>
          <p:cNvPicPr>
            <a:picLocks noChangeAspect="1"/>
          </p:cNvPicPr>
          <p:nvPr/>
        </p:nvPicPr>
        <p:blipFill>
          <a:blip r:embed="rId5" cstate="print"/>
          <a:srcRect/>
          <a:stretch>
            <a:fillRect/>
          </a:stretch>
        </p:blipFill>
        <p:spPr bwMode="auto">
          <a:xfrm>
            <a:off x="6629400" y="5181600"/>
            <a:ext cx="2057400" cy="893712"/>
          </a:xfrm>
          <a:prstGeom prst="rect">
            <a:avLst/>
          </a:prstGeom>
          <a:noFill/>
          <a:ln w="9525">
            <a:noFill/>
            <a:miter lim="800000"/>
            <a:headEnd/>
            <a:tailEnd/>
          </a:ln>
        </p:spPr>
      </p:pic>
      <p:pic>
        <p:nvPicPr>
          <p:cNvPr id="34819" name="Picture 4" descr="NewDED_color.jpg"/>
          <p:cNvPicPr>
            <a:picLocks noChangeAspect="1"/>
          </p:cNvPicPr>
          <p:nvPr/>
        </p:nvPicPr>
        <p:blipFill>
          <a:blip r:embed="rId6" cstate="print"/>
          <a:srcRect/>
          <a:stretch>
            <a:fillRect/>
          </a:stretch>
        </p:blipFill>
        <p:spPr bwMode="auto">
          <a:xfrm>
            <a:off x="228600" y="5410200"/>
            <a:ext cx="2819400" cy="735563"/>
          </a:xfrm>
          <a:prstGeom prst="rect">
            <a:avLst/>
          </a:prstGeom>
          <a:noFill/>
          <a:ln w="9525">
            <a:noFill/>
            <a:miter lim="800000"/>
            <a:headEnd/>
            <a:tailEnd/>
          </a:ln>
        </p:spPr>
      </p:pic>
      <p:sp>
        <p:nvSpPr>
          <p:cNvPr id="34820" name="Title 4"/>
          <p:cNvSpPr>
            <a:spLocks noGrp="1"/>
          </p:cNvSpPr>
          <p:nvPr>
            <p:ph type="title"/>
          </p:nvPr>
        </p:nvSpPr>
        <p:spPr>
          <a:xfrm>
            <a:off x="612775" y="228600"/>
            <a:ext cx="8153400" cy="990600"/>
          </a:xfrm>
        </p:spPr>
        <p:txBody>
          <a:bodyPr/>
          <a:lstStyle/>
          <a:p>
            <a:pPr eaLnBrk="1" hangingPunct="1"/>
            <a:r>
              <a:rPr lang="en-US" dirty="0" smtClean="0">
                <a:solidFill>
                  <a:schemeClr val="accent6">
                    <a:lumMod val="75000"/>
                  </a:schemeClr>
                </a:solidFill>
              </a:rPr>
              <a:t>Thank you for your participation!</a:t>
            </a:r>
          </a:p>
        </p:txBody>
      </p:sp>
      <p:pic>
        <p:nvPicPr>
          <p:cNvPr id="34821" name="Picture 2" descr="http://www.workforce3one.org/images/email/newsletter_images/footer.gif"/>
          <p:cNvPicPr>
            <a:picLocks noChangeAspect="1" noChangeArrowheads="1"/>
          </p:cNvPicPr>
          <p:nvPr/>
        </p:nvPicPr>
        <p:blipFill>
          <a:blip r:embed="rId7" cstate="print"/>
          <a:srcRect r="55405" b="7246"/>
          <a:stretch>
            <a:fillRect/>
          </a:stretch>
        </p:blipFill>
        <p:spPr bwMode="auto">
          <a:xfrm>
            <a:off x="3352800" y="5257800"/>
            <a:ext cx="2971800" cy="720140"/>
          </a:xfrm>
          <a:prstGeom prst="rect">
            <a:avLst/>
          </a:prstGeom>
          <a:noFill/>
          <a:ln w="9525">
            <a:noFill/>
            <a:miter lim="800000"/>
            <a:headEnd/>
            <a:tailEnd/>
          </a:ln>
        </p:spPr>
      </p:pic>
      <p:sp>
        <p:nvSpPr>
          <p:cNvPr id="7" name="TextBox 6"/>
          <p:cNvSpPr txBox="1"/>
          <p:nvPr/>
        </p:nvSpPr>
        <p:spPr>
          <a:xfrm>
            <a:off x="1638300" y="2359852"/>
            <a:ext cx="5867400" cy="1877437"/>
          </a:xfrm>
          <a:prstGeom prst="rect">
            <a:avLst/>
          </a:prstGeom>
          <a:noFill/>
        </p:spPr>
        <p:txBody>
          <a:bodyPr wrap="square" rtlCol="0">
            <a:spAutoFit/>
          </a:bodyPr>
          <a:lstStyle/>
          <a:p>
            <a:pPr algn="ctr"/>
            <a:r>
              <a:rPr lang="en-US" sz="3200" dirty="0" smtClean="0"/>
              <a:t>Contact us at:</a:t>
            </a:r>
          </a:p>
          <a:p>
            <a:pPr algn="ctr"/>
            <a:r>
              <a:rPr lang="en-US" sz="2800" dirty="0" smtClean="0"/>
              <a:t>mericdata@ded.mo.gov</a:t>
            </a:r>
          </a:p>
          <a:p>
            <a:pPr algn="ctr"/>
            <a:r>
              <a:rPr lang="en-US" sz="2800" dirty="0" smtClean="0"/>
              <a:t>Fax: (573) 751-7160 </a:t>
            </a:r>
          </a:p>
          <a:p>
            <a:pPr algn="ctr"/>
            <a:r>
              <a:rPr lang="en-US" sz="2800" dirty="0" smtClean="0"/>
              <a:t>www.missourieconomy.org</a:t>
            </a:r>
            <a:endParaRPr lang="en-US" sz="2800" dirty="0"/>
          </a:p>
        </p:txBody>
      </p:sp>
      <p:pic>
        <p:nvPicPr>
          <p:cNvPr id="9" name="~PP561.WAV">
            <a:hlinkClick r:id="" action="ppaction://media"/>
          </p:cNvPr>
          <p:cNvPicPr>
            <a:picLocks noRot="1" noChangeAspect="1"/>
          </p:cNvPicPr>
          <p:nvPr>
            <a:wavAudioFile r:embed="rId1" name="~PP561.WAV"/>
          </p:nvPr>
        </p:nvPicPr>
        <p:blipFill>
          <a:blip r:embed="rId8" cstate="print"/>
          <a:stretch>
            <a:fillRect/>
          </a:stretch>
        </p:blipFill>
        <p:spPr>
          <a:xfrm>
            <a:off x="8716963" y="6430963"/>
            <a:ext cx="304800" cy="304800"/>
          </a:xfrm>
          <a:prstGeom prst="rect">
            <a:avLst/>
          </a:prstGeom>
        </p:spPr>
      </p:pic>
    </p:spTree>
  </p:cSld>
  <p:clrMapOvr>
    <a:masterClrMapping/>
  </p:clrMapOvr>
  <p:transition advTm="30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Placeholder 5"/>
          <p:cNvSpPr>
            <a:spLocks noGrp="1"/>
          </p:cNvSpPr>
          <p:nvPr>
            <p:ph type="body" sz="half" idx="2"/>
          </p:nvPr>
        </p:nvSpPr>
        <p:spPr/>
        <p:txBody>
          <a:bodyPr/>
          <a:lstStyle/>
          <a:p>
            <a:r>
              <a:rPr lang="en-US" sz="2400" dirty="0" smtClean="0">
                <a:hlinkClick r:id="rId4"/>
              </a:rPr>
              <a:t>http://www.surveymonkey.com/s/M7BLRV9</a:t>
            </a:r>
            <a:r>
              <a:rPr lang="en-US" sz="2400" dirty="0" smtClean="0"/>
              <a:t> </a:t>
            </a:r>
          </a:p>
        </p:txBody>
      </p:sp>
      <p:sp>
        <p:nvSpPr>
          <p:cNvPr id="9219" name="Title 3"/>
          <p:cNvSpPr>
            <a:spLocks noGrp="1"/>
          </p:cNvSpPr>
          <p:nvPr>
            <p:ph type="title"/>
          </p:nvPr>
        </p:nvSpPr>
        <p:spPr>
          <a:xfrm>
            <a:off x="1676400" y="152400"/>
            <a:ext cx="7315200" cy="4038600"/>
          </a:xfrm>
        </p:spPr>
        <p:txBody>
          <a:bodyPr/>
          <a:lstStyle/>
          <a:p>
            <a:r>
              <a:rPr lang="en-US" sz="3200" dirty="0" smtClean="0">
                <a:solidFill>
                  <a:schemeClr val="tx1"/>
                </a:solidFill>
              </a:rPr>
              <a:t>Please take a moment to complete this survey, which is available online at the link below.  Your input will assist us in making these webinars more effective and successful as we continue to make further improvements.</a:t>
            </a:r>
          </a:p>
        </p:txBody>
      </p:sp>
      <p:pic>
        <p:nvPicPr>
          <p:cNvPr id="4" name="~PP3405.WAV">
            <a:hlinkClick r:id="" action="ppaction://media"/>
          </p:cNvPr>
          <p:cNvPicPr>
            <a:picLocks noRot="1" noChangeAspect="1"/>
          </p:cNvPicPr>
          <p:nvPr>
            <a:wavAudioFile r:embed="rId1" name="~PP3405.WAV"/>
          </p:nvPr>
        </p:nvPicPr>
        <p:blipFill>
          <a:blip r:embed="rId5" cstate="print"/>
          <a:stretch>
            <a:fillRect/>
          </a:stretch>
        </p:blipFill>
        <p:spPr>
          <a:xfrm>
            <a:off x="8716963" y="6430963"/>
            <a:ext cx="304800" cy="304800"/>
          </a:xfrm>
          <a:prstGeom prst="rect">
            <a:avLst/>
          </a:prstGeom>
        </p:spPr>
      </p:pic>
    </p:spTree>
  </p:cSld>
  <p:clrMapOvr>
    <a:masterClrMapping/>
  </p:clrMapOvr>
  <p:transition advTm="150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your next moves?</a:t>
            </a:r>
            <a:endParaRPr lang="en-US" dirty="0"/>
          </a:p>
        </p:txBody>
      </p:sp>
      <p:sp>
        <p:nvSpPr>
          <p:cNvPr id="3" name="Content Placeholder 2"/>
          <p:cNvSpPr>
            <a:spLocks noGrp="1"/>
          </p:cNvSpPr>
          <p:nvPr>
            <p:ph sz="quarter" idx="1"/>
          </p:nvPr>
        </p:nvSpPr>
        <p:spPr>
          <a:xfrm>
            <a:off x="612648" y="1600200"/>
            <a:ext cx="3959352" cy="4495800"/>
          </a:xfrm>
        </p:spPr>
        <p:txBody>
          <a:bodyPr/>
          <a:lstStyle/>
          <a:p>
            <a:r>
              <a:rPr lang="en-US" dirty="0" smtClean="0"/>
              <a:t>Locate the LMI data you need</a:t>
            </a:r>
          </a:p>
          <a:p>
            <a:r>
              <a:rPr lang="en-US" dirty="0" smtClean="0"/>
              <a:t>Collaborate with business representatives, managers, counselors, etc. from your area</a:t>
            </a:r>
          </a:p>
          <a:p>
            <a:r>
              <a:rPr lang="en-US" dirty="0" smtClean="0"/>
              <a:t>Navigate and retrieve the LMI </a:t>
            </a:r>
            <a:endParaRPr lang="en-US" dirty="0"/>
          </a:p>
        </p:txBody>
      </p:sp>
      <p:pic>
        <p:nvPicPr>
          <p:cNvPr id="5" name="Picture 4" descr="breifcase.jpg"/>
          <p:cNvPicPr>
            <a:picLocks noChangeAspect="1"/>
          </p:cNvPicPr>
          <p:nvPr/>
        </p:nvPicPr>
        <p:blipFill>
          <a:blip r:embed="rId4" cstate="print"/>
          <a:stretch>
            <a:fillRect/>
          </a:stretch>
        </p:blipFill>
        <p:spPr>
          <a:xfrm>
            <a:off x="4745185" y="1752599"/>
            <a:ext cx="3657600" cy="4534215"/>
          </a:xfrm>
          <a:prstGeom prst="rect">
            <a:avLst/>
          </a:prstGeom>
          <a:ln>
            <a:solidFill>
              <a:schemeClr val="tx1"/>
            </a:solidFill>
          </a:ln>
        </p:spPr>
      </p:pic>
      <p:pic>
        <p:nvPicPr>
          <p:cNvPr id="9" name="~PP1998.WAV">
            <a:hlinkClick r:id="" action="ppaction://media"/>
          </p:cNvPr>
          <p:cNvPicPr>
            <a:picLocks noRot="1" noChangeAspect="1"/>
          </p:cNvPicPr>
          <p:nvPr>
            <a:wavAudioFile r:embed="rId1" name="~PP1998.WAV"/>
          </p:nvPr>
        </p:nvPicPr>
        <p:blipFill>
          <a:blip r:embed="rId5" cstate="print"/>
          <a:stretch>
            <a:fillRect/>
          </a:stretch>
        </p:blipFill>
        <p:spPr>
          <a:xfrm>
            <a:off x="8716963" y="6430963"/>
            <a:ext cx="304800" cy="304800"/>
          </a:xfrm>
          <a:prstGeom prst="rect">
            <a:avLst/>
          </a:prstGeom>
        </p:spPr>
      </p:pic>
    </p:spTree>
  </p:cSld>
  <p:clrMapOvr>
    <a:masterClrMapping/>
  </p:clrMapOvr>
  <p:transition advTm="424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smtClean="0"/>
              <a:t>The Four-Step Job Seeker Process</a:t>
            </a:r>
          </a:p>
        </p:txBody>
      </p:sp>
      <p:sp>
        <p:nvSpPr>
          <p:cNvPr id="3" name="Content Placeholder 2"/>
          <p:cNvSpPr>
            <a:spLocks noGrp="1"/>
          </p:cNvSpPr>
          <p:nvPr>
            <p:ph sz="quarter" idx="1"/>
          </p:nvPr>
        </p:nvSpPr>
        <p:spPr>
          <a:xfrm>
            <a:off x="381000" y="1669480"/>
            <a:ext cx="4343400" cy="5029200"/>
          </a:xfrm>
        </p:spPr>
        <p:txBody>
          <a:bodyPr>
            <a:normAutofit fontScale="92500" lnSpcReduction="10000"/>
          </a:bodyPr>
          <a:lstStyle/>
          <a:p>
            <a:pPr marL="514350" indent="-514350" fontAlgn="auto">
              <a:spcAft>
                <a:spcPts val="0"/>
              </a:spcAft>
              <a:buFont typeface="+mj-lt"/>
              <a:buAutoNum type="arabicPeriod"/>
              <a:defRPr/>
            </a:pPr>
            <a:r>
              <a:rPr lang="en-US" sz="3200" b="1" dirty="0" smtClean="0"/>
              <a:t>Identify your affected industry &amp; job seeker</a:t>
            </a:r>
          </a:p>
          <a:p>
            <a:pPr marL="514350" indent="-514350">
              <a:buFont typeface="+mj-lt"/>
              <a:buAutoNum type="arabicPeriod"/>
              <a:defRPr/>
            </a:pPr>
            <a:r>
              <a:rPr lang="en-US" sz="3200" b="1" dirty="0" smtClean="0"/>
              <a:t>Study staffing patterns</a:t>
            </a:r>
          </a:p>
          <a:p>
            <a:pPr marL="514350" indent="-514350" fontAlgn="auto">
              <a:spcAft>
                <a:spcPts val="0"/>
              </a:spcAft>
              <a:buFont typeface="+mj-lt"/>
              <a:buAutoNum type="arabicPeriod"/>
              <a:defRPr/>
            </a:pPr>
            <a:r>
              <a:rPr lang="en-US" sz="3200" dirty="0" smtClean="0"/>
              <a:t>Determine your job seekers transferable skill set</a:t>
            </a:r>
          </a:p>
          <a:p>
            <a:pPr marL="514350" indent="-514350" fontAlgn="auto">
              <a:spcAft>
                <a:spcPts val="0"/>
              </a:spcAft>
              <a:buFont typeface="+mj-lt"/>
              <a:buAutoNum type="arabicPeriod"/>
              <a:defRPr/>
            </a:pPr>
            <a:r>
              <a:rPr lang="en-US" sz="3200" dirty="0" smtClean="0"/>
              <a:t>Narrow down the occupations within the industry that have similar skills for job seekers</a:t>
            </a:r>
            <a:endParaRPr lang="en-US" sz="3200" dirty="0"/>
          </a:p>
        </p:txBody>
      </p:sp>
      <p:pic>
        <p:nvPicPr>
          <p:cNvPr id="7" name="Content Placeholder 6" descr="35144.JPG"/>
          <p:cNvPicPr>
            <a:picLocks noGrp="1" noChangeAspect="1"/>
          </p:cNvPicPr>
          <p:nvPr>
            <p:ph sz="quarter" idx="2"/>
          </p:nvPr>
        </p:nvPicPr>
        <p:blipFill>
          <a:blip r:embed="rId4" cstate="print"/>
          <a:stretch>
            <a:fillRect/>
          </a:stretch>
        </p:blipFill>
        <p:spPr>
          <a:xfrm>
            <a:off x="5279310" y="1658362"/>
            <a:ext cx="3255089" cy="4931695"/>
          </a:xfrm>
        </p:spPr>
      </p:pic>
      <p:pic>
        <p:nvPicPr>
          <p:cNvPr id="12" name="~PP1609.WAV">
            <a:hlinkClick r:id="" action="ppaction://media"/>
          </p:cNvPr>
          <p:cNvPicPr>
            <a:picLocks noRot="1" noChangeAspect="1"/>
          </p:cNvPicPr>
          <p:nvPr>
            <a:wavAudioFile r:embed="rId1" name="~PP1609.WAV"/>
          </p:nvPr>
        </p:nvPicPr>
        <p:blipFill>
          <a:blip r:embed="rId5" cstate="print"/>
          <a:stretch>
            <a:fillRect/>
          </a:stretch>
        </p:blipFill>
        <p:spPr>
          <a:xfrm>
            <a:off x="8716963" y="6430963"/>
            <a:ext cx="304800" cy="304800"/>
          </a:xfrm>
          <a:prstGeom prst="rect">
            <a:avLst/>
          </a:prstGeom>
        </p:spPr>
      </p:pic>
    </p:spTree>
  </p:cSld>
  <p:clrMapOvr>
    <a:masterClrMapping/>
  </p:clrMapOvr>
  <p:transition advTm="1266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Putting the Four-Step Process into Practice……</a:t>
            </a:r>
            <a:endParaRPr lang="en-US" dirty="0"/>
          </a:p>
        </p:txBody>
      </p:sp>
      <p:sp>
        <p:nvSpPr>
          <p:cNvPr id="3" name="Text Placeholder 2"/>
          <p:cNvSpPr>
            <a:spLocks noGrp="1"/>
          </p:cNvSpPr>
          <p:nvPr>
            <p:ph type="body" idx="2"/>
          </p:nvPr>
        </p:nvSpPr>
        <p:spPr>
          <a:xfrm>
            <a:off x="457200" y="2362200"/>
            <a:ext cx="1752600" cy="2590800"/>
          </a:xfrm>
        </p:spPr>
        <p:txBody>
          <a:bodyPr anchor="t">
            <a:normAutofit fontScale="92500" lnSpcReduction="20000"/>
          </a:bodyPr>
          <a:lstStyle/>
          <a:p>
            <a:r>
              <a:rPr lang="en-US" sz="2800" b="1" dirty="0" smtClean="0"/>
              <a:t>Step1: Identify your affected industry and job seeker.</a:t>
            </a:r>
            <a:endParaRPr lang="en-US" dirty="0"/>
          </a:p>
        </p:txBody>
      </p:sp>
      <p:sp>
        <p:nvSpPr>
          <p:cNvPr id="4" name="Content Placeholder 3"/>
          <p:cNvSpPr>
            <a:spLocks noGrp="1"/>
          </p:cNvSpPr>
          <p:nvPr>
            <p:ph sz="quarter" idx="1"/>
          </p:nvPr>
        </p:nvSpPr>
        <p:spPr/>
        <p:txBody>
          <a:bodyPr/>
          <a:lstStyle/>
          <a:p>
            <a:pPr lvl="1"/>
            <a:endParaRPr lang="en-US" dirty="0" smtClean="0"/>
          </a:p>
          <a:p>
            <a:pPr lvl="1"/>
            <a:r>
              <a:rPr lang="en-US" b="1" dirty="0" smtClean="0"/>
              <a:t>Get to know your job seeker’s needs</a:t>
            </a:r>
          </a:p>
          <a:p>
            <a:pPr lvl="1"/>
            <a:r>
              <a:rPr lang="en-US" dirty="0" smtClean="0"/>
              <a:t>Look at local industry employment trends</a:t>
            </a:r>
          </a:p>
          <a:p>
            <a:pPr lvl="1"/>
            <a:r>
              <a:rPr lang="en-US" dirty="0" smtClean="0"/>
              <a:t>Look at local industry projection data</a:t>
            </a:r>
          </a:p>
          <a:p>
            <a:pPr lvl="1"/>
            <a:r>
              <a:rPr lang="en-US" dirty="0" smtClean="0"/>
              <a:t>Look at any WARN notices you have received regarding that industry</a:t>
            </a:r>
          </a:p>
          <a:p>
            <a:pPr lvl="1"/>
            <a:r>
              <a:rPr lang="en-US" dirty="0" smtClean="0"/>
              <a:t>Collaborate with local Business Reps for additional information</a:t>
            </a:r>
          </a:p>
        </p:txBody>
      </p:sp>
      <p:pic>
        <p:nvPicPr>
          <p:cNvPr id="8" name="~PP3579.WAV">
            <a:hlinkClick r:id="" action="ppaction://media"/>
          </p:cNvPr>
          <p:cNvPicPr>
            <a:picLocks noRot="1" noChangeAspect="1"/>
          </p:cNvPicPr>
          <p:nvPr>
            <a:wavAudioFile r:embed="rId1" name="~PP3579.WAV"/>
          </p:nvPr>
        </p:nvPicPr>
        <p:blipFill>
          <a:blip r:embed="rId4" cstate="print"/>
          <a:stretch>
            <a:fillRect/>
          </a:stretch>
        </p:blipFill>
        <p:spPr>
          <a:xfrm>
            <a:off x="8716963" y="6430963"/>
            <a:ext cx="304800" cy="304800"/>
          </a:xfrm>
          <a:prstGeom prst="rect">
            <a:avLst/>
          </a:prstGeom>
        </p:spPr>
      </p:pic>
    </p:spTree>
  </p:cSld>
  <p:clrMapOvr>
    <a:masterClrMapping/>
  </p:clrMapOvr>
  <p:transition advTm="142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to know your Job Seeker</a:t>
            </a:r>
            <a:endParaRPr lang="en-US" dirty="0"/>
          </a:p>
        </p:txBody>
      </p:sp>
      <p:sp>
        <p:nvSpPr>
          <p:cNvPr id="3" name="Content Placeholder 2"/>
          <p:cNvSpPr>
            <a:spLocks noGrp="1"/>
          </p:cNvSpPr>
          <p:nvPr>
            <p:ph sz="quarter" idx="1"/>
          </p:nvPr>
        </p:nvSpPr>
        <p:spPr>
          <a:xfrm>
            <a:off x="381000" y="1589567"/>
            <a:ext cx="4114800" cy="4572000"/>
          </a:xfrm>
        </p:spPr>
        <p:txBody>
          <a:bodyPr>
            <a:normAutofit fontScale="92500" lnSpcReduction="10000"/>
          </a:bodyPr>
          <a:lstStyle/>
          <a:p>
            <a:r>
              <a:rPr lang="en-US" dirty="0" smtClean="0"/>
              <a:t>Robert Smith</a:t>
            </a:r>
          </a:p>
          <a:p>
            <a:pPr lvl="1"/>
            <a:r>
              <a:rPr lang="en-US" dirty="0" smtClean="0"/>
              <a:t>Manufacturing Supervisor at beverage manufacturing company</a:t>
            </a:r>
          </a:p>
          <a:p>
            <a:pPr lvl="1"/>
            <a:r>
              <a:rPr lang="en-US" dirty="0" smtClean="0"/>
              <a:t>Laid off due to production cutbacks</a:t>
            </a:r>
          </a:p>
          <a:p>
            <a:pPr lvl="1"/>
            <a:r>
              <a:rPr lang="en-US" dirty="0" smtClean="0"/>
              <a:t>Age 35</a:t>
            </a:r>
          </a:p>
          <a:p>
            <a:pPr lvl="1"/>
            <a:r>
              <a:rPr lang="en-US" dirty="0" smtClean="0"/>
              <a:t>Cannot complete additional training without income</a:t>
            </a:r>
          </a:p>
          <a:p>
            <a:pPr lvl="1"/>
            <a:r>
              <a:rPr lang="en-US" dirty="0" smtClean="0"/>
              <a:t>Can’t relocate due to family</a:t>
            </a:r>
            <a:endParaRPr lang="en-US" dirty="0"/>
          </a:p>
        </p:txBody>
      </p:sp>
      <p:pic>
        <p:nvPicPr>
          <p:cNvPr id="11" name="Content Placeholder 10" descr="j0284939.jpg"/>
          <p:cNvPicPr>
            <a:picLocks noGrp="1" noChangeAspect="1"/>
          </p:cNvPicPr>
          <p:nvPr>
            <p:ph sz="quarter" idx="2"/>
          </p:nvPr>
        </p:nvPicPr>
        <p:blipFill>
          <a:blip r:embed="rId4" cstate="print"/>
          <a:stretch>
            <a:fillRect/>
          </a:stretch>
        </p:blipFill>
        <p:spPr>
          <a:xfrm>
            <a:off x="5410200" y="1676400"/>
            <a:ext cx="2883662" cy="4391363"/>
          </a:xfrm>
        </p:spPr>
      </p:pic>
      <p:pic>
        <p:nvPicPr>
          <p:cNvPr id="9" name="~PP3458.WAV">
            <a:hlinkClick r:id="" action="ppaction://media"/>
          </p:cNvPr>
          <p:cNvPicPr>
            <a:picLocks noRot="1" noChangeAspect="1"/>
          </p:cNvPicPr>
          <p:nvPr>
            <a:wavAudioFile r:embed="rId1" name="~PP3458.WAV"/>
          </p:nvPr>
        </p:nvPicPr>
        <p:blipFill>
          <a:blip r:embed="rId5" cstate="print"/>
          <a:stretch>
            <a:fillRect/>
          </a:stretch>
        </p:blipFill>
        <p:spPr>
          <a:xfrm>
            <a:off x="8716963" y="6430963"/>
            <a:ext cx="304800" cy="304800"/>
          </a:xfrm>
          <a:prstGeom prst="rect">
            <a:avLst/>
          </a:prstGeom>
        </p:spPr>
      </p:pic>
    </p:spTree>
  </p:cSld>
  <p:clrMapOvr>
    <a:masterClrMapping/>
  </p:clrMapOvr>
  <p:transition advTm="579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5" cstate="print"/>
          <a:srcRect l="801" t="10695" r="47757" b="29411"/>
          <a:stretch>
            <a:fillRect/>
          </a:stretch>
        </p:blipFill>
        <p:spPr bwMode="auto">
          <a:xfrm>
            <a:off x="609600" y="304800"/>
            <a:ext cx="7924800" cy="6096000"/>
          </a:xfrm>
          <a:prstGeom prst="rect">
            <a:avLst/>
          </a:prstGeom>
          <a:noFill/>
          <a:ln w="9525">
            <a:noFill/>
            <a:miter lim="800000"/>
            <a:headEnd/>
            <a:tailEnd/>
          </a:ln>
        </p:spPr>
      </p:pic>
      <p:cxnSp>
        <p:nvCxnSpPr>
          <p:cNvPr id="10" name="Straight Arrow Connector 9"/>
          <p:cNvCxnSpPr/>
          <p:nvPr/>
        </p:nvCxnSpPr>
        <p:spPr>
          <a:xfrm rot="10800000">
            <a:off x="6324600" y="1752600"/>
            <a:ext cx="838200" cy="1588"/>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4" name="~PP3294.WAV">
            <a:hlinkClick r:id="" action="ppaction://media"/>
          </p:cNvPr>
          <p:cNvPicPr>
            <a:picLocks noRot="1" noChangeAspect="1"/>
          </p:cNvPicPr>
          <p:nvPr>
            <a:wavAudioFile r:embed="rId2" name="~PP3294.WAV"/>
          </p:nvPr>
        </p:nvPicPr>
        <p:blipFill>
          <a:blip r:embed="rId6" cstate="print"/>
          <a:stretch>
            <a:fillRect/>
          </a:stretch>
        </p:blipFill>
        <p:spPr>
          <a:xfrm>
            <a:off x="8716963" y="6430963"/>
            <a:ext cx="304800" cy="304800"/>
          </a:xfrm>
          <a:prstGeom prst="rect">
            <a:avLst/>
          </a:prstGeom>
        </p:spPr>
      </p:pic>
    </p:spTree>
    <p:custDataLst>
      <p:tags r:id="rId1"/>
    </p:custDataLst>
  </p:cSld>
  <p:clrMapOvr>
    <a:masterClrMapping/>
  </p:clrMapOvr>
  <p:transition advTm="725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Putting the Four-Step Process into Practice……</a:t>
            </a:r>
            <a:endParaRPr lang="en-US" dirty="0"/>
          </a:p>
        </p:txBody>
      </p:sp>
      <p:sp>
        <p:nvSpPr>
          <p:cNvPr id="3" name="Text Placeholder 2"/>
          <p:cNvSpPr>
            <a:spLocks noGrp="1"/>
          </p:cNvSpPr>
          <p:nvPr>
            <p:ph type="body" idx="2"/>
          </p:nvPr>
        </p:nvSpPr>
        <p:spPr>
          <a:xfrm>
            <a:off x="457200" y="2362200"/>
            <a:ext cx="1752600" cy="2590800"/>
          </a:xfrm>
        </p:spPr>
        <p:txBody>
          <a:bodyPr anchor="t">
            <a:normAutofit fontScale="92500" lnSpcReduction="20000"/>
          </a:bodyPr>
          <a:lstStyle/>
          <a:p>
            <a:r>
              <a:rPr lang="en-US" sz="2800" b="1" dirty="0" smtClean="0"/>
              <a:t>Step1: Identify your affected industry and job seeker.</a:t>
            </a:r>
            <a:endParaRPr lang="en-US" dirty="0"/>
          </a:p>
        </p:txBody>
      </p:sp>
      <p:sp>
        <p:nvSpPr>
          <p:cNvPr id="4" name="Content Placeholder 3"/>
          <p:cNvSpPr>
            <a:spLocks noGrp="1"/>
          </p:cNvSpPr>
          <p:nvPr>
            <p:ph sz="quarter" idx="1"/>
          </p:nvPr>
        </p:nvSpPr>
        <p:spPr/>
        <p:txBody>
          <a:bodyPr/>
          <a:lstStyle/>
          <a:p>
            <a:pPr lvl="1"/>
            <a:endParaRPr lang="en-US" dirty="0" smtClean="0"/>
          </a:p>
          <a:p>
            <a:pPr lvl="1"/>
            <a:r>
              <a:rPr lang="en-US" dirty="0" smtClean="0"/>
              <a:t>Get to know your job seeker’s needs</a:t>
            </a:r>
          </a:p>
          <a:p>
            <a:pPr lvl="1"/>
            <a:r>
              <a:rPr lang="en-US" b="1" dirty="0" smtClean="0"/>
              <a:t>Look at local industry employment trends</a:t>
            </a:r>
          </a:p>
          <a:p>
            <a:pPr lvl="1"/>
            <a:r>
              <a:rPr lang="en-US" dirty="0" smtClean="0"/>
              <a:t>Look at local industry projection data</a:t>
            </a:r>
          </a:p>
          <a:p>
            <a:pPr lvl="1"/>
            <a:r>
              <a:rPr lang="en-US" dirty="0" smtClean="0"/>
              <a:t>Look at any WARN notices you have received regarding that industry</a:t>
            </a:r>
          </a:p>
          <a:p>
            <a:pPr lvl="1"/>
            <a:r>
              <a:rPr lang="en-US" dirty="0" smtClean="0"/>
              <a:t>Collaborate with local Business Reps for additional information</a:t>
            </a:r>
          </a:p>
        </p:txBody>
      </p:sp>
      <p:pic>
        <p:nvPicPr>
          <p:cNvPr id="6" name="~PP1811.WAV">
            <a:hlinkClick r:id="" action="ppaction://media"/>
          </p:cNvPr>
          <p:cNvPicPr>
            <a:picLocks noRot="1" noChangeAspect="1"/>
          </p:cNvPicPr>
          <p:nvPr>
            <a:wavAudioFile r:embed="rId1" name="~PP1811.WAV"/>
          </p:nvPr>
        </p:nvPicPr>
        <p:blipFill>
          <a:blip r:embed="rId4" cstate="print"/>
          <a:stretch>
            <a:fillRect/>
          </a:stretch>
        </p:blipFill>
        <p:spPr>
          <a:xfrm>
            <a:off x="8716963" y="6430963"/>
            <a:ext cx="304800" cy="304800"/>
          </a:xfrm>
          <a:prstGeom prst="rect">
            <a:avLst/>
          </a:prstGeom>
        </p:spPr>
      </p:pic>
    </p:spTree>
  </p:cSld>
  <p:clrMapOvr>
    <a:masterClrMapping/>
  </p:clrMapOvr>
  <p:transition advTm="328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TIMING" val="|51.8"/>
</p:tagLst>
</file>

<file path=ppt/tags/tag2.xml><?xml version="1.0" encoding="utf-8"?>
<p:tagLst xmlns:a="http://schemas.openxmlformats.org/drawingml/2006/main" xmlns:r="http://schemas.openxmlformats.org/officeDocument/2006/relationships" xmlns:p="http://schemas.openxmlformats.org/presentationml/2006/main">
  <p:tag name="TIMING" val="|64.4"/>
</p:tagLst>
</file>

<file path=ppt/tags/tag3.xml><?xml version="1.0" encoding="utf-8"?>
<p:tagLst xmlns:a="http://schemas.openxmlformats.org/drawingml/2006/main" xmlns:r="http://schemas.openxmlformats.org/officeDocument/2006/relationships" xmlns:p="http://schemas.openxmlformats.org/presentationml/2006/main">
  <p:tag name="TIMING" val="|19.8"/>
</p:tagLst>
</file>

<file path=ppt/tags/tag4.xml><?xml version="1.0" encoding="utf-8"?>
<p:tagLst xmlns:a="http://schemas.openxmlformats.org/drawingml/2006/main" xmlns:r="http://schemas.openxmlformats.org/officeDocument/2006/relationships" xmlns:p="http://schemas.openxmlformats.org/presentationml/2006/main">
  <p:tag name="TIMING" val="|5.7|3.7"/>
</p:tagLst>
</file>

<file path=ppt/tags/tag5.xml><?xml version="1.0" encoding="utf-8"?>
<p:tagLst xmlns:a="http://schemas.openxmlformats.org/drawingml/2006/main" xmlns:r="http://schemas.openxmlformats.org/officeDocument/2006/relationships" xmlns:p="http://schemas.openxmlformats.org/presentationml/2006/main">
  <p:tag name="TIMING" val="|15"/>
</p:tagLst>
</file>

<file path=ppt/tags/tag6.xml><?xml version="1.0" encoding="utf-8"?>
<p:tagLst xmlns:a="http://schemas.openxmlformats.org/drawingml/2006/main" xmlns:r="http://schemas.openxmlformats.org/officeDocument/2006/relationships" xmlns:p="http://schemas.openxmlformats.org/presentationml/2006/main">
  <p:tag name="TIMING" val="|51.8"/>
</p:tagLst>
</file>

<file path=ppt/tags/tag7.xml><?xml version="1.0" encoding="utf-8"?>
<p:tagLst xmlns:a="http://schemas.openxmlformats.org/drawingml/2006/main" xmlns:r="http://schemas.openxmlformats.org/officeDocument/2006/relationships" xmlns:p="http://schemas.openxmlformats.org/presentationml/2006/main">
  <p:tag name="TIMING" val="|5.9|4|10"/>
</p:tagLst>
</file>

<file path=ppt/tags/tag8.xml><?xml version="1.0" encoding="utf-8"?>
<p:tagLst xmlns:a="http://schemas.openxmlformats.org/drawingml/2006/main" xmlns:r="http://schemas.openxmlformats.org/officeDocument/2006/relationships" xmlns:p="http://schemas.openxmlformats.org/presentationml/2006/main">
  <p:tag name="TIMING" val="|3"/>
</p:tagLst>
</file>

<file path=ppt/tags/tag9.xml><?xml version="1.0" encoding="utf-8"?>
<p:tagLst xmlns:a="http://schemas.openxmlformats.org/drawingml/2006/main" xmlns:r="http://schemas.openxmlformats.org/officeDocument/2006/relationships" xmlns:p="http://schemas.openxmlformats.org/presentationml/2006/main">
  <p:tag name="TIMING" val="|7.6|3.6"/>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RIC">
      <a:dk1>
        <a:sysClr val="windowText" lastClr="000000"/>
      </a:dk1>
      <a:lt1>
        <a:sysClr val="window" lastClr="FFFFFF"/>
      </a:lt1>
      <a:dk2>
        <a:srgbClr val="4DB3D0"/>
      </a:dk2>
      <a:lt2>
        <a:srgbClr val="EEECE1"/>
      </a:lt2>
      <a:accent1>
        <a:srgbClr val="FCB333"/>
      </a:accent1>
      <a:accent2>
        <a:srgbClr val="E4701E"/>
      </a:accent2>
      <a:accent3>
        <a:srgbClr val="C1D72E"/>
      </a:accent3>
      <a:accent4>
        <a:srgbClr val="6EB43F"/>
      </a:accent4>
      <a:accent5>
        <a:srgbClr val="89D4DF"/>
      </a:accent5>
      <a:accent6>
        <a:srgbClr val="4DB3D0"/>
      </a:accent6>
      <a:hlink>
        <a:srgbClr val="0F243E"/>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10714</TotalTime>
  <Words>4321</Words>
  <Application>Microsoft Office PowerPoint</Application>
  <PresentationFormat>On-screen Show (4:3)</PresentationFormat>
  <Paragraphs>244</Paragraphs>
  <Slides>39</Slides>
  <Notes>39</Notes>
  <HiddenSlides>0</HiddenSlides>
  <MMClips>39</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Median</vt:lpstr>
      <vt:lpstr>Module 2: Lesson 1 Creating a Career Pathway</vt:lpstr>
      <vt:lpstr>Today’s Lesson</vt:lpstr>
      <vt:lpstr>What’s in it for me?</vt:lpstr>
      <vt:lpstr>What are your next moves?</vt:lpstr>
      <vt:lpstr>The Four-Step Job Seeker Process</vt:lpstr>
      <vt:lpstr>Putting the Four-Step Process into Practice……</vt:lpstr>
      <vt:lpstr>Getting to know your Job Seeker</vt:lpstr>
      <vt:lpstr>Slide 8</vt:lpstr>
      <vt:lpstr>Putting the Four-Step Process into Practice……</vt:lpstr>
      <vt:lpstr>Slide 10</vt:lpstr>
      <vt:lpstr>Slide 11</vt:lpstr>
      <vt:lpstr>Slide 12</vt:lpstr>
      <vt:lpstr>Putting the Four-Step Process into Practice……</vt:lpstr>
      <vt:lpstr>Missouri and Regional Industry Outlooks</vt:lpstr>
      <vt:lpstr>Missouri Long-term Industry Projections </vt:lpstr>
      <vt:lpstr>Missouri Long-term Industry Projections </vt:lpstr>
      <vt:lpstr>Putting the Four-Step Process into Practice……</vt:lpstr>
      <vt:lpstr>Employment Transition Team and WARN Notices</vt:lpstr>
      <vt:lpstr>Step 1 Website Links</vt:lpstr>
      <vt:lpstr>Putting the Four-Step Process into Practice……</vt:lpstr>
      <vt:lpstr>Slide 21</vt:lpstr>
      <vt:lpstr>Slide 22</vt:lpstr>
      <vt:lpstr>Slide 23</vt:lpstr>
      <vt:lpstr>Slide 24</vt:lpstr>
      <vt:lpstr>Slide 25</vt:lpstr>
      <vt:lpstr>Putting the Four-Step Process into Practice……</vt:lpstr>
      <vt:lpstr>Slide 27</vt:lpstr>
      <vt:lpstr>Slide 28</vt:lpstr>
      <vt:lpstr>Slide 29</vt:lpstr>
      <vt:lpstr>Slide 30</vt:lpstr>
      <vt:lpstr>Slide 31</vt:lpstr>
      <vt:lpstr>Putting the Four-Step Process into Practice……</vt:lpstr>
      <vt:lpstr>Regional Long-term Occupational Projections</vt:lpstr>
      <vt:lpstr>Regional Long-term Occupational Projections</vt:lpstr>
      <vt:lpstr>Step 2 Website Links</vt:lpstr>
      <vt:lpstr>Beverage Manufacturing Management</vt:lpstr>
      <vt:lpstr>Module 2: What’s Next?</vt:lpstr>
      <vt:lpstr>Thank you for your participation!</vt:lpstr>
      <vt:lpstr>Please take a moment to complete this survey, which is available online at the link below.  Your input will assist us in making these webinars more effective and successful as we continue to make further improvements.</vt:lpstr>
    </vt:vector>
  </TitlesOfParts>
  <Company>MO DED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lindsey.peters</dc:creator>
  <cp:lastModifiedBy>mary.schillig</cp:lastModifiedBy>
  <cp:revision>500</cp:revision>
  <dcterms:created xsi:type="dcterms:W3CDTF">2010-08-11T18:28:30Z</dcterms:created>
  <dcterms:modified xsi:type="dcterms:W3CDTF">2013-12-30T17:23:15Z</dcterms:modified>
</cp:coreProperties>
</file>