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78" r:id="rId1"/>
    <p:sldMasterId id="2147484091" r:id="rId2"/>
  </p:sldMasterIdLst>
  <p:notesMasterIdLst>
    <p:notesMasterId r:id="rId54"/>
  </p:notesMasterIdLst>
  <p:handoutMasterIdLst>
    <p:handoutMasterId r:id="rId55"/>
  </p:handoutMasterIdLst>
  <p:sldIdLst>
    <p:sldId id="336" r:id="rId3"/>
    <p:sldId id="442" r:id="rId4"/>
    <p:sldId id="341" r:id="rId5"/>
    <p:sldId id="440" r:id="rId6"/>
    <p:sldId id="409" r:id="rId7"/>
    <p:sldId id="390" r:id="rId8"/>
    <p:sldId id="414" r:id="rId9"/>
    <p:sldId id="412" r:id="rId10"/>
    <p:sldId id="443" r:id="rId11"/>
    <p:sldId id="415" r:id="rId12"/>
    <p:sldId id="416" r:id="rId13"/>
    <p:sldId id="444" r:id="rId14"/>
    <p:sldId id="413" r:id="rId15"/>
    <p:sldId id="446" r:id="rId16"/>
    <p:sldId id="447" r:id="rId17"/>
    <p:sldId id="445" r:id="rId18"/>
    <p:sldId id="392" r:id="rId19"/>
    <p:sldId id="417" r:id="rId20"/>
    <p:sldId id="407" r:id="rId21"/>
    <p:sldId id="408" r:id="rId22"/>
    <p:sldId id="449" r:id="rId23"/>
    <p:sldId id="423" r:id="rId24"/>
    <p:sldId id="451" r:id="rId25"/>
    <p:sldId id="421" r:id="rId26"/>
    <p:sldId id="424" r:id="rId27"/>
    <p:sldId id="422" r:id="rId28"/>
    <p:sldId id="465" r:id="rId29"/>
    <p:sldId id="464" r:id="rId30"/>
    <p:sldId id="450" r:id="rId31"/>
    <p:sldId id="467" r:id="rId32"/>
    <p:sldId id="468" r:id="rId33"/>
    <p:sldId id="469" r:id="rId34"/>
    <p:sldId id="479" r:id="rId35"/>
    <p:sldId id="470" r:id="rId36"/>
    <p:sldId id="471" r:id="rId37"/>
    <p:sldId id="472" r:id="rId38"/>
    <p:sldId id="473" r:id="rId39"/>
    <p:sldId id="474" r:id="rId40"/>
    <p:sldId id="475" r:id="rId41"/>
    <p:sldId id="476" r:id="rId42"/>
    <p:sldId id="477" r:id="rId43"/>
    <p:sldId id="478" r:id="rId44"/>
    <p:sldId id="394" r:id="rId45"/>
    <p:sldId id="419" r:id="rId46"/>
    <p:sldId id="401" r:id="rId47"/>
    <p:sldId id="402" r:id="rId48"/>
    <p:sldId id="462" r:id="rId49"/>
    <p:sldId id="439" r:id="rId50"/>
    <p:sldId id="463" r:id="rId51"/>
    <p:sldId id="480" r:id="rId52"/>
    <p:sldId id="466" r:id="rId53"/>
  </p:sldIdLst>
  <p:sldSz cx="9144000" cy="6858000" type="screen4x3"/>
  <p:notesSz cx="7010400" cy="9296400"/>
  <p:custDataLst>
    <p:tags r:id="rId56"/>
  </p:custDataLst>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CC0000"/>
    <a:srgbClr val="020000"/>
    <a:srgbClr val="FFCC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304" autoAdjust="0"/>
  </p:normalViewPr>
  <p:slideViewPr>
    <p:cSldViewPr snapToObjects="1">
      <p:cViewPr>
        <p:scale>
          <a:sx n="70" d="100"/>
          <a:sy n="70" d="100"/>
        </p:scale>
        <p:origin x="-1162" y="125"/>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030"/>
    </p:cViewPr>
  </p:sorterViewPr>
  <p:notesViewPr>
    <p:cSldViewPr snapToObjects="1">
      <p:cViewPr varScale="1">
        <p:scale>
          <a:sx n="69" d="100"/>
          <a:sy n="69" d="100"/>
        </p:scale>
        <p:origin x="-2760" y="-10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84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9" y="2"/>
            <a:ext cx="3037840" cy="465138"/>
          </a:xfrm>
          <a:prstGeom prst="rect">
            <a:avLst/>
          </a:prstGeom>
        </p:spPr>
        <p:txBody>
          <a:bodyPr vert="horz" lIns="91440" tIns="45720" rIns="91440" bIns="45720" rtlCol="0"/>
          <a:lstStyle>
            <a:lvl1pPr algn="r">
              <a:defRPr sz="1200"/>
            </a:lvl1pPr>
          </a:lstStyle>
          <a:p>
            <a:fld id="{A62C61A6-0133-4F50-B50E-43E51C5ED632}" type="datetimeFigureOut">
              <a:rPr lang="en-US" smtClean="0"/>
              <a:pPr/>
              <a:t>12/30/2013</a:t>
            </a:fld>
            <a:endParaRPr lang="en-US"/>
          </a:p>
        </p:txBody>
      </p:sp>
      <p:sp>
        <p:nvSpPr>
          <p:cNvPr id="4" name="Footer Placeholder 3"/>
          <p:cNvSpPr>
            <a:spLocks noGrp="1"/>
          </p:cNvSpPr>
          <p:nvPr>
            <p:ph type="ftr" sz="quarter" idx="2"/>
          </p:nvPr>
        </p:nvSpPr>
        <p:spPr>
          <a:xfrm>
            <a:off x="1" y="8829676"/>
            <a:ext cx="303784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676"/>
            <a:ext cx="3037840" cy="465138"/>
          </a:xfrm>
          <a:prstGeom prst="rect">
            <a:avLst/>
          </a:prstGeom>
        </p:spPr>
        <p:txBody>
          <a:bodyPr vert="horz" lIns="91440" tIns="45720" rIns="91440" bIns="45720" rtlCol="0" anchor="b"/>
          <a:lstStyle>
            <a:lvl1pPr algn="r">
              <a:defRPr sz="1200"/>
            </a:lvl1pPr>
          </a:lstStyle>
          <a:p>
            <a:fld id="{01BCCDD2-90D5-49A6-A207-9215D09329C5}"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2"/>
            <a:ext cx="3037840"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465138">
              <a:defRPr sz="1200">
                <a:latin typeface="Calibri" pitchFamily="34" charset="0"/>
                <a:ea typeface="ＭＳ Ｐゴシック" pitchFamily="34" charset="-128"/>
              </a:defRPr>
            </a:lvl1pPr>
          </a:lstStyle>
          <a:p>
            <a:pPr>
              <a:defRPr/>
            </a:pPr>
            <a:endParaRPr lang="en-US"/>
          </a:p>
        </p:txBody>
      </p:sp>
      <p:sp>
        <p:nvSpPr>
          <p:cNvPr id="3" name="Date Placeholder 2"/>
          <p:cNvSpPr>
            <a:spLocks noGrp="1"/>
          </p:cNvSpPr>
          <p:nvPr>
            <p:ph type="dt" idx="1"/>
          </p:nvPr>
        </p:nvSpPr>
        <p:spPr bwMode="auto">
          <a:xfrm>
            <a:off x="3970939" y="2"/>
            <a:ext cx="3037840"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465138">
              <a:defRPr sz="1200">
                <a:latin typeface="Calibri" pitchFamily="34" charset="0"/>
                <a:ea typeface="ＭＳ Ｐゴシック" pitchFamily="34" charset="-128"/>
              </a:defRPr>
            </a:lvl1pPr>
          </a:lstStyle>
          <a:p>
            <a:pPr>
              <a:defRPr/>
            </a:pPr>
            <a:fld id="{747104E9-0AD5-4BDF-B747-B9ABC09B9EB7}" type="datetime1">
              <a:rPr lang="en-US"/>
              <a:pPr>
                <a:defRPr/>
              </a:pPr>
              <a:t>12/30/2013</a:t>
            </a:fld>
            <a:endParaRPr lang="en-US"/>
          </a:p>
        </p:txBody>
      </p:sp>
      <p:sp>
        <p:nvSpPr>
          <p:cNvPr id="4" name="Slide Image Placeholder 3"/>
          <p:cNvSpPr>
            <a:spLocks noGrp="1" noRot="1" noChangeAspect="1"/>
          </p:cNvSpPr>
          <p:nvPr>
            <p:ph type="sldImg" idx="2"/>
          </p:nvPr>
        </p:nvSpPr>
        <p:spPr bwMode="auto">
          <a:xfrm>
            <a:off x="1181100" y="696913"/>
            <a:ext cx="4648200" cy="3486150"/>
          </a:xfrm>
          <a:prstGeom prst="rect">
            <a:avLst/>
          </a:prstGeom>
          <a:noFill/>
          <a:ln w="12700">
            <a:solidFill>
              <a:srgbClr val="000000"/>
            </a:solidFill>
            <a:miter lim="800000"/>
            <a:headEnd/>
            <a:tailEnd/>
          </a:ln>
        </p:spPr>
        <p:txBody>
          <a:bodyPr vert="horz" wrap="square" lIns="93177" tIns="46589" rIns="93177" bIns="46589"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bwMode="auto">
          <a:xfrm>
            <a:off x="701041" y="4416427"/>
            <a:ext cx="5608320"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bwMode="auto">
          <a:xfrm>
            <a:off x="1" y="8829676"/>
            <a:ext cx="3037840" cy="46513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465138">
              <a:defRPr sz="1200">
                <a:latin typeface="Calibri" pitchFamily="34" charset="0"/>
                <a:ea typeface="ＭＳ Ｐゴシック" pitchFamily="34" charset="-128"/>
              </a:defRPr>
            </a:lvl1pPr>
          </a:lstStyle>
          <a:p>
            <a:pPr>
              <a:defRPr/>
            </a:pPr>
            <a:endParaRPr lang="en-US"/>
          </a:p>
        </p:txBody>
      </p:sp>
      <p:sp>
        <p:nvSpPr>
          <p:cNvPr id="7" name="Slide Number Placeholder 6"/>
          <p:cNvSpPr>
            <a:spLocks noGrp="1"/>
          </p:cNvSpPr>
          <p:nvPr>
            <p:ph type="sldNum" sz="quarter" idx="5"/>
          </p:nvPr>
        </p:nvSpPr>
        <p:spPr bwMode="auto">
          <a:xfrm>
            <a:off x="3970939" y="8829676"/>
            <a:ext cx="3037840" cy="46513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465138">
              <a:defRPr sz="1200">
                <a:latin typeface="Calibri" pitchFamily="34" charset="0"/>
                <a:ea typeface="ＭＳ Ｐゴシック" pitchFamily="34" charset="-128"/>
              </a:defRPr>
            </a:lvl1pPr>
          </a:lstStyle>
          <a:p>
            <a:pPr>
              <a:defRPr/>
            </a:pPr>
            <a:fld id="{DF6629F6-FFC3-4AE6-AC9D-C085737148D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noFill/>
        </p:spPr>
      </p:sp>
      <p:sp>
        <p:nvSpPr>
          <p:cNvPr id="58371" name="Notes Placeholder 2"/>
          <p:cNvSpPr>
            <a:spLocks noGrp="1"/>
          </p:cNvSpPr>
          <p:nvPr>
            <p:ph type="body" idx="1"/>
          </p:nvPr>
        </p:nvSpPr>
        <p:spPr>
          <a:noFill/>
          <a:ln/>
        </p:spPr>
        <p:txBody>
          <a:bodyPr lIns="91440" tIns="45720" rIns="91440" bIns="45720"/>
          <a:lstStyle/>
          <a:p>
            <a:pPr eaLnBrk="1" hangingPunct="1">
              <a:spcBef>
                <a:spcPct val="0"/>
              </a:spcBef>
            </a:pPr>
            <a:r>
              <a:rPr lang="en-US" dirty="0" smtClean="0"/>
              <a:t>Welcome</a:t>
            </a:r>
            <a:r>
              <a:rPr lang="en-US" baseline="0" dirty="0" smtClean="0"/>
              <a:t> to Module 3, Lesson 2: LMI and Re-Employment.  This is Lesson 2 of the Module Using Economic and Workforce Data to Drive Re-employment and Economic Recovery Strategy.</a:t>
            </a:r>
          </a:p>
          <a:p>
            <a:pPr eaLnBrk="1" hangingPunct="1">
              <a:spcBef>
                <a:spcPct val="0"/>
              </a:spcBef>
            </a:pPr>
            <a:endParaRPr lang="en-US" baseline="0" dirty="0" smtClean="0"/>
          </a:p>
          <a:p>
            <a:pPr eaLnBrk="1" hangingPunct="1">
              <a:spcBef>
                <a:spcPct val="0"/>
              </a:spcBef>
            </a:pPr>
            <a:r>
              <a:rPr lang="en-US" baseline="0" dirty="0" smtClean="0"/>
              <a:t>You should have already completed the LMI Fundamentals before continuing on with this lesson as it is the prerequisite before you can take any other modules.</a:t>
            </a:r>
            <a:endParaRPr lang="en-US" dirty="0" smtClean="0"/>
          </a:p>
        </p:txBody>
      </p:sp>
      <p:sp>
        <p:nvSpPr>
          <p:cNvPr id="58372" name="Slide Number Placeholder 3"/>
          <p:cNvSpPr>
            <a:spLocks noGrp="1"/>
          </p:cNvSpPr>
          <p:nvPr>
            <p:ph type="sldNum" sz="quarter" idx="5"/>
          </p:nvPr>
        </p:nvSpPr>
        <p:spPr>
          <a:noFill/>
        </p:spPr>
        <p:txBody>
          <a:bodyPr lIns="91440" tIns="45720" rIns="91440" bIns="45720"/>
          <a:lstStyle/>
          <a:p>
            <a:fld id="{5D84E74C-3F6E-4F46-A570-9CACBC553D9A}" type="slidenum">
              <a:rPr lang="en-US" smtClean="0">
                <a:ea typeface="MS PGothic" pitchFamily="34" charset="-128"/>
              </a:rPr>
              <a:pPr/>
              <a:t>1</a:t>
            </a:fld>
            <a:endParaRPr lang="en-US" smtClean="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Quarterly Census of Employment and Wages collects</a:t>
            </a:r>
            <a:r>
              <a:rPr lang="en-US" baseline="0" dirty="0" smtClean="0"/>
              <a:t> businesses’ total and average weekly wages along with the number of people employed within their firms.  On the MERIC site, you may choose to look at all variables, but if you are only doing a comparison of the number of manufacturing firms across the state, for example, you would click the radial for Number of Firms and Sort by Area to get the data.  For our example we want to be able to see all variables, but only for Warren County.</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QCEW</a:t>
            </a:r>
            <a:r>
              <a:rPr lang="en-US" baseline="0" dirty="0" smtClean="0"/>
              <a:t> gives us data for 2012 on the Manufacturing industry in Warren County. </a:t>
            </a:r>
            <a:r>
              <a:rPr lang="en-US" sz="1200" b="1" u="sng" baseline="0" dirty="0" smtClean="0"/>
              <a:t>(CLICK) </a:t>
            </a:r>
            <a:r>
              <a:rPr lang="en-US" baseline="0" dirty="0" smtClean="0"/>
              <a:t>We can see here that there are over 1,400 people employed in Warren county’s 35 manufacturing firms, with the highest number working in Beverage and Tobacco Product Manufacturing, but the greatest number of employers in Fabricated Metal Product Manufacturing.  We also see that average wages in manufacturing are well above overall average wages in the county. We can use QCEW in combination with LEHD to see where some of the more recent trends for the industry are headed.</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last step for checking the labor market</a:t>
            </a:r>
            <a:r>
              <a:rPr lang="en-US" baseline="0" dirty="0" smtClean="0"/>
              <a:t> is to look at the industry projections for the state or region.  This will be able to give you a glance into what the employment numbers for manufacturing are currently, but also a glimpse into how they are predicted to react to economic changes.</a:t>
            </a:r>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Projections are created by gathering current employment data from the QCEW we just covered along with other economic indicators and national projections to create estimated employment numbers for either two years or ten years into the future.  These two year short-term projections are created annually and are only available for Missouri and the St. Louis and Kansas City WIAs.  The ten-year long-term projections are created bi-annually and are available for Missouri and all 10 WIAs.  Let’s see how manufacturing is projected to go in Missouri</a:t>
            </a:r>
            <a:r>
              <a:rPr lang="en-US" sz="1200" b="1" u="sng" baseline="0" dirty="0" smtClean="0"/>
              <a:t>(CLICK) </a:t>
            </a:r>
            <a:r>
              <a:rPr lang="en-US" baseline="0" dirty="0" smtClean="0"/>
              <a:t> for the short-term and </a:t>
            </a:r>
            <a:r>
              <a:rPr lang="en-US" sz="1200" b="1" u="sng" baseline="0" dirty="0" smtClean="0"/>
              <a:t>(CLICK) </a:t>
            </a:r>
            <a:r>
              <a:rPr lang="en-US" baseline="0" dirty="0" smtClean="0"/>
              <a:t>take a closer look at what the Northeast’s manufacturing industry is supposed to look like by 2020.</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a:t>
            </a:r>
            <a:r>
              <a:rPr lang="en-US" sz="1200" b="1" u="sng" baseline="0" dirty="0" smtClean="0"/>
              <a:t>(CLICK) </a:t>
            </a:r>
            <a:r>
              <a:rPr lang="en-US" baseline="0" dirty="0" smtClean="0"/>
              <a:t>in Missouri’s long-term 2010-2020 industry projections, we can see that the manufacturing industry as a whole is recovering somewhat from the severe economic downturn of 2008-2009.  Remember that we said economic indicators are included in the creation process, and when these were produced, it was immediately after the economic downturn had severely affected the manufacturing industry.  However, you can use these numbers to your advantage when applying for the green grant by explaining that as a result of the downturn, there are now a large number of trained manufacturing staff who will need re-employment and already have the training necessary for the new openings generated by a recovering industry.  </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 can look at the Northeastern WIA specific long-term</a:t>
            </a:r>
            <a:r>
              <a:rPr lang="en-US" baseline="0" dirty="0" smtClean="0"/>
              <a:t> 2010-2020 industry projections. </a:t>
            </a:r>
            <a:r>
              <a:rPr lang="en-US" sz="1200" b="1" u="sng" baseline="0" dirty="0" smtClean="0"/>
              <a:t>(CLICK) </a:t>
            </a:r>
            <a:r>
              <a:rPr lang="en-US" baseline="0" dirty="0" smtClean="0"/>
              <a:t>These numbers shown allow you to explain how the workforce is readily available and the region is showing that it is in need of manufacturing industry growth.</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list of the websites</a:t>
            </a:r>
            <a:r>
              <a:rPr lang="en-US" baseline="0" dirty="0" smtClean="0"/>
              <a:t> that we covered in Step 1.  Please feel free to pause the webinar where you are now and practice retrieving data on your own.  If you choose not to, please continue on with the Module lesson.</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we have examined</a:t>
            </a:r>
            <a:r>
              <a:rPr lang="en-US" baseline="0" dirty="0" smtClean="0"/>
              <a:t> what manufacturing looks like in Warren County, and explained our need for growth in the industry, we need to back up the claims that we have a manufacturing workforce ready and able to take on these new jobs.</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examine</a:t>
            </a:r>
            <a:r>
              <a:rPr lang="en-US" baseline="0" dirty="0" smtClean="0"/>
              <a:t> the workforce, we will be using two LMI tools.  One is Missouri provided data in our Local Area Unemployment Statistics tool while the other it the Census Bureau’s Local Employment Dynamics “OnTheMap” function.  Let’s see how they can show us a little bit more about Warren County’s workforce, starting with LAUS…….</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Missouri Local Area Unemployment Statistics,</a:t>
            </a:r>
            <a:r>
              <a:rPr lang="en-US" baseline="0" dirty="0" smtClean="0"/>
              <a:t> or LAUS, is a very simple tool that just shows labor force data.   Like QCEW data, it is also up-to-date, usually only lagging about a month in data.  You can do a comparison across regions or by a particular time period.  We’re just going to </a:t>
            </a:r>
            <a:r>
              <a:rPr lang="en-US" sz="1200" b="1" u="sng" baseline="0" dirty="0" smtClean="0"/>
              <a:t>(CLICK) </a:t>
            </a:r>
            <a:r>
              <a:rPr lang="en-US" baseline="0" dirty="0" smtClean="0"/>
              <a:t>select Warren County for 2013 from the Blue selection area to see how Warren county’s labor force data has been trending in the past year.</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0" dirty="0" smtClean="0">
                <a:latin typeface="Arial" pitchFamily="34" charset="0"/>
              </a:rPr>
              <a:t>In</a:t>
            </a:r>
            <a:r>
              <a:rPr lang="en-US" b="0" baseline="0" dirty="0" smtClean="0">
                <a:latin typeface="Arial" pitchFamily="34" charset="0"/>
              </a:rPr>
              <a:t> the previous lesson, we covered how you can use LMI to help create a strategic plan for economic recovery and investment in the region.  Today we will discuss how to use LMI for re-employment purposes.</a:t>
            </a:r>
            <a:endParaRPr lang="en-US" b="1" dirty="0" smtClean="0">
              <a:latin typeface="Arial" pitchFamily="34" charset="0"/>
            </a:endParaRPr>
          </a:p>
          <a:p>
            <a:pPr eaLnBrk="1" hangingPunct="1">
              <a:spcBef>
                <a:spcPct val="0"/>
              </a:spcBef>
            </a:pPr>
            <a:endParaRPr 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as we</a:t>
            </a:r>
            <a:r>
              <a:rPr lang="en-US" baseline="0" dirty="0" smtClean="0"/>
              <a:t> see here, </a:t>
            </a:r>
            <a:r>
              <a:rPr lang="en-US" sz="1200" b="1" u="sng" baseline="0" dirty="0" smtClean="0"/>
              <a:t>(CLICK) </a:t>
            </a:r>
            <a:r>
              <a:rPr lang="en-US" baseline="0" dirty="0" smtClean="0"/>
              <a:t>the unemployment rate in the last column has decreased nearly 3% in the 8 months we are looking at for 2013.  That is a major improvement over many of the other counties in the state - and Missouri as a whole -  where unemployment has held almost steady.  The labor force decreased by just under 300 people over that time period, while employment increased by more than 200.  This can be a good thing to point out in our grant application,  which will show that Warren county is resilient even in a rough economic climate.  You can also point out that you still have over 1,000 county residents who do not have a job currently, many of whom may be interested in gaining the training required to enter into the green manufacturing field.</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tool is very advanced.  It is controlled</a:t>
            </a:r>
            <a:r>
              <a:rPr lang="en-US" baseline="0" dirty="0" smtClean="0"/>
              <a:t> nationally by the Census Bureau and can be a very detailed LMI tool when it comes to looking into labor force demographics.  You can use this tool to see in-depth commuting and labor market information for areas as small as a Census block.  We will be able to look and see where the jobs are in Warren County for manufacturing or we could look to see where people working in manufacturing in the county live. You can also look at this information over a period of time in animation to see where the jobs are moving to or coming in from.  Let’s look and see where the manufacturing jobs are in Warren County so you can defend why green manufacturing would work in the county.</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start OnTheMap,</a:t>
            </a:r>
            <a:r>
              <a:rPr lang="en-US" baseline="0" dirty="0" smtClean="0"/>
              <a:t> you can click on the map until you zoom into the area you wish to study or you may type the name </a:t>
            </a:r>
            <a:r>
              <a:rPr lang="en-US" sz="1200" b="1" u="sng" baseline="0" dirty="0" smtClean="0"/>
              <a:t>(CLICK) </a:t>
            </a:r>
            <a:r>
              <a:rPr lang="en-US" baseline="0" dirty="0" smtClean="0"/>
              <a:t>into the search field and sort by geographic classification in the drop-down menu below.  We will type Warren County in the search field and select Counties as our geographic classification.  It will list all the Warren Counties in the United States and you will simply click on Warren County, Missouri to advance.</a:t>
            </a:r>
          </a:p>
          <a:p>
            <a:endParaRPr lang="en-US" baseline="0" dirty="0" smtClean="0"/>
          </a:p>
          <a:p>
            <a:r>
              <a:rPr lang="en-US" baseline="0" dirty="0" smtClean="0"/>
              <a:t>You also have the ability to choose </a:t>
            </a:r>
            <a:r>
              <a:rPr lang="en-US" sz="1200" b="1" u="sng" baseline="0" dirty="0" smtClean="0"/>
              <a:t>(CLICK) </a:t>
            </a:r>
            <a:r>
              <a:rPr lang="en-US" baseline="0" dirty="0" smtClean="0"/>
              <a:t>the Base Map tab at the top which will allow you to choose your own geographic area to examine.  You can pin point a city from the map with the tool or even draw your own area to examine.</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our</a:t>
            </a:r>
            <a:r>
              <a:rPr lang="en-US" baseline="0" dirty="0" smtClean="0"/>
              <a:t> geographic area is highlighted a red pin-point will appear in the center.  If you click </a:t>
            </a:r>
            <a:r>
              <a:rPr lang="en-US" sz="1200" b="1" u="sng" baseline="0" dirty="0" smtClean="0"/>
              <a:t>(CLICK) </a:t>
            </a:r>
            <a:r>
              <a:rPr lang="en-US" baseline="0" dirty="0" smtClean="0"/>
              <a:t>on the pin-point this pop-up will appear.  To advance, you need to click on the Perform Analysis on Selection Area link or if you wish to choose another area, click on the Change Selection Area link.  Let’s begin our analysis of Warren County.</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are our selection choices for the analysis.  </a:t>
            </a:r>
            <a:r>
              <a:rPr lang="en-US" dirty="0" smtClean="0"/>
              <a:t>The</a:t>
            </a:r>
            <a:r>
              <a:rPr lang="en-US" baseline="0" dirty="0" smtClean="0"/>
              <a:t> first radial we have to select is home or work.  We want to see where in the county people are working so we will choose work.  If you wanted to see where people in Warren county who work in Manufacturing live, you would select the home radial.  The analysis type that we want to do for this round is an area profile.  In the Labor Market Segment drop down menu, we can choose from a series of population demographics that we wish to look at or industry sectors.  We want to see manufacturing in Warren County, so we will choose the Goods-Producing segment.  Select the year or years that you want to process and whether or not you want to sort jobs by total or private and click go!</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 results map will look</a:t>
            </a:r>
            <a:r>
              <a:rPr lang="en-US" baseline="0" dirty="0" smtClean="0"/>
              <a:t> similar to this.  Each of those small circles represents a number of jobs.  The larger the circle, the higher the number of jobs.  There doesn’t seem to be a big concentration of manufacturing jobs in Warren County, other than around the I-70 corridor,  which one can argue leaves the door open for a large firm to fill the employment gap.  Let’s look at the detailed report link on the left-hand side and see if we can find out more from our map.</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detailed report</a:t>
            </a:r>
            <a:r>
              <a:rPr lang="en-US" baseline="0" dirty="0" smtClean="0"/>
              <a:t> can give us a bit more insight into the manufacturing industry of Warren County.  One item we can use from this report is the Jobs by Worker Age chart.  It looks good in a grant application if you can say that over 80% of your manufacturing employees are far from retirement age and would back up claims of a readily available workforce, as we see here in our Warren County analysis.</a:t>
            </a:r>
          </a:p>
          <a:p>
            <a:endParaRPr lang="en-US" dirty="0" smtClean="0"/>
          </a:p>
          <a:p>
            <a:r>
              <a:rPr lang="en-US" dirty="0" smtClean="0"/>
              <a:t>Let’s look at</a:t>
            </a:r>
            <a:r>
              <a:rPr lang="en-US" baseline="0" dirty="0" smtClean="0"/>
              <a:t> another analysis OnTheMap can do……</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other useful analysis</a:t>
            </a:r>
            <a:r>
              <a:rPr lang="en-US" baseline="0" dirty="0" smtClean="0"/>
              <a:t> tools with the OnTheMap feature is the Inflow/Outflow Type.  It doesn’t matter whether you choose work or home, it will give you the total number of people who both live and work in the selected region, it will tell you if they live in the county or whether they work in the county and vice versa.  It can only give you the total for all industries, but is still useful if you want to have an idea of what your commute and labor shed looks like.</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this map result, we can see that over 59% of</a:t>
            </a:r>
            <a:r>
              <a:rPr lang="en-US" baseline="0" dirty="0" smtClean="0"/>
              <a:t> the people working in Warren County do not live there and over 79% of the people living in Warren County work elsewhere.  Only 2,698 of the 10,437  people living in Warren County actually work there.  That means, that should the right industry come in, the number should change to a higher proportion of both living and working there as more people would prefer to work closer to home.  This raises money for the region and creates more incentives for businesses to look to the county.  </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list of the websites</a:t>
            </a:r>
            <a:r>
              <a:rPr lang="en-US" baseline="0" dirty="0" smtClean="0"/>
              <a:t> that we covered in Step 2.  Please feel free to pause the webinar where you are now and practice retrieving data on your own.  If you choose not to, please continue on with the Module lesson.</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noFill/>
        </p:spPr>
      </p:sp>
      <p:sp>
        <p:nvSpPr>
          <p:cNvPr id="59395" name="Notes Placeholder 2"/>
          <p:cNvSpPr>
            <a:spLocks noGrp="1"/>
          </p:cNvSpPr>
          <p:nvPr>
            <p:ph type="body" idx="1"/>
          </p:nvPr>
        </p:nvSpPr>
        <p:spPr>
          <a:noFill/>
          <a:ln/>
        </p:spPr>
        <p:txBody>
          <a:bodyPr/>
          <a:lstStyle/>
          <a:p>
            <a:r>
              <a:rPr lang="en-US" dirty="0" smtClean="0"/>
              <a:t>Through this lesson we hope to cover how using LMI can better help</a:t>
            </a:r>
            <a:r>
              <a:rPr lang="en-US" baseline="0" dirty="0" smtClean="0"/>
              <a:t> you understand your workforce and its capabilities as well as how to market it for economic growth.</a:t>
            </a:r>
            <a:endParaRPr lang="en-US" dirty="0" smtClean="0"/>
          </a:p>
        </p:txBody>
      </p:sp>
      <p:sp>
        <p:nvSpPr>
          <p:cNvPr id="59396" name="Slide Number Placeholder 3"/>
          <p:cNvSpPr>
            <a:spLocks noGrp="1"/>
          </p:cNvSpPr>
          <p:nvPr>
            <p:ph type="sldNum" sz="quarter" idx="5"/>
          </p:nvPr>
        </p:nvSpPr>
        <p:spPr>
          <a:noFill/>
        </p:spPr>
        <p:txBody>
          <a:bodyPr/>
          <a:lstStyle/>
          <a:p>
            <a:fld id="{00705A5C-CDF1-4E27-8411-810D3FD49DB9}" type="slidenum">
              <a:rPr lang="en-US" smtClean="0">
                <a:ea typeface="MS PGothic" pitchFamily="34" charset="-128"/>
              </a:rPr>
              <a:pPr/>
              <a:t>3</a:t>
            </a:fld>
            <a:endParaRPr lang="en-US" smtClean="0">
              <a:ea typeface="MS PGothic"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Now we know what the manufacturing industry and labor force looks like in our region. In order for us to be prepared, we still need to see what else may be demanded from our workforce if a green manufacturing firm should come to the region.  This will always be useful because you may have a large labor force available, but if they aren’t trained for the industry that’s incoming, they will either hire elsewhere or move to a different area - and neither of those options are beneficial to our county.</a:t>
            </a:r>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947E02-74D9-4B89-A3EE-1303B60667DC}" type="slidenum">
              <a:rPr lang="en-US" smtClean="0"/>
              <a:pPr fontAlgn="base">
                <a:spcBef>
                  <a:spcPct val="0"/>
                </a:spcBef>
                <a:spcAft>
                  <a:spcPct val="0"/>
                </a:spcAft>
                <a:defRPr/>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main data set that we will examine will be the American Community Survey provided by the Census Bureau, it will let us look at the workforce’s skills and abilities.  You can examine a workforce’s educational attainment levels and specific industry employment for regions to gain a better understanding of the surrounding labor pool.  We’ll look at the American Community Survey now and see if there are any other questions it might be able to answer for us in regards to the region’s workforce skills…..</a:t>
            </a:r>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F9DFED-B8E1-43BA-9984-334714404417}" type="slidenum">
              <a:rPr lang="en-US" smtClean="0"/>
              <a:pPr fontAlgn="base">
                <a:spcBef>
                  <a:spcPct val="0"/>
                </a:spcBef>
                <a:spcAft>
                  <a:spcPct val="0"/>
                </a:spcAft>
                <a:defRPr/>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Since the Census is only conducted every ten years, The Census Bureau developed the American Community Survey as a way to randomly survey the populace and provide knowledgeable estimates of the population between the ten-year periods.  They put out annual, bi-annual, and 5-year estimates with extensive data profiles and subject tables to customize your search of the population.</a:t>
            </a:r>
          </a:p>
          <a:p>
            <a:pPr eaLnBrk="1" hangingPunct="1">
              <a:spcBef>
                <a:spcPct val="0"/>
              </a:spcBef>
            </a:pPr>
            <a:endParaRPr lang="en-US" dirty="0"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D3661C-3B46-493C-B936-0EFA52EB6A77}"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For our search on Warren County, </a:t>
            </a:r>
            <a:r>
              <a:rPr lang="en-US" b="1" u="sng" dirty="0" smtClean="0"/>
              <a:t>(CLICK) </a:t>
            </a:r>
            <a:r>
              <a:rPr lang="en-US" dirty="0" smtClean="0"/>
              <a:t>we will look at one of the 5-year estimates to see trends over time and choose to sort by subject tables.</a:t>
            </a:r>
          </a:p>
          <a:p>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To begin narrowing our search, we will choose the level of geography we want to examine.  You can select national, statewide or even school district detail. </a:t>
            </a:r>
            <a:r>
              <a:rPr lang="en-US" b="1" u="sng" dirty="0" smtClean="0"/>
              <a:t>(CLICK) </a:t>
            </a:r>
            <a:r>
              <a:rPr lang="en-US" dirty="0" smtClean="0"/>
              <a:t>We’ll choose county.  We want to look at Missouri data so we choose our state from the drop-down menu, and then when populated, </a:t>
            </a:r>
            <a:r>
              <a:rPr lang="en-US" b="1" u="sng" dirty="0" smtClean="0"/>
              <a:t>(CLICK) </a:t>
            </a:r>
            <a:r>
              <a:rPr lang="en-US" dirty="0" smtClean="0"/>
              <a:t>we can select Warren County and hit the Next button.  </a:t>
            </a:r>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10C6FC-29FA-43C7-BF92-493A022DB247}" type="slidenum">
              <a:rPr lang="en-US" smtClean="0"/>
              <a:pPr fontAlgn="base">
                <a:spcBef>
                  <a:spcPct val="0"/>
                </a:spcBef>
                <a:spcAft>
                  <a:spcPct val="0"/>
                </a:spcAft>
                <a:defRPr/>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Here you can see a small glimpse into the number of detailed subject tables that we can look up.  We want to know about the skills that our workforce have so </a:t>
            </a:r>
            <a:r>
              <a:rPr lang="en-US" b="1" u="sng" smtClean="0"/>
              <a:t>(CLICK) </a:t>
            </a:r>
            <a:r>
              <a:rPr lang="en-US" smtClean="0"/>
              <a:t>education is probably the most likely subject we’ll want to stay under.  We can use these two tables to see both what people in the area have as their educational attainment, and with the school enrollment table, we can see the people who currently live in the area that are attempting to graduate and add to their skill sets.  Let’s look and see what people in Warren County already have under their belts…..</a:t>
            </a:r>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5E963B-74C0-4020-A265-A4590F368730}" type="slidenum">
              <a:rPr lang="en-US" smtClean="0"/>
              <a:pPr fontAlgn="base">
                <a:spcBef>
                  <a:spcPct val="0"/>
                </a:spcBef>
                <a:spcAft>
                  <a:spcPct val="0"/>
                </a:spcAft>
                <a:defRPr/>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Now we can see exactly what the residents of Warren County have for educational attainment and if it meets the standards for what the company is looking for in order for them to locate in your community.  This allows you to back up claims of a readily available workforce if you do already have one.  If you wanted to argue that while the workforce is almost ready to take on the task of a new green manufacturing industry, but isn’t quite there yet, this would be a good opportunity to use the school enrollment subject table we mentioned to see if the population will be completely ready in the next couple of months or years.  </a:t>
            </a:r>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8BE194-F585-409F-933C-E77D1B098719}" type="slidenum">
              <a:rPr lang="en-US" smtClean="0"/>
              <a:pPr fontAlgn="base">
                <a:spcBef>
                  <a:spcPct val="0"/>
                </a:spcBef>
                <a:spcAft>
                  <a:spcPct val="0"/>
                </a:spcAft>
                <a:defRPr/>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To look more closely at the industry employment for Manufacturing in the area, we’ll do another search with the ACS.  </a:t>
            </a:r>
          </a:p>
          <a:p>
            <a:pPr eaLnBrk="1" hangingPunct="1">
              <a:spcBef>
                <a:spcPct val="0"/>
              </a:spcBef>
            </a:pPr>
            <a:r>
              <a:rPr lang="en-US" dirty="0" smtClean="0"/>
              <a:t>For our search, </a:t>
            </a:r>
            <a:r>
              <a:rPr lang="en-US" b="1" u="sng" dirty="0" smtClean="0"/>
              <a:t>(CLICK) </a:t>
            </a:r>
            <a:r>
              <a:rPr lang="en-US" dirty="0" smtClean="0"/>
              <a:t>we will look at one of the 5-year estimates to see trends over time and choose to sort by subject tables again.</a:t>
            </a:r>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1CAE06-E1FA-4F8F-A069-32A567009973}" type="slidenum">
              <a:rPr lang="en-US" smtClean="0"/>
              <a:pPr fontAlgn="base">
                <a:spcBef>
                  <a:spcPct val="0"/>
                </a:spcBef>
                <a:spcAft>
                  <a:spcPct val="0"/>
                </a:spcAft>
                <a:defRPr/>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Once again we narrow our search by selecting Warren County and hit the Next button.  </a:t>
            </a:r>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9F1BA9-30ED-41AE-95A2-2E8D48ACC04B}" type="slidenum">
              <a:rPr lang="en-US" smtClean="0"/>
              <a:pPr fontAlgn="base">
                <a:spcBef>
                  <a:spcPct val="0"/>
                </a:spcBef>
                <a:spcAft>
                  <a:spcPct val="0"/>
                </a:spcAft>
                <a:defRPr/>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Here you can see a small glimpse into some of the other many detailed subject tables that we can look up.  We want to know about the skills that our workforce have so </a:t>
            </a:r>
            <a:r>
              <a:rPr lang="en-US" b="1" u="sng" dirty="0" smtClean="0"/>
              <a:t>(CLICK) </a:t>
            </a:r>
            <a:r>
              <a:rPr lang="en-US" dirty="0" smtClean="0"/>
              <a:t>looking at where the workforce is currently employed and gaining experience is probably another great subject to examine. Let’s look and see where the people in Warren County are already working…..</a:t>
            </a:r>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2088F6-0342-403B-85AA-A390FF4152FF}" type="slidenum">
              <a:rPr lang="en-US" smtClean="0"/>
              <a:pPr fontAlgn="base">
                <a:spcBef>
                  <a:spcPct val="0"/>
                </a:spcBef>
                <a:spcAft>
                  <a:spcPct val="0"/>
                </a:spcAft>
                <a:defRPr/>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LMI data tools that we will go through</a:t>
            </a:r>
            <a:r>
              <a:rPr lang="en-US" baseline="0" dirty="0" smtClean="0"/>
              <a:t> today will be useful in helping to understand how you can market your region to local or incoming businesses looking to expand or invest in new growth. This information is helpful in applying for federal or local grant funding which will assist in economic recovery, and assisting in disaster identification and recovery efforts.</a:t>
            </a:r>
          </a:p>
          <a:p>
            <a:endParaRPr lang="en-US" baseline="0" dirty="0" smtClean="0"/>
          </a:p>
          <a:p>
            <a:r>
              <a:rPr lang="en-US" baseline="0" dirty="0" smtClean="0"/>
              <a:t>The easiest way to approach learning these tools is to put yourself in a common scenario where we can answer the questions by using Labor Market Information.</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We can see from this chart that a good portion of the workers within Warren County are employed within the Manufacturing Industry.  Let’s take a closer look at our numbers.  </a:t>
            </a:r>
            <a:r>
              <a:rPr lang="en-US" b="1" u="sng" dirty="0" smtClean="0"/>
              <a:t>(CLICK)</a:t>
            </a:r>
          </a:p>
          <a:p>
            <a:pPr eaLnBrk="1" hangingPunct="1"/>
            <a:r>
              <a:rPr lang="en-US" dirty="0" smtClean="0"/>
              <a:t>For the entire county, manufacturing makes up over 18.1% of total employment.  That’s a large number of workers that already have the skills and training in place to gain employment in a new manufacturing firm.  You can also use this table to do a comparison across areas so you can examine counties that are in your commute shed area and see the labor force availability they have as well to contribute to your possible new firm.</a:t>
            </a:r>
          </a:p>
        </p:txBody>
      </p:sp>
      <p:sp>
        <p:nvSpPr>
          <p:cNvPr id="4" name="Slide Number Placeholder 3"/>
          <p:cNvSpPr>
            <a:spLocks noGrp="1"/>
          </p:cNvSpPr>
          <p:nvPr>
            <p:ph type="sldNum" sz="quarter" idx="5"/>
          </p:nvPr>
        </p:nvSpPr>
        <p:spPr/>
        <p:txBody>
          <a:bodyPr/>
          <a:lstStyle/>
          <a:p>
            <a:pPr>
              <a:defRPr/>
            </a:pPr>
            <a:fld id="{2ED3AF50-A286-4CD5-9425-A608F0CBC762}"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Another set of data that you may utilize is offered through the Department of Elementary and Secondary Education or the Department of Higher Education. They have data sets available to download that allow you to look at enrollment trends into institutions of learning by subject areas to see what your new highly trained labor force will excel in.</a:t>
            </a:r>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96A780-2478-4461-B83F-E6AD99494126}"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defTabSz="464424"/>
            <a:r>
              <a:rPr lang="en-US" dirty="0" smtClean="0"/>
              <a:t>Here is a list of the websites that we covered in Step 3.  Please feel free to pause the webinar where you are now and practice retrieving data on your own.  If you choose not to, please continue on with the Module lesson.</a:t>
            </a:r>
          </a:p>
          <a:p>
            <a:pPr defTabSz="464424" eaLnBrk="1" hangingPunct="1">
              <a:spcBef>
                <a:spcPct val="0"/>
              </a:spcBef>
            </a:pPr>
            <a:endParaRPr lang="en-US"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3D82D7-CA21-449E-954D-69A4DCFCDDAC}"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final step and probably one of the most important, especially for a business looking to move its bottom line, is the wage data information.  In order to</a:t>
            </a:r>
            <a:r>
              <a:rPr lang="en-US" baseline="0" dirty="0" smtClean="0"/>
              <a:t> achieve funding for re-employment efforts, it will be necessary to explain and validate the funding requests.  We’ve already seen some wage data that has appeared as a by-product of the LMI tools we were using earlier, most notably in the QCEW and LEHD.  Now we will use a tool that is much more occupational and industry sector specific.</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Occupational Employment Statistics tool allows you to sort by</a:t>
            </a:r>
            <a:r>
              <a:rPr lang="en-US" baseline="0" dirty="0" smtClean="0"/>
              <a:t> occupational sector and occupations alone for an area or across geographies for comparison.  You can only sort by WIA region, MSA’s, or statewide, usually because confidentiality restrictions are imposed too heavily at a county level.  Let’s take a look at manufacturing occupations for the Northeast region….  </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have the option of selecting</a:t>
            </a:r>
            <a:r>
              <a:rPr lang="en-US" baseline="0" dirty="0" smtClean="0"/>
              <a:t> the specific region on </a:t>
            </a:r>
            <a:r>
              <a:rPr lang="en-US" sz="1200" b="1" u="sng" baseline="0" dirty="0" smtClean="0"/>
              <a:t>(CLICK) </a:t>
            </a:r>
            <a:r>
              <a:rPr lang="en-US" baseline="0" dirty="0" smtClean="0"/>
              <a:t>the map that you are interested in so you can view all occupations across sectors, or you can use the pull down </a:t>
            </a:r>
            <a:r>
              <a:rPr lang="en-US" sz="1200" b="1" u="sng" baseline="0" dirty="0" smtClean="0"/>
              <a:t>(CLICK) </a:t>
            </a:r>
            <a:r>
              <a:rPr lang="en-US" baseline="0" dirty="0" smtClean="0"/>
              <a:t>to select the area and/or the occupation you wish to look at across all regions.  We’ll look at the occupations within the Northeast region so we can see the occupations within the manufacturing sector, and what the average wages will be for new businesses so they will better understand their operating costs upon moving into the Warren County area.</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the results of the OES</a:t>
            </a:r>
            <a:r>
              <a:rPr lang="en-US" baseline="0" dirty="0" smtClean="0"/>
              <a:t> search.  If you scroll down on the screen, we’ll find the Production Occupations and get the LMI wage data average across all occupations within this sector.  If you are aware of what occupations would be needed, you can find the occupations and gather wage data as well. </a:t>
            </a:r>
          </a:p>
          <a:p>
            <a:endParaRPr lang="en-US" baseline="0" dirty="0" smtClean="0"/>
          </a:p>
          <a:p>
            <a:r>
              <a:rPr lang="en-US" baseline="0" dirty="0" smtClean="0"/>
              <a:t>The wage data is separated between hourly and annual for job announcements and for HR purposes.  They also offer differentiation between Mean, Entry, and Experienced wages.  Mean wages are also known as average wages, they are calculated by summing the wages of all the workers in a given occupation and then dividing the total wages by the number of workers. Entry wages are the mean of the lower third percentile of the sampled population of surveyed workers. Experienced wages are defined as the mean of the upper two-thirds percentile of the sampled population of surveyed workers. These wages are calculated by MERIC and included only in WIA &amp; Statewide estimates. </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Here is a list of the websites</a:t>
            </a:r>
            <a:r>
              <a:rPr lang="en-US" baseline="0" dirty="0" smtClean="0"/>
              <a:t> that we covered in Step 4.  Please feel free to pause the webinar where you are now and practice retrieving data on your own.  If you choose not to, please continue on with the Module lesson.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you are finalizing gathering</a:t>
            </a:r>
            <a:r>
              <a:rPr lang="en-US" baseline="0" dirty="0" smtClean="0"/>
              <a:t> your data to put into a report, project, or in this case a grant application remember that i</a:t>
            </a:r>
            <a:r>
              <a:rPr lang="en-US" dirty="0" smtClean="0"/>
              <a:t>t</a:t>
            </a:r>
            <a:r>
              <a:rPr lang="en-US" baseline="0" dirty="0" smtClean="0"/>
              <a:t> is most helpful to combine types of data, traditional (which you have seen gathered earlier) and non-traditional, in order to develop strategy that addresses the big picture for your region’s growth.  Traditional data is validated, historical information, such as you would get from Unemployment Statistics and Census Bureau data.  </a:t>
            </a:r>
          </a:p>
          <a:p>
            <a:r>
              <a:rPr lang="en-US" baseline="0" dirty="0" smtClean="0"/>
              <a:t>Non-traditional data options include listings on job banks for obtaining  real time data on employment trends, trade association reports, and data you may gather yourself from industry focus groups.</a:t>
            </a:r>
          </a:p>
          <a:p>
            <a:endParaRPr lang="en-US" baseline="0" dirty="0" smtClean="0"/>
          </a:p>
          <a:p>
            <a:r>
              <a:rPr lang="en-US" baseline="0" dirty="0" smtClean="0"/>
              <a:t>A combination of both types will allow you more backup with stating your case, and also help your area win in economic recovery efforts.</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Congratulations, you have just</a:t>
            </a:r>
            <a:r>
              <a:rPr lang="en-US" baseline="0" dirty="0" smtClean="0">
                <a:latin typeface="Arial" pitchFamily="34" charset="0"/>
              </a:rPr>
              <a:t> completed the Using Economic and Workforce Data to Drive Re-employment Strategy module.  Hopefully you have been able to take away some valuable LMI data tools that will help in your drive to create economic development.</a:t>
            </a:r>
            <a:endParaRPr lang="en-US" b="1" dirty="0" smtClean="0">
              <a:latin typeface="Arial" pitchFamily="34" charset="0"/>
            </a:endParaRPr>
          </a:p>
          <a:p>
            <a:pPr eaLnBrk="1" hangingPunct="1">
              <a:spcBef>
                <a:spcPct val="0"/>
              </a:spcBef>
            </a:pPr>
            <a:endParaRPr 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Imagine that I am a member of the</a:t>
            </a:r>
            <a:r>
              <a:rPr lang="en-US" baseline="0" dirty="0" smtClean="0"/>
              <a:t> Northeast’s WIB.  The board is currently looking to apply for a federal grant in Warren County that would release funding in order to recruit new companies dealing with green manufacturing into the region.</a:t>
            </a:r>
          </a:p>
          <a:p>
            <a:endParaRPr lang="en-US" baseline="0" dirty="0" smtClean="0"/>
          </a:p>
          <a:p>
            <a:r>
              <a:rPr lang="en-US" baseline="0" dirty="0" smtClean="0"/>
              <a:t>I am using national and Missouri LMI data to back up our grant application by showing the region’s capability of supporting a local manufacturing industry.  The WIB needs to show how the Northeast will differentiate itself from other regions and attract new businesses for its green manufacturing sector.</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bwMode="auto">
          <a:xfrm>
            <a:off x="701355" y="4416460"/>
            <a:ext cx="5607692" cy="4182358"/>
          </a:xfrm>
          <a:prstGeom prst="rect">
            <a:avLst/>
          </a:prstGeom>
          <a:noFill/>
          <a:ln>
            <a:miter lim="800000"/>
            <a:headEnd/>
            <a:tailEnd/>
          </a:ln>
        </p:spPr>
        <p:txBody>
          <a:bodyPr lIns="91355" tIns="45679" rIns="91355" bIns="45679"/>
          <a:lstStyle/>
          <a:p>
            <a:pPr defTabSz="905219" eaLnBrk="1" fontAlgn="auto" hangingPunct="1">
              <a:spcBef>
                <a:spcPct val="0"/>
              </a:spcBef>
              <a:spcAft>
                <a:spcPts val="0"/>
              </a:spcAft>
              <a:defRPr/>
            </a:pPr>
            <a:r>
              <a:rPr lang="en-US" dirty="0" smtClean="0">
                <a:latin typeface="Arial" pitchFamily="34" charset="0"/>
              </a:rPr>
              <a:t>Thank you</a:t>
            </a:r>
            <a:r>
              <a:rPr lang="en-US" baseline="0" dirty="0" smtClean="0">
                <a:latin typeface="Arial" pitchFamily="34" charset="0"/>
              </a:rPr>
              <a:t> for participating in this LMI series of webinars. </a:t>
            </a:r>
            <a:r>
              <a:rPr lang="en-US" dirty="0" smtClean="0"/>
              <a:t>If you have any questions regarding this training or would like additional LMI data information, please feel free to contact by e-mail at mericdata@ded.mo.gov. You may also visit</a:t>
            </a:r>
            <a:r>
              <a:rPr lang="en-US" baseline="0" dirty="0" smtClean="0">
                <a:latin typeface="Arial" pitchFamily="34" charset="0"/>
              </a:rPr>
              <a:t> MERIC’s website at www.missourieconomy.org for additional resources and contact information for your assigned regional staff liaison.</a:t>
            </a:r>
            <a:endParaRPr lang="en-US" dirty="0" smtClean="0">
              <a:latin typeface="Arial" pitchFamily="34" charset="0"/>
            </a:endParaRPr>
          </a:p>
        </p:txBody>
      </p:sp>
      <p:sp>
        <p:nvSpPr>
          <p:cNvPr id="62468" name="Slide Number Placeholder 3"/>
          <p:cNvSpPr>
            <a:spLocks noGrp="1"/>
          </p:cNvSpPr>
          <p:nvPr>
            <p:ph type="sldNum" sz="quarter" idx="4294967295"/>
          </p:nvPr>
        </p:nvSpPr>
        <p:spPr bwMode="auto">
          <a:xfrm>
            <a:off x="3970674" y="8829772"/>
            <a:ext cx="3038156" cy="465056"/>
          </a:xfrm>
          <a:prstGeom prst="rect">
            <a:avLst/>
          </a:prstGeom>
          <a:noFill/>
          <a:ln>
            <a:miter lim="800000"/>
            <a:headEnd/>
            <a:tailEnd/>
          </a:ln>
        </p:spPr>
        <p:txBody>
          <a:bodyPr lIns="91355" tIns="45679" rIns="91355" bIns="45679"/>
          <a:lstStyle/>
          <a:p>
            <a:fld id="{2BC837E4-6676-4B40-A7FB-67F16927AFA3}" type="slidenum">
              <a:rPr lang="en-US">
                <a:ea typeface="MS PGothic"/>
                <a:cs typeface="MS PGothic"/>
              </a:rPr>
              <a:pPr/>
              <a:t>50</a:t>
            </a:fld>
            <a:endParaRPr lang="en-US">
              <a:ea typeface="MS PGothic"/>
              <a:cs typeface="MS PGothic"/>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walk through this scenario, the easiest method</a:t>
            </a:r>
            <a:r>
              <a:rPr lang="en-US" baseline="0" dirty="0" smtClean="0"/>
              <a:t> is to learn from the Four Step Strategy to Understanding Your Workforce.  There may not necessarily be a need to go through each step every time, but you will gain some useful LMI knowledge by answering each step.</a:t>
            </a:r>
          </a:p>
          <a:p>
            <a:endParaRPr lang="en-US" baseline="0" dirty="0" smtClean="0"/>
          </a:p>
          <a:p>
            <a:r>
              <a:rPr lang="en-US" baseline="0" dirty="0" smtClean="0"/>
              <a:t>We will need to check on the current labor market performance and trends for the industry or employment we need, which in this case will be manufacturing.  We’ll have to take a closer look at the workforce in the region and how they are capable to support the new green manufacturing industry we hope to bring in.  After examining the workforce that we have available immediately, we will need to look at what skills and numbers may be required to support the industry growth and for businesses to have the incentive to move to the region we will be addressing. Lastly, we will need to be able to show industry and occupational wage data to market to green manufacturing businesses so they’ll understand their operating costs for the Northeast WIA.</a:t>
            </a:r>
          </a:p>
          <a:p>
            <a:endParaRPr lang="en-US" baseline="0" dirty="0" smtClean="0"/>
          </a:p>
          <a:p>
            <a:r>
              <a:rPr lang="en-US" baseline="0" dirty="0" smtClean="0"/>
              <a:t>Let’s start  by going more in-depth with step 1: Checking the current labor market performance.</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three</a:t>
            </a:r>
            <a:r>
              <a:rPr lang="en-US" baseline="0" dirty="0" smtClean="0"/>
              <a:t> main LMI data tools that Missouri has available to check current and trending industry employment.  We’ve gone over them slightly in previous lessons, but now we will explain how they can be used for recovery efforts.  The first of these tools will be the Longitudinal Employer-Household Dynamics.</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Longitudinal Employer-Household</a:t>
            </a:r>
            <a:r>
              <a:rPr lang="en-US" baseline="0" dirty="0" smtClean="0"/>
              <a:t> Dynamics tool allows us to look at a NAICS industry, with up to a 4-digit detail for states, WIAs, or counties and can be additionally sorted by certain demographics such as age groups and gender.</a:t>
            </a:r>
          </a:p>
          <a:p>
            <a:endParaRPr lang="en-US" baseline="0" dirty="0" smtClean="0"/>
          </a:p>
          <a:p>
            <a:r>
              <a:rPr lang="en-US" baseline="0" dirty="0" smtClean="0"/>
              <a:t>Since we are trying to look into supporting new green manufacturing business in Warren County, we will select </a:t>
            </a:r>
            <a:r>
              <a:rPr lang="en-US" sz="1800" b="1" u="sng" baseline="0" dirty="0" smtClean="0"/>
              <a:t>(CLICK) </a:t>
            </a:r>
            <a:r>
              <a:rPr lang="en-US" baseline="0" dirty="0" smtClean="0"/>
              <a:t>the county from the drop down list first.  We won’t mess with any of the demographic data since we want to see the complete picture as it is currently.  Next, we will select the industry </a:t>
            </a:r>
            <a:r>
              <a:rPr lang="en-US" sz="1200" b="1" u="sng" baseline="0" dirty="0" smtClean="0"/>
              <a:t>(CLICK) </a:t>
            </a:r>
            <a:r>
              <a:rPr lang="en-US" baseline="0" dirty="0" smtClean="0"/>
              <a:t>to look at manufacturing as a whole NAICS sector, since many sub-sectors of manufacturing can be affiliated with green.</a:t>
            </a:r>
          </a:p>
          <a:p>
            <a:endParaRPr lang="en-US" baseline="0" dirty="0" smtClean="0"/>
          </a:p>
          <a:p>
            <a:r>
              <a:rPr lang="en-US" baseline="0" dirty="0" smtClean="0"/>
              <a:t>The chart </a:t>
            </a:r>
            <a:r>
              <a:rPr lang="en-US" sz="1200" b="1" u="sng" baseline="0" dirty="0" smtClean="0"/>
              <a:t>(CLICK) </a:t>
            </a:r>
            <a:r>
              <a:rPr lang="en-US" baseline="0" dirty="0" smtClean="0"/>
              <a:t>below automatically fills with the correct LMI data.  We can see from this data that Warren County is actually doing quite well in manufacturing.  Their turnover rate is less than the annual average and better than Missouri’s total numbers.  Job creation is growing and separations are decreasing.  This is good news for Warren County when it comes to marketing their region for manufacturing growth.</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let’s take a glance at</a:t>
            </a:r>
            <a:r>
              <a:rPr lang="en-US" baseline="0" dirty="0" smtClean="0"/>
              <a:t> our Quarterly Census of Employment and Wage data.  Since this data is collected and analyzed within the state, it is extremely up-to-date and can give us an even more recent picture of what manufacturing looks like for Warren County.</a:t>
            </a:r>
            <a:endParaRPr lang="en-US" dirty="0"/>
          </a:p>
        </p:txBody>
      </p:sp>
      <p:sp>
        <p:nvSpPr>
          <p:cNvPr id="4" name="Slide Number Placeholder 3"/>
          <p:cNvSpPr>
            <a:spLocks noGrp="1"/>
          </p:cNvSpPr>
          <p:nvPr>
            <p:ph type="sldNum" sz="quarter" idx="10"/>
          </p:nvPr>
        </p:nvSpPr>
        <p:spPr/>
        <p:txBody>
          <a:bodyPr/>
          <a:lstStyle/>
          <a:p>
            <a:pPr>
              <a:defRPr/>
            </a:pPr>
            <a:fld id="{DF6629F6-FFC3-4AE6-AC9D-C085737148D1}"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fld id="{F59F2034-D0EC-4C15-9A95-8B6AFF781BDC}" type="datetime1">
              <a:rPr lang="en-US"/>
              <a:pPr>
                <a:defRPr/>
              </a:pPr>
              <a:t>12/30/2013</a:t>
            </a:fld>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a:prstGeom prst="rect">
            <a:avLst/>
          </a:prstGeom>
        </p:spPr>
        <p:txBody>
          <a:bodyPr/>
          <a:lstStyle>
            <a:lvl1pPr>
              <a:defRPr>
                <a:solidFill>
                  <a:schemeClr val="tx2"/>
                </a:solidFill>
                <a:latin typeface="Arial" pitchFamily="34" charset="0"/>
                <a:ea typeface="ＭＳ Ｐゴシック" pitchFamily="34" charset="-128"/>
              </a:defRPr>
            </a:lvl1pPr>
          </a:lstStyle>
          <a:p>
            <a:pPr>
              <a:defRPr/>
            </a:pPr>
            <a:fld id="{A029C0BD-E84B-46A0-B04F-BEA8E502E63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30ACDC1-B40E-4034-85A6-2176574DCF01}" type="datetime1">
              <a:rPr lang="en-US"/>
              <a:pPr>
                <a:defRPr/>
              </a:pPr>
              <a:t>12/30/2013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0" y="1271588"/>
            <a:ext cx="533400" cy="244475"/>
          </a:xfrm>
          <a:prstGeom prst="rect">
            <a:avLst/>
          </a:prstGeom>
        </p:spPr>
        <p:txBody>
          <a:bodyPr/>
          <a:lstStyle>
            <a:lvl1pPr>
              <a:defRPr>
                <a:latin typeface="Arial" pitchFamily="34" charset="0"/>
                <a:ea typeface="ＭＳ Ｐゴシック" pitchFamily="34" charset="-128"/>
              </a:defRPr>
            </a:lvl1pPr>
          </a:lstStyle>
          <a:p>
            <a:pPr>
              <a:defRPr/>
            </a:pPr>
            <a:fld id="{404783D0-C53D-4007-9BCF-7043B43E991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D513775D-A876-4513-A8A7-D84D297175CD}" type="datetime1">
              <a:rPr lang="en-US"/>
              <a:pPr>
                <a:defRPr/>
              </a:pPr>
              <a:t>12/30/2013</a:t>
            </a:fld>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a:prstGeom prst="rect">
            <a:avLst/>
          </a:prstGeom>
        </p:spPr>
        <p:txBody>
          <a:bodyPr/>
          <a:lstStyle>
            <a:lvl1pPr>
              <a:defRPr>
                <a:latin typeface="Arial" pitchFamily="34" charset="0"/>
                <a:ea typeface="ＭＳ Ｐゴシック" pitchFamily="34" charset="-128"/>
              </a:defRPr>
            </a:lvl1pPr>
          </a:lstStyle>
          <a:p>
            <a:pPr>
              <a:defRPr/>
            </a:pPr>
            <a:fld id="{4D3CC28F-045B-436F-A7B4-60C0A8F82144}"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258414"/>
            <a:ext cx="8058150" cy="894526"/>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buSzPct val="7500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5" name="Rectangle 4"/>
          <p:cNvSpPr/>
          <p:nvPr/>
        </p:nvSpPr>
        <p:spPr>
          <a:xfrm>
            <a:off x="0"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ea typeface="ＭＳ Ｐゴシック" pitchFamily="34" charset="-128"/>
              </a:defRPr>
            </a:lvl1pPr>
          </a:lstStyle>
          <a:p>
            <a:pPr>
              <a:defRPr/>
            </a:pPr>
            <a:fld id="{6ADAAD9D-8EA4-4344-A45A-7C5BD5DD7077}" type="datetimeFigureOut">
              <a:rPr lang="en-US"/>
              <a:pPr>
                <a:defRPr/>
              </a:pPr>
              <a:t>12/30/2013</a:t>
            </a:fld>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rgbClr val="89D4DF"/>
                </a:solidFill>
                <a:ea typeface="ＭＳ Ｐゴシック" pitchFamily="34" charset="-128"/>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a:prstGeom prst="rect">
            <a:avLst/>
          </a:prstGeom>
        </p:spPr>
        <p:txBody>
          <a:bodyPr/>
          <a:lstStyle>
            <a:lvl1pPr>
              <a:defRPr>
                <a:solidFill>
                  <a:srgbClr val="89D4DF"/>
                </a:solidFill>
                <a:latin typeface="Arial" pitchFamily="34" charset="0"/>
                <a:ea typeface="ＭＳ Ｐゴシック" pitchFamily="34" charset="-128"/>
              </a:defRPr>
            </a:lvl1pPr>
          </a:lstStyle>
          <a:p>
            <a:pPr>
              <a:defRPr/>
            </a:pPr>
            <a:fld id="{3B95FAA7-68DD-4B7D-A26F-7F95CE960172}" type="slidenum">
              <a:rPr lang="en-US"/>
              <a:pPr>
                <a:defRPr/>
              </a:pPr>
              <a:t>‹#›</a:t>
            </a:fld>
            <a:endParaRPr 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1F769EC2-1BFD-47C5-81F5-E94858FF7BBB}" type="datetimeFigureOut">
              <a:rPr lang="en-US"/>
              <a:pPr>
                <a:defRPr/>
              </a:pPr>
              <a:t>12/30/2013</a:t>
            </a:fld>
            <a:endParaRPr lang="en-US"/>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ea typeface="ＭＳ Ｐゴシック" pitchFamily="34" charset="-128"/>
              </a:defRPr>
            </a:lvl1pPr>
          </a:lstStyle>
          <a:p>
            <a:pPr>
              <a:defRPr/>
            </a:pPr>
            <a:fld id="{3081EB79-2993-437E-9180-5CA50D15AE11}" type="datetimeFigureOut">
              <a:rPr lang="en-US"/>
              <a:pPr>
                <a:defRPr/>
              </a:pPr>
              <a:t>12/30/2013</a:t>
            </a:fld>
            <a:endParaRPr lang="en-US"/>
          </a:p>
        </p:txBody>
      </p:sp>
      <p:sp>
        <p:nvSpPr>
          <p:cNvPr id="8" name="Footer Placeholder 13"/>
          <p:cNvSpPr>
            <a:spLocks noGrp="1"/>
          </p:cNvSpPr>
          <p:nvPr>
            <p:ph type="ftr" sz="quarter" idx="11"/>
          </p:nvPr>
        </p:nvSpPr>
        <p:spPr/>
        <p:txBody>
          <a:bodyPr/>
          <a:lstStyle>
            <a:lvl1pPr>
              <a:defRPr>
                <a:ea typeface="ＭＳ Ｐゴシック" pitchFamily="34" charset="-128"/>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ea typeface="ＭＳ Ｐゴシック" pitchFamily="34" charset="-128"/>
              </a:defRPr>
            </a:lvl1pPr>
          </a:lstStyle>
          <a:p>
            <a:pPr>
              <a:defRPr/>
            </a:pPr>
            <a:fld id="{26FA6DF0-267A-46A6-803D-45423090B24D}" type="datetimeFigureOut">
              <a:rPr lang="en-US"/>
              <a:pPr>
                <a:defRPr/>
              </a:pPr>
              <a:t>12/30/2013</a:t>
            </a:fld>
            <a:endParaRPr lang="en-US"/>
          </a:p>
        </p:txBody>
      </p:sp>
      <p:sp>
        <p:nvSpPr>
          <p:cNvPr id="6" name="Footer Placeholder 11"/>
          <p:cNvSpPr>
            <a:spLocks noGrp="1"/>
          </p:cNvSpPr>
          <p:nvPr>
            <p:ph type="ftr" sz="quarter" idx="11"/>
          </p:nvPr>
        </p:nvSpPr>
        <p:spPr/>
        <p:txBody>
          <a:bodyPr rtlCol="0"/>
          <a:lstStyle>
            <a:lvl1pPr>
              <a:defRPr>
                <a:ea typeface="ＭＳ Ｐゴシック" pitchFamily="34" charset="-128"/>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ea typeface="ＭＳ Ｐゴシック" pitchFamily="34" charset="-128"/>
              </a:defRPr>
            </a:lvl1pPr>
          </a:lstStyle>
          <a:p>
            <a:pPr>
              <a:defRPr/>
            </a:pPr>
            <a:fld id="{5D5E8859-C621-421E-966E-D6AD0FBE44E0}" type="datetimeFigureOut">
              <a:rPr lang="en-US"/>
              <a:pPr>
                <a:defRPr/>
              </a:pPr>
              <a:t>12/30/2013</a:t>
            </a:fld>
            <a:endParaRPr lang="en-US"/>
          </a:p>
        </p:txBody>
      </p:sp>
      <p:sp>
        <p:nvSpPr>
          <p:cNvPr id="8" name="Footer Placeholder 13"/>
          <p:cNvSpPr>
            <a:spLocks noGrp="1"/>
          </p:cNvSpPr>
          <p:nvPr>
            <p:ph type="ftr" sz="quarter" idx="11"/>
          </p:nvPr>
        </p:nvSpPr>
        <p:spPr/>
        <p:txBody>
          <a:bodyPr rtlCol="0"/>
          <a:lstStyle>
            <a:lvl1pPr>
              <a:defRPr>
                <a:ea typeface="ＭＳ Ｐゴシック" pitchFamily="34" charset="-128"/>
              </a:defRPr>
            </a:lvl1pPr>
          </a:lstStyle>
          <a:p>
            <a:pPr>
              <a:defRPr/>
            </a:pP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ea typeface="ＭＳ Ｐゴシック" pitchFamily="34" charset="-128"/>
              </a:defRPr>
            </a:lvl1pPr>
          </a:lstStyle>
          <a:p>
            <a:pPr>
              <a:defRPr/>
            </a:pPr>
            <a:fld id="{8D2E4722-101E-42A8-ACC3-840242B2DEF9}" type="datetimeFigureOut">
              <a:rPr lang="en-US"/>
              <a:pPr>
                <a:defRPr/>
              </a:pPr>
              <a:t>12/30/2013</a:t>
            </a:fld>
            <a:endParaRPr lang="en-US"/>
          </a:p>
        </p:txBody>
      </p:sp>
      <p:sp>
        <p:nvSpPr>
          <p:cNvPr id="4" name="Footer Placeholder 3"/>
          <p:cNvSpPr>
            <a:spLocks noGrp="1"/>
          </p:cNvSpPr>
          <p:nvPr>
            <p:ph type="ftr" sz="quarter" idx="11"/>
          </p:nvPr>
        </p:nvSpPr>
        <p:spPr/>
        <p:txBody>
          <a:bodyPr/>
          <a:lstStyle>
            <a:lvl1pPr>
              <a:defRPr>
                <a:ea typeface="ＭＳ Ｐゴシック" pitchFamily="34" charset="-128"/>
              </a:defRPr>
            </a:lvl1pPr>
          </a:lstStyle>
          <a:p>
            <a:pPr>
              <a:defRPr/>
            </a:pP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ＭＳ Ｐゴシック" pitchFamily="34" charset="-128"/>
              </a:defRPr>
            </a:lvl1pPr>
          </a:lstStyle>
          <a:p>
            <a:pPr>
              <a:defRPr/>
            </a:pPr>
            <a:fld id="{D95D36B5-0A06-4883-9EFD-BF9B6BDE8CE2}" type="datetimeFigureOut">
              <a:rPr lang="en-US"/>
              <a:pPr>
                <a:defRPr/>
              </a:pPr>
              <a:t>12/30/2013</a:t>
            </a:fld>
            <a:endParaRPr lang="en-US"/>
          </a:p>
        </p:txBody>
      </p:sp>
      <p:sp>
        <p:nvSpPr>
          <p:cNvPr id="3" name="Footer Placeholder 2"/>
          <p:cNvSpPr>
            <a:spLocks noGrp="1"/>
          </p:cNvSpPr>
          <p:nvPr>
            <p:ph type="ftr" sz="quarter" idx="11"/>
          </p:nvPr>
        </p:nvSpPr>
        <p:spPr/>
        <p:txBody>
          <a:bodyPr/>
          <a:lstStyle>
            <a:lvl1pPr>
              <a:defRPr>
                <a:ea typeface="ＭＳ Ｐゴシック" pitchFamily="34" charset="-128"/>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rgbClr val="4DB3D0"/>
                </a:solidFill>
                <a:latin typeface="Arial" pitchFamily="34" charset="0"/>
                <a:ea typeface="ＭＳ Ｐゴシック" pitchFamily="34" charset="-128"/>
              </a:defRPr>
            </a:lvl1pPr>
          </a:lstStyle>
          <a:p>
            <a:pPr>
              <a:defRPr/>
            </a:pPr>
            <a:fld id="{3108B35B-FFDA-46C8-A267-38E6681CD6F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A119F547-6234-4FF2-9952-15596DD50D07}" type="datetime1">
              <a:rPr lang="en-US"/>
              <a:pPr>
                <a:defRPr/>
              </a:pPr>
              <a:t>12/30/2013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ea typeface="ＭＳ Ｐゴシック" pitchFamily="34" charset="-128"/>
              </a:defRPr>
            </a:lvl1pPr>
          </a:lstStyle>
          <a:p>
            <a:pPr>
              <a:defRPr/>
            </a:pPr>
            <a:fld id="{815AAF2A-F5FC-48E6-860F-4550DD33CA87}" type="datetimeFigureOut">
              <a:rPr lang="en-US"/>
              <a:pPr>
                <a:defRPr/>
              </a:pPr>
              <a:t>12/30/2013</a:t>
            </a:fld>
            <a:endParaRPr lang="en-US"/>
          </a:p>
        </p:txBody>
      </p:sp>
      <p:sp>
        <p:nvSpPr>
          <p:cNvPr id="6" name="Footer Placeholder 5"/>
          <p:cNvSpPr>
            <a:spLocks noGrp="1"/>
          </p:cNvSpPr>
          <p:nvPr>
            <p:ph type="ftr" sz="quarter" idx="11"/>
          </p:nvPr>
        </p:nvSpPr>
        <p:spPr/>
        <p:txBody>
          <a:bodyPr/>
          <a:lstStyle>
            <a:lvl1pPr>
              <a:defRPr>
                <a:ea typeface="ＭＳ Ｐゴシック" pitchFamily="34" charset="-128"/>
              </a:defRPr>
            </a:lvl1pPr>
          </a:lstStyle>
          <a:p>
            <a:pPr>
              <a:defRPr/>
            </a:pP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ea typeface="ＭＳ Ｐゴシック" pitchFamily="34" charset="-128"/>
              </a:defRPr>
            </a:lvl1pPr>
          </a:lstStyle>
          <a:p>
            <a:pPr>
              <a:defRPr/>
            </a:pPr>
            <a:fld id="{A8F04CB4-C95A-4002-8FEB-CFC9856CF7AC}" type="datetimeFigureOut">
              <a:rPr lang="en-US"/>
              <a:pPr>
                <a:defRPr/>
              </a:pPr>
              <a:t>12/30/2013</a:t>
            </a:fld>
            <a:endParaRPr lang="en-US"/>
          </a:p>
        </p:txBody>
      </p:sp>
      <p:sp>
        <p:nvSpPr>
          <p:cNvPr id="10" name="Footer Placeholder 13"/>
          <p:cNvSpPr>
            <a:spLocks noGrp="1"/>
          </p:cNvSpPr>
          <p:nvPr>
            <p:ph type="ftr" sz="quarter" idx="11"/>
          </p:nvPr>
        </p:nvSpPr>
        <p:spPr>
          <a:xfrm>
            <a:off x="1600200" y="6248400"/>
            <a:ext cx="4572000" cy="365125"/>
          </a:xfrm>
        </p:spPr>
        <p:txBody>
          <a:bodyPr rtlCol="0"/>
          <a:lstStyle>
            <a:lvl1pPr>
              <a:defRPr>
                <a:ea typeface="ＭＳ Ｐゴシック" pitchFamily="34" charset="-128"/>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766F6296-0762-4E63-A911-89D9E4E27EE2}" type="datetimeFigureOut">
              <a:rPr lang="en-US"/>
              <a:pPr>
                <a:defRPr/>
              </a:pPr>
              <a:t>12/30/2013</a:t>
            </a:fld>
            <a:endParaRPr lang="en-US"/>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a:xfrm>
            <a:off x="6553200" y="6248400"/>
            <a:ext cx="2209800" cy="365125"/>
          </a:xfrm>
        </p:spPr>
        <p:txBody>
          <a:bodyPr/>
          <a:lstStyle>
            <a:lvl1pPr>
              <a:defRPr>
                <a:ea typeface="ＭＳ Ｐゴシック" pitchFamily="34" charset="-128"/>
              </a:defRPr>
            </a:lvl1pPr>
          </a:lstStyle>
          <a:p>
            <a:pPr>
              <a:defRPr/>
            </a:pPr>
            <a:fld id="{AE42E6E0-7EBC-47E2-A9AB-19F0D50F32A4}" type="datetimeFigureOut">
              <a:rPr lang="en-US"/>
              <a:pPr>
                <a:defRPr/>
              </a:pPr>
              <a:t>12/30/2013</a:t>
            </a:fld>
            <a:endParaRPr lang="en-US"/>
          </a:p>
        </p:txBody>
      </p:sp>
      <p:sp>
        <p:nvSpPr>
          <p:cNvPr id="7" name="Footer Placeholder 4"/>
          <p:cNvSpPr>
            <a:spLocks noGrp="1"/>
          </p:cNvSpPr>
          <p:nvPr>
            <p:ph type="ftr" sz="quarter" idx="11"/>
          </p:nvPr>
        </p:nvSpPr>
        <p:spPr>
          <a:xfrm>
            <a:off x="457200" y="6248400"/>
            <a:ext cx="5573713" cy="365125"/>
          </a:xfrm>
        </p:spPr>
        <p:txBody>
          <a:bodyPr/>
          <a:lstStyle>
            <a:lvl1pPr>
              <a:defRPr>
                <a:ea typeface="ＭＳ Ｐゴシック" pitchFamily="34" charset="-128"/>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userDrawn="1"/>
        </p:nvSpPr>
        <p:spPr>
          <a:xfrm>
            <a:off x="0" y="1600200"/>
            <a:ext cx="1295400" cy="990600"/>
          </a:xfrm>
          <a:prstGeom prst="rect">
            <a:avLst/>
          </a:prstGeom>
          <a:solidFill>
            <a:schemeClr val="accent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B0C0B6D9-16CC-4650-9CFB-048C4CC021F7}" type="datetime1">
              <a:rPr lang="en-US"/>
              <a:pPr>
                <a:defRPr/>
              </a:pPr>
              <a:t>12/30/2013</a:t>
            </a:fld>
            <a:endParaRPr lang="en-US"/>
          </a:p>
        </p:txBody>
      </p:sp>
      <p:sp>
        <p:nvSpPr>
          <p:cNvPr id="8" name="Footer Placeholder 13"/>
          <p:cNvSpPr>
            <a:spLocks noGrp="1"/>
          </p:cNvSpPr>
          <p:nvPr>
            <p:ph type="ftr" sz="quarter" idx="11"/>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5EB444C3-5D4A-4C33-9C79-53F5076EB6A8}" type="datetime1">
              <a:rPr lang="en-US"/>
              <a:pPr>
                <a:defRPr/>
              </a:pPr>
              <a:t>12/30/2013</a:t>
            </a:fld>
            <a:endParaRPr lang="en-US"/>
          </a:p>
        </p:txBody>
      </p:sp>
      <p:sp>
        <p:nvSpPr>
          <p:cNvPr id="6" name="Slide Number Placeholder 9"/>
          <p:cNvSpPr>
            <a:spLocks noGrp="1"/>
          </p:cNvSpPr>
          <p:nvPr>
            <p:ph type="sldNum" sz="quarter" idx="11"/>
          </p:nvPr>
        </p:nvSpPr>
        <p:spPr>
          <a:xfrm>
            <a:off x="0" y="1271588"/>
            <a:ext cx="533400" cy="244475"/>
          </a:xfrm>
          <a:prstGeom prst="rect">
            <a:avLst/>
          </a:prstGeom>
        </p:spPr>
        <p:txBody>
          <a:bodyPr rtlCol="0"/>
          <a:lstStyle>
            <a:lvl1pPr>
              <a:defRPr>
                <a:latin typeface="Arial" pitchFamily="34" charset="0"/>
                <a:ea typeface="ＭＳ Ｐゴシック" pitchFamily="34" charset="-128"/>
              </a:defRPr>
            </a:lvl1pPr>
          </a:lstStyle>
          <a:p>
            <a:pPr>
              <a:defRPr/>
            </a:pPr>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7FD0C76D-061B-40B1-BECA-09AF253038DA}" type="datetime1">
              <a:rPr lang="en-US"/>
              <a:pPr>
                <a:defRPr/>
              </a:pPr>
              <a:t>12/30/2013</a:t>
            </a:fld>
            <a:endParaRPr lang="en-US"/>
          </a:p>
        </p:txBody>
      </p:sp>
      <p:sp>
        <p:nvSpPr>
          <p:cNvPr id="8" name="Footer Placeholder 13"/>
          <p:cNvSpPr>
            <a:spLocks noGrp="1"/>
          </p:cNvSpPr>
          <p:nvPr>
            <p:ph type="ftr" sz="quarter" idx="11"/>
          </p:nvPr>
        </p:nvSpPr>
        <p:spPr/>
        <p:txBody>
          <a:bodyPr rtlCol="0"/>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9855A99A-57D4-46C9-8928-197FFF58F5FA}" type="datetime1">
              <a:rPr lang="en-US"/>
              <a:pPr>
                <a:defRPr/>
              </a:pPr>
              <a:t>12/30/2013</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BF538A5A-E570-4AA2-B4BE-095137580052}" type="datetime1">
              <a:rPr lang="en-US"/>
              <a:pPr>
                <a:defRPr/>
              </a:pPr>
              <a:t>12/30/2013</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56A4CD2D-C905-427C-A1CA-762B290EC572}" type="datetime1">
              <a:rPr lang="en-US"/>
              <a:pPr>
                <a:defRPr/>
              </a:pPr>
              <a:t>12/30/2013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0" y="1271588"/>
            <a:ext cx="533400" cy="244475"/>
          </a:xfrm>
          <a:prstGeom prst="rect">
            <a:avLst/>
          </a:prstGeom>
        </p:spPr>
        <p:txBody>
          <a:bodyPr/>
          <a:lstStyle>
            <a:lvl1pPr>
              <a:defRPr>
                <a:solidFill>
                  <a:srgbClr val="FFFFFF"/>
                </a:solidFill>
                <a:latin typeface="Arial" pitchFamily="34" charset="0"/>
                <a:ea typeface="ＭＳ Ｐゴシック" pitchFamily="34" charset="-128"/>
              </a:defRPr>
            </a:lvl1pPr>
          </a:lstStyle>
          <a:p>
            <a:pPr>
              <a:defRPr/>
            </a:pPr>
            <a:fld id="{31D370C7-7813-4863-AC04-525AE81EDA4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9EC7C0E9-F27C-44AE-A344-2E9A80290355}" type="datetime1">
              <a:rPr lang="en-US"/>
              <a:pPr>
                <a:defRPr/>
              </a:pPr>
              <a:t>12/30/2013</a:t>
            </a:fld>
            <a:endParaRPr lang="en-US"/>
          </a:p>
        </p:txBody>
      </p:sp>
      <p:sp>
        <p:nvSpPr>
          <p:cNvPr id="10" name="Footer Placeholder 13"/>
          <p:cNvSpPr>
            <a:spLocks noGrp="1"/>
          </p:cNvSpPr>
          <p:nvPr>
            <p:ph type="ftr" sz="quarter" idx="11"/>
          </p:nvPr>
        </p:nvSpPr>
        <p:spPr>
          <a:xfrm>
            <a:off x="1600200" y="6248400"/>
            <a:ext cx="4572000" cy="365125"/>
          </a:xfrm>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Arial" pitchFamily="34" charset="0"/>
                <a:ea typeface="ＭＳ Ｐゴシック" pitchFamily="34" charset="-128"/>
              </a:defRPr>
            </a:lvl1pPr>
          </a:lstStyle>
          <a:p>
            <a:pPr>
              <a:defRPr/>
            </a:pPr>
            <a:fld id="{5B27AFF2-2862-4293-B7DC-95E32C413A9D}" type="datetime1">
              <a:rPr lang="en-US"/>
              <a:pPr>
                <a:defRPr/>
              </a:pPr>
              <a:t>12/30/2013</a:t>
            </a:fld>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Arial" pitchFamily="34" charset="0"/>
                <a:ea typeface="ＭＳ Ｐゴシック" pitchFamily="34" charset="-128"/>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userDrawn="1"/>
        </p:nvSpPr>
        <p:spPr>
          <a:xfrm>
            <a:off x="0" y="1279525"/>
            <a:ext cx="533400" cy="228600"/>
          </a:xfrm>
          <a:prstGeom prst="rect">
            <a:avLst/>
          </a:prstGeom>
          <a:solidFill>
            <a:schemeClr val="accent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4167" r:id="rId1"/>
    <p:sldLayoutId id="2147484165" r:id="rId2"/>
    <p:sldLayoutId id="2147484168" r:id="rId3"/>
    <p:sldLayoutId id="2147484169" r:id="rId4"/>
    <p:sldLayoutId id="2147484170" r:id="rId5"/>
    <p:sldLayoutId id="2147484166" r:id="rId6"/>
    <p:sldLayoutId id="2147484171" r:id="rId7"/>
    <p:sldLayoutId id="2147484172" r:id="rId8"/>
    <p:sldLayoutId id="2147484173" r:id="rId9"/>
    <p:sldLayoutId id="2147484174" r:id="rId10"/>
    <p:sldLayoutId id="2147484175" r:id="rId11"/>
    <p:sldLayoutId id="2147484187" r:id="rId12"/>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C1D72E"/>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6EB43F"/>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wrap="square" lIns="91440" tIns="45720" rIns="91440" bIns="45720" numCol="1" anchor="ctr" anchorCtr="0" compatLnSpc="1">
            <a:prstTxWarp prst="textNoShape">
              <a:avLst/>
            </a:prstTxWarp>
          </a:bodyPr>
          <a:lstStyle>
            <a:lvl1pPr>
              <a:defRPr sz="1400" smtClean="0">
                <a:solidFill>
                  <a:srgbClr val="4DB3D0"/>
                </a:solidFill>
                <a:latin typeface="Arial" pitchFamily="34" charset="0"/>
              </a:defRPr>
            </a:lvl1pPr>
          </a:lstStyle>
          <a:p>
            <a:pPr>
              <a:defRPr/>
            </a:pPr>
            <a:fld id="{3F87377C-A998-40B5-93D1-E1D468AB137E}" type="datetime1">
              <a:rPr lang="en-US"/>
              <a:pPr>
                <a:defRPr/>
              </a:pPr>
              <a:t>12/30/2013</a:t>
            </a:fld>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wrap="square" lIns="91440" tIns="45720" rIns="91440" bIns="45720" numCol="1" anchor="ctr" anchorCtr="0" compatLnSpc="1">
            <a:prstTxWarp prst="textNoShape">
              <a:avLst/>
            </a:prstTxWarp>
          </a:bodyPr>
          <a:lstStyle>
            <a:lvl1pPr algn="r">
              <a:defRPr sz="1400" smtClean="0">
                <a:solidFill>
                  <a:srgbClr val="4DB3D0"/>
                </a:solidFill>
                <a:latin typeface="Arial" pitchFamily="34" charset="0"/>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89D4DF"/>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E4701E"/>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audio" Target="../media/audio10.wav"/><Relationship Id="rId5" Type="http://schemas.openxmlformats.org/officeDocument/2006/relationships/image" Target="../media/image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audio11.wav"/><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3.wav"/><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14.wav"/><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15.wav"/><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audio" Target="../media/audio16.wav"/><Relationship Id="rId6" Type="http://schemas.openxmlformats.org/officeDocument/2006/relationships/hyperlink" Target="http://www.missourieconomy.org/industry/ind_proj.stm" TargetMode="External"/><Relationship Id="rId5" Type="http://schemas.openxmlformats.org/officeDocument/2006/relationships/hyperlink" Target="http://www.missourieconomy.org/industry/qcew/" TargetMode="External"/><Relationship Id="rId4" Type="http://schemas.openxmlformats.org/officeDocument/2006/relationships/hyperlink" Target="http://www.missourieconomy.org/indicators/lehd/index.s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audio" Target="../media/audio17.wav"/><Relationship Id="rId5" Type="http://schemas.openxmlformats.org/officeDocument/2006/relationships/image" Target="../media/image5.pn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9.wav"/><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audio2.wav"/><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0.wav"/><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1.wav"/><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2.wav"/><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3.wav"/><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audio24.wav"/><Relationship Id="rId1" Type="http://schemas.openxmlformats.org/officeDocument/2006/relationships/tags" Target="../tags/tag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audio25.wav"/><Relationship Id="rId1" Type="http://schemas.openxmlformats.org/officeDocument/2006/relationships/tags" Target="../tags/tag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audio" Target="../media/audio26.wav"/><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audio" Target="../media/audio27.wav"/><Relationship Id="rId5" Type="http://schemas.openxmlformats.org/officeDocument/2006/relationships/image" Target="../media/image5.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audio" Target="../media/audio28.wav"/><Relationship Id="rId5" Type="http://schemas.openxmlformats.org/officeDocument/2006/relationships/image" Target="../media/image5.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audio" Target="../media/audio29.wav"/><Relationship Id="rId6" Type="http://schemas.openxmlformats.org/officeDocument/2006/relationships/image" Target="../media/image5.png"/><Relationship Id="rId5" Type="http://schemas.openxmlformats.org/officeDocument/2006/relationships/hyperlink" Target="http://lehdmap.did.census.gov/" TargetMode="External"/><Relationship Id="rId4" Type="http://schemas.openxmlformats.org/officeDocument/2006/relationships/hyperlink" Target="http://www.missourieconomy.org/indicators/laus/default.aspx"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wav"/><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audio" Target="../media/audio30.wav"/><Relationship Id="rId5" Type="http://schemas.openxmlformats.org/officeDocument/2006/relationships/image" Target="../media/image5.png"/><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audio" Target="../media/audio31.wav"/><Relationship Id="rId5" Type="http://schemas.openxmlformats.org/officeDocument/2006/relationships/image" Target="../media/image5.pn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audio" Target="../media/audio32.wav"/><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33.wav"/><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34.wav"/><Relationship Id="rId1" Type="http://schemas.openxmlformats.org/officeDocument/2006/relationships/tags" Target="../tags/tag18.xml"/><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audio35.wav"/><Relationship Id="rId1" Type="http://schemas.openxmlformats.org/officeDocument/2006/relationships/tags" Target="../tags/tag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audio" Target="../media/audio36.wa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37.wav"/><Relationship Id="rId1" Type="http://schemas.openxmlformats.org/officeDocument/2006/relationships/tags" Target="../tags/tag20.xml"/><Relationship Id="rId6" Type="http://schemas.openxmlformats.org/officeDocument/2006/relationships/image" Target="../media/image37.png"/><Relationship Id="rId5" Type="http://schemas.openxmlformats.org/officeDocument/2006/relationships/image" Target="../media/image3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38.wav"/><Relationship Id="rId1" Type="http://schemas.openxmlformats.org/officeDocument/2006/relationships/tags" Target="../tags/tag21.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audio39.wav"/><Relationship Id="rId1" Type="http://schemas.openxmlformats.org/officeDocument/2006/relationships/tags" Target="../tags/tag2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audio40.wav"/><Relationship Id="rId1" Type="http://schemas.openxmlformats.org/officeDocument/2006/relationships/tags" Target="../tags/tag2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audio" Target="../media/audio41.wav"/><Relationship Id="rId5" Type="http://schemas.openxmlformats.org/officeDocument/2006/relationships/image" Target="../media/image37.png"/><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audio" Target="../media/audio42.wav"/><Relationship Id="rId6" Type="http://schemas.openxmlformats.org/officeDocument/2006/relationships/hyperlink" Target="http://www.dhe.mo.gov/data/" TargetMode="External"/><Relationship Id="rId5" Type="http://schemas.openxmlformats.org/officeDocument/2006/relationships/hyperlink" Target="http://mcds.dese.mo.gov/Pages/default.aspx" TargetMode="External"/><Relationship Id="rId4" Type="http://schemas.openxmlformats.org/officeDocument/2006/relationships/hyperlink" Target="http://www.census.gov/acs/www/"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audio" Target="../media/audio43.wav"/><Relationship Id="rId5" Type="http://schemas.openxmlformats.org/officeDocument/2006/relationships/image" Target="../media/image37.png"/><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audio" Target="../media/audio44.wav"/><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45.wav"/><Relationship Id="rId1" Type="http://schemas.openxmlformats.org/officeDocument/2006/relationships/tags" Target="../tags/tag24.xml"/><Relationship Id="rId6" Type="http://schemas.openxmlformats.org/officeDocument/2006/relationships/image" Target="../media/image37.png"/><Relationship Id="rId5" Type="http://schemas.openxmlformats.org/officeDocument/2006/relationships/image" Target="../media/image4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audio" Target="../media/audio46.wav"/><Relationship Id="rId5" Type="http://schemas.openxmlformats.org/officeDocument/2006/relationships/image" Target="../media/image37.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audio" Target="../media/audio47.wav"/><Relationship Id="rId6" Type="http://schemas.openxmlformats.org/officeDocument/2006/relationships/hyperlink" Target="http://www.missourieconomy.org/industry/qcew/" TargetMode="External"/><Relationship Id="rId5" Type="http://schemas.openxmlformats.org/officeDocument/2006/relationships/hyperlink" Target="http://www.missourieconomy.org/indicators/lehd/index.stm" TargetMode="External"/><Relationship Id="rId4" Type="http://schemas.openxmlformats.org/officeDocument/2006/relationships/hyperlink" Target="http://www.missourieconomy.org/occupations/oeswage/"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audio" Target="../media/audio48.wav"/><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audio49.wav"/><Relationship Id="rId1" Type="http://schemas.openxmlformats.org/officeDocument/2006/relationships/tags" Target="../tags/tag25.xml"/><Relationship Id="rId5" Type="http://schemas.openxmlformats.org/officeDocument/2006/relationships/image" Target="../media/image44.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audio5.wav"/><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50.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0.wav"/><Relationship Id="rId6" Type="http://schemas.openxmlformats.org/officeDocument/2006/relationships/image" Target="../media/image3.jpeg"/><Relationship Id="rId5" Type="http://schemas.openxmlformats.org/officeDocument/2006/relationships/image" Target="../media/image45.png"/><Relationship Id="rId4" Type="http://schemas.openxmlformats.org/officeDocument/2006/relationships/hyperlink" Target="http://www.missourieconomy.org/" TargetMode="External"/></Relationships>
</file>

<file path=ppt/slides/_rels/slide51.xml.rels><?xml version="1.0" encoding="UTF-8" standalone="yes"?>
<Relationships xmlns="http://schemas.openxmlformats.org/package/2006/relationships"><Relationship Id="rId2" Type="http://schemas.openxmlformats.org/officeDocument/2006/relationships/hyperlink" Target="http://www.surveymonkey.com/s/M7BLRV9" TargetMode="Externa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audio" Target="../media/audio6.wav"/><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8.wav"/><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p:cNvSpPr>
          <p:nvPr>
            <p:ph type="ctrTitle"/>
          </p:nvPr>
        </p:nvSpPr>
        <p:spPr>
          <a:xfrm>
            <a:off x="715963" y="673100"/>
            <a:ext cx="8047037" cy="987425"/>
          </a:xfrm>
        </p:spPr>
        <p:txBody>
          <a:bodyPr>
            <a:normAutofit fontScale="90000"/>
          </a:bodyPr>
          <a:lstStyle/>
          <a:p>
            <a:pPr algn="ctr" eaLnBrk="1" fontAlgn="auto" hangingPunct="1">
              <a:spcAft>
                <a:spcPts val="0"/>
              </a:spcAft>
              <a:defRPr/>
            </a:pPr>
            <a:r>
              <a:rPr lang="en-US" dirty="0" smtClean="0">
                <a:solidFill>
                  <a:schemeClr val="tx1"/>
                </a:solidFill>
                <a:latin typeface="Calibri" pitchFamily="34" charset="0"/>
              </a:rPr>
              <a:t>Module 3: Lesson 2</a:t>
            </a:r>
            <a:br>
              <a:rPr lang="en-US" dirty="0" smtClean="0">
                <a:solidFill>
                  <a:schemeClr val="tx1"/>
                </a:solidFill>
                <a:latin typeface="Calibri" pitchFamily="34" charset="0"/>
              </a:rPr>
            </a:br>
            <a:r>
              <a:rPr lang="en-US" dirty="0" smtClean="0">
                <a:solidFill>
                  <a:schemeClr val="tx1"/>
                </a:solidFill>
                <a:latin typeface="Calibri" pitchFamily="34" charset="0"/>
              </a:rPr>
              <a:t>LMI and Re-Employment</a:t>
            </a:r>
          </a:p>
        </p:txBody>
      </p:sp>
      <p:sp>
        <p:nvSpPr>
          <p:cNvPr id="23555" name="Rectangle 2"/>
          <p:cNvSpPr>
            <a:spLocks noGrp="1"/>
          </p:cNvSpPr>
          <p:nvPr>
            <p:ph type="subTitle" idx="1"/>
          </p:nvPr>
        </p:nvSpPr>
        <p:spPr>
          <a:xfrm>
            <a:off x="1371600" y="1668463"/>
            <a:ext cx="6400800" cy="1752600"/>
          </a:xfrm>
        </p:spPr>
        <p:txBody>
          <a:bodyPr/>
          <a:lstStyle/>
          <a:p>
            <a:pPr eaLnBrk="1" hangingPunct="1">
              <a:buFont typeface="Arial" charset="0"/>
              <a:buNone/>
            </a:pPr>
            <a:r>
              <a:rPr lang="en-US" sz="2000" dirty="0" smtClean="0">
                <a:latin typeface="Tw Cen MT Condensed" pitchFamily="34" charset="0"/>
              </a:rPr>
              <a:t>U.S. Department of Labor—Employment &amp; Training Administration| Missouri Economic Research and Information Center| Missouri Department of Economic Development</a:t>
            </a:r>
          </a:p>
        </p:txBody>
      </p:sp>
      <p:pic>
        <p:nvPicPr>
          <p:cNvPr id="23556" name="Picture 4" descr="NewDED_color.jpg"/>
          <p:cNvPicPr>
            <a:picLocks noChangeAspect="1"/>
          </p:cNvPicPr>
          <p:nvPr/>
        </p:nvPicPr>
        <p:blipFill>
          <a:blip r:embed="rId5"/>
          <a:srcRect/>
          <a:stretch>
            <a:fillRect/>
          </a:stretch>
        </p:blipFill>
        <p:spPr bwMode="auto">
          <a:xfrm>
            <a:off x="5292725" y="3814763"/>
            <a:ext cx="2914650" cy="760412"/>
          </a:xfrm>
          <a:prstGeom prst="rect">
            <a:avLst/>
          </a:prstGeom>
          <a:noFill/>
          <a:ln w="9525">
            <a:noFill/>
            <a:miter lim="800000"/>
            <a:headEnd/>
            <a:tailEnd/>
          </a:ln>
        </p:spPr>
      </p:pic>
      <p:pic>
        <p:nvPicPr>
          <p:cNvPr id="23557" name="Picture 2" descr="http://www.workforce3one.org/images/email/newsletter_images/footer.gif"/>
          <p:cNvPicPr>
            <a:picLocks noChangeAspect="1" noChangeArrowheads="1"/>
          </p:cNvPicPr>
          <p:nvPr/>
        </p:nvPicPr>
        <p:blipFill>
          <a:blip r:embed="rId6"/>
          <a:srcRect r="55405" b="7246"/>
          <a:stretch>
            <a:fillRect/>
          </a:stretch>
        </p:blipFill>
        <p:spPr bwMode="auto">
          <a:xfrm>
            <a:off x="912813" y="3814763"/>
            <a:ext cx="2895600" cy="701675"/>
          </a:xfrm>
          <a:prstGeom prst="rect">
            <a:avLst/>
          </a:prstGeom>
          <a:noFill/>
          <a:ln w="9525">
            <a:noFill/>
            <a:miter lim="800000"/>
            <a:headEnd/>
            <a:tailEnd/>
          </a:ln>
        </p:spPr>
      </p:pic>
      <p:sp>
        <p:nvSpPr>
          <p:cNvPr id="6" name="Rectangle 5"/>
          <p:cNvSpPr/>
          <p:nvPr/>
        </p:nvSpPr>
        <p:spPr>
          <a:xfrm>
            <a:off x="838200" y="5029200"/>
            <a:ext cx="76962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150" i="1" dirty="0">
              <a:solidFill>
                <a:schemeClr val="tx1"/>
              </a:solidFill>
            </a:endParaRPr>
          </a:p>
          <a:p>
            <a:pPr>
              <a:defRPr/>
            </a:pPr>
            <a:r>
              <a:rPr lang="en-US" sz="1200" i="1" dirty="0">
                <a:solidFill>
                  <a:schemeClr val="tx1"/>
                </a:solidFill>
              </a:rPr>
              <a:t>This project has been funded, either wholly or in part, with Federal funds from the Department of Labor, Employment &amp; Training Administration under Task Order Number </a:t>
            </a:r>
            <a:r>
              <a:rPr lang="en-US" sz="1200" b="1" i="1" dirty="0">
                <a:solidFill>
                  <a:schemeClr val="tx1"/>
                </a:solidFill>
              </a:rPr>
              <a:t>DOLJ061A20373</a:t>
            </a:r>
            <a:r>
              <a:rPr lang="en-US" sz="1200" i="1" dirty="0">
                <a:solidFill>
                  <a:schemeClr val="tx1"/>
                </a:solidFill>
              </a:rPr>
              <a:t>; the mention of trade names, commercial products, or organizations does not imply endorsement of same by the U.S. Government.</a:t>
            </a:r>
            <a:r>
              <a:rPr lang="en-US" sz="1200" dirty="0">
                <a:solidFill>
                  <a:schemeClr val="tx1"/>
                </a:solidFill>
              </a:rPr>
              <a:t> </a:t>
            </a:r>
            <a:endParaRPr lang="en-US" sz="1150" dirty="0">
              <a:solidFill>
                <a:schemeClr val="tx1"/>
              </a:solidFill>
            </a:endParaRPr>
          </a:p>
        </p:txBody>
      </p:sp>
      <p:pic>
        <p:nvPicPr>
          <p:cNvPr id="9" name="~PP3396.WAV">
            <a:hlinkClick r:id="" action="ppaction://media"/>
          </p:cNvPr>
          <p:cNvPicPr>
            <a:picLocks noRot="1" noChangeAspect="1"/>
          </p:cNvPicPr>
          <p:nvPr>
            <a:wavAudioFile r:embed="rId2" name="~PP3396.WAV"/>
          </p:nvPr>
        </p:nvPicPr>
        <p:blipFill>
          <a:blip r:embed="rId7"/>
          <a:stretch>
            <a:fillRect/>
          </a:stretch>
        </p:blipFill>
        <p:spPr>
          <a:xfrm>
            <a:off x="8716963" y="6430963"/>
            <a:ext cx="304800" cy="304800"/>
          </a:xfrm>
          <a:prstGeom prst="rect">
            <a:avLst/>
          </a:prstGeom>
        </p:spPr>
      </p:pic>
    </p:spTree>
    <p:custDataLst>
      <p:tags r:id="rId1"/>
    </p:custDataLst>
  </p:cSld>
  <p:clrMapOvr>
    <a:masterClrMapping/>
  </p:clrMapOvr>
  <p:transition advTm="255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srcRect l="1647" t="14222" r="7113" b="14000"/>
          <a:stretch>
            <a:fillRect/>
          </a:stretch>
        </p:blipFill>
        <p:spPr bwMode="auto">
          <a:xfrm>
            <a:off x="304800" y="457200"/>
            <a:ext cx="8702675" cy="5959475"/>
          </a:xfrm>
          <a:prstGeom prst="rect">
            <a:avLst/>
          </a:prstGeom>
          <a:noFill/>
          <a:ln w="9525">
            <a:noFill/>
            <a:miter lim="800000"/>
            <a:headEnd/>
            <a:tailEnd/>
          </a:ln>
        </p:spPr>
      </p:pic>
      <p:pic>
        <p:nvPicPr>
          <p:cNvPr id="9" name="~PP1593.WAV">
            <a:hlinkClick r:id="" action="ppaction://media"/>
          </p:cNvPr>
          <p:cNvPicPr>
            <a:picLocks noRot="1" noChangeAspect="1"/>
          </p:cNvPicPr>
          <p:nvPr>
            <a:wavAudioFile r:embed="rId1" name="~PP1593.WAV"/>
          </p:nvPr>
        </p:nvPicPr>
        <p:blipFill>
          <a:blip r:embed="rId5"/>
          <a:stretch>
            <a:fillRect/>
          </a:stretch>
        </p:blipFill>
        <p:spPr>
          <a:xfrm>
            <a:off x="8716963" y="6430963"/>
            <a:ext cx="304800" cy="304800"/>
          </a:xfrm>
          <a:prstGeom prst="rect">
            <a:avLst/>
          </a:prstGeom>
        </p:spPr>
      </p:pic>
    </p:spTree>
  </p:cSld>
  <p:clrMapOvr>
    <a:masterClrMapping/>
  </p:clrMapOvr>
  <p:transition advTm="337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914400" y="5257800"/>
            <a:ext cx="7788275" cy="685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p:nvPr/>
        </p:nvPicPr>
        <p:blipFill>
          <a:blip r:embed="rId5"/>
          <a:srcRect l="5938" t="26786" r="12469" b="6027"/>
          <a:stretch>
            <a:fillRect/>
          </a:stretch>
        </p:blipFill>
        <p:spPr bwMode="auto">
          <a:xfrm>
            <a:off x="429915" y="1543861"/>
            <a:ext cx="8714085" cy="5177614"/>
          </a:xfrm>
          <a:prstGeom prst="rect">
            <a:avLst/>
          </a:prstGeom>
          <a:noFill/>
          <a:ln w="9525">
            <a:noFill/>
            <a:miter lim="800000"/>
            <a:headEnd/>
            <a:tailEnd/>
          </a:ln>
        </p:spPr>
      </p:pic>
      <p:sp>
        <p:nvSpPr>
          <p:cNvPr id="17" name="Rectangle 16"/>
          <p:cNvSpPr/>
          <p:nvPr/>
        </p:nvSpPr>
        <p:spPr>
          <a:xfrm>
            <a:off x="859970" y="5257800"/>
            <a:ext cx="7788275" cy="914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0" y="228600"/>
            <a:ext cx="9144000" cy="990600"/>
          </a:xfrm>
        </p:spPr>
        <p:txBody>
          <a:bodyPr/>
          <a:lstStyle/>
          <a:p>
            <a:pPr algn="ctr"/>
            <a:r>
              <a:rPr lang="en-US" sz="4000" dirty="0" smtClean="0"/>
              <a:t>Quarterly Census of Employment &amp; Wages</a:t>
            </a:r>
            <a:endParaRPr lang="en-US" sz="4000" dirty="0"/>
          </a:p>
        </p:txBody>
      </p:sp>
      <p:pic>
        <p:nvPicPr>
          <p:cNvPr id="16" name="Picture 15"/>
          <p:cNvPicPr/>
          <p:nvPr/>
        </p:nvPicPr>
        <p:blipFill>
          <a:blip r:embed="rId6"/>
          <a:srcRect l="6117" t="29464" r="15872" b="11041"/>
          <a:stretch>
            <a:fillRect/>
          </a:stretch>
        </p:blipFill>
        <p:spPr bwMode="auto">
          <a:xfrm>
            <a:off x="362744" y="1543861"/>
            <a:ext cx="8470604" cy="5197474"/>
          </a:xfrm>
          <a:prstGeom prst="rect">
            <a:avLst/>
          </a:prstGeom>
          <a:noFill/>
          <a:ln w="9525">
            <a:noFill/>
            <a:miter lim="800000"/>
            <a:headEnd/>
            <a:tailEnd/>
          </a:ln>
        </p:spPr>
      </p:pic>
      <p:sp>
        <p:nvSpPr>
          <p:cNvPr id="18" name="Rectangle 17"/>
          <p:cNvSpPr/>
          <p:nvPr/>
        </p:nvSpPr>
        <p:spPr>
          <a:xfrm>
            <a:off x="781913" y="5693228"/>
            <a:ext cx="7986119" cy="10064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P190.WAV">
            <a:hlinkClick r:id="" action="ppaction://media"/>
          </p:cNvPr>
          <p:cNvPicPr>
            <a:picLocks noRot="1" noChangeAspect="1"/>
          </p:cNvPicPr>
          <p:nvPr>
            <a:wavAudioFile r:embed="rId2" name="~PP190.WAV"/>
          </p:nvPr>
        </p:nvPicPr>
        <p:blipFill>
          <a:blip r:embed="rId7"/>
          <a:stretch>
            <a:fillRect/>
          </a:stretch>
        </p:blipFill>
        <p:spPr>
          <a:xfrm>
            <a:off x="8716963" y="6430963"/>
            <a:ext cx="304800" cy="304800"/>
          </a:xfrm>
          <a:prstGeom prst="rect">
            <a:avLst/>
          </a:prstGeom>
        </p:spPr>
      </p:pic>
    </p:spTree>
    <p:custDataLst>
      <p:tags r:id="rId1"/>
    </p:custDataLst>
  </p:cSld>
  <p:clrMapOvr>
    <a:masterClrMapping/>
  </p:clrMapOvr>
  <p:transition advTm="41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22"/>
                </p:tgtEl>
              </p:cMediaNode>
            </p:audio>
          </p:childTnLst>
        </p:cTn>
      </p:par>
    </p:tnLst>
    <p:bldLst>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Step 1: Checking the Current Labor Market</a:t>
            </a:r>
            <a:endParaRPr lang="en-US" dirty="0"/>
          </a:p>
        </p:txBody>
      </p:sp>
      <p:sp>
        <p:nvSpPr>
          <p:cNvPr id="3" name="Content Placeholder 2"/>
          <p:cNvSpPr>
            <a:spLocks noGrp="1"/>
          </p:cNvSpPr>
          <p:nvPr>
            <p:ph sz="quarter" idx="1"/>
          </p:nvPr>
        </p:nvSpPr>
        <p:spPr/>
        <p:txBody>
          <a:bodyPr/>
          <a:lstStyle/>
          <a:p>
            <a:r>
              <a:rPr lang="en-US" dirty="0" smtClean="0"/>
              <a:t>MERIC Provided data</a:t>
            </a:r>
          </a:p>
          <a:p>
            <a:pPr lvl="1">
              <a:buFont typeface="Wingdings 2" pitchFamily="18" charset="2"/>
              <a:buChar char=""/>
            </a:pPr>
            <a:r>
              <a:rPr lang="en-US" dirty="0" smtClean="0"/>
              <a:t>LEHD-Local Employment Household Dynamics</a:t>
            </a:r>
          </a:p>
          <a:p>
            <a:pPr lvl="1">
              <a:buFont typeface="Wingdings 2" pitchFamily="18" charset="2"/>
              <a:buChar char=""/>
            </a:pPr>
            <a:r>
              <a:rPr lang="en-US" dirty="0" smtClean="0"/>
              <a:t>QCEW-Quarterly Census of Employment and Wages</a:t>
            </a:r>
          </a:p>
          <a:p>
            <a:pPr lvl="1"/>
            <a:r>
              <a:rPr lang="en-US" b="1" dirty="0" smtClean="0"/>
              <a:t>Industry Projections</a:t>
            </a:r>
          </a:p>
          <a:p>
            <a:pPr lvl="2"/>
            <a:r>
              <a:rPr lang="en-US" dirty="0" smtClean="0"/>
              <a:t>Missouri 2012-2014</a:t>
            </a:r>
          </a:p>
          <a:p>
            <a:pPr lvl="2"/>
            <a:r>
              <a:rPr lang="en-US" dirty="0" smtClean="0"/>
              <a:t>Northeast 2020-2020</a:t>
            </a:r>
            <a:endParaRPr lang="en-US" dirty="0"/>
          </a:p>
        </p:txBody>
      </p:sp>
      <p:pic>
        <p:nvPicPr>
          <p:cNvPr id="8" name="~PP142.WAV">
            <a:hlinkClick r:id="" action="ppaction://media"/>
          </p:cNvPr>
          <p:cNvPicPr>
            <a:picLocks noRot="1" noChangeAspect="1"/>
          </p:cNvPicPr>
          <p:nvPr>
            <a:wavAudioFile r:embed="rId1" name="~PP142.WAV"/>
          </p:nvPr>
        </p:nvPicPr>
        <p:blipFill>
          <a:blip r:embed="rId4"/>
          <a:stretch>
            <a:fillRect/>
          </a:stretch>
        </p:blipFill>
        <p:spPr>
          <a:xfrm>
            <a:off x="8716963" y="6430963"/>
            <a:ext cx="304800" cy="304800"/>
          </a:xfrm>
          <a:prstGeom prst="rect">
            <a:avLst/>
          </a:prstGeom>
        </p:spPr>
      </p:pic>
    </p:spTree>
  </p:cSld>
  <p:clrMapOvr>
    <a:masterClrMapping/>
  </p:clrMapOvr>
  <p:transition advTm="18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5"/>
          <a:srcRect l="1289" t="13778" r="7113" b="7778"/>
          <a:stretch>
            <a:fillRect/>
          </a:stretch>
        </p:blipFill>
        <p:spPr bwMode="auto">
          <a:xfrm>
            <a:off x="304800" y="152401"/>
            <a:ext cx="8397875" cy="6264274"/>
          </a:xfrm>
          <a:prstGeom prst="rect">
            <a:avLst/>
          </a:prstGeom>
          <a:noFill/>
          <a:ln w="9525">
            <a:noFill/>
            <a:miter lim="800000"/>
            <a:headEnd/>
            <a:tailEnd/>
          </a:ln>
        </p:spPr>
      </p:pic>
      <p:sp>
        <p:nvSpPr>
          <p:cNvPr id="9" name="Line 3"/>
          <p:cNvSpPr>
            <a:spLocks noChangeShapeType="1"/>
          </p:cNvSpPr>
          <p:nvPr/>
        </p:nvSpPr>
        <p:spPr bwMode="auto">
          <a:xfrm flipH="1">
            <a:off x="5399049" y="4204008"/>
            <a:ext cx="1037061" cy="0"/>
          </a:xfrm>
          <a:prstGeom prst="line">
            <a:avLst/>
          </a:prstGeom>
          <a:noFill/>
          <a:ln w="57150">
            <a:solidFill>
              <a:srgbClr val="CC0000"/>
            </a:solidFill>
            <a:round/>
            <a:headEnd/>
            <a:tailEnd type="triangle" w="med" len="med"/>
          </a:ln>
        </p:spPr>
        <p:txBody>
          <a:bodyPr/>
          <a:lstStyle/>
          <a:p>
            <a:endParaRPr lang="en-US"/>
          </a:p>
        </p:txBody>
      </p:sp>
      <p:sp>
        <p:nvSpPr>
          <p:cNvPr id="10" name="Line 3"/>
          <p:cNvSpPr>
            <a:spLocks noChangeShapeType="1"/>
          </p:cNvSpPr>
          <p:nvPr/>
        </p:nvSpPr>
        <p:spPr bwMode="auto">
          <a:xfrm>
            <a:off x="1131849" y="4355792"/>
            <a:ext cx="892175" cy="0"/>
          </a:xfrm>
          <a:prstGeom prst="line">
            <a:avLst/>
          </a:prstGeom>
          <a:noFill/>
          <a:ln w="57150">
            <a:solidFill>
              <a:srgbClr val="CC0000"/>
            </a:solidFill>
            <a:round/>
            <a:headEnd/>
            <a:tailEnd type="triangle" w="med" len="med"/>
          </a:ln>
        </p:spPr>
        <p:txBody>
          <a:bodyPr/>
          <a:lstStyle/>
          <a:p>
            <a:endParaRPr lang="en-US"/>
          </a:p>
        </p:txBody>
      </p:sp>
      <p:pic>
        <p:nvPicPr>
          <p:cNvPr id="20" name="~PP3194.WAV">
            <a:hlinkClick r:id="" action="ppaction://media"/>
          </p:cNvPr>
          <p:cNvPicPr>
            <a:picLocks noRot="1" noChangeAspect="1"/>
          </p:cNvPicPr>
          <p:nvPr>
            <a:wavAudioFile r:embed="rId2" name="~PP3194.WAV"/>
          </p:nvPr>
        </p:nvPicPr>
        <p:blipFill>
          <a:blip r:embed="rId6"/>
          <a:stretch>
            <a:fillRect/>
          </a:stretch>
        </p:blipFill>
        <p:spPr>
          <a:xfrm>
            <a:off x="8716963" y="6430963"/>
            <a:ext cx="304800" cy="304800"/>
          </a:xfrm>
          <a:prstGeom prst="rect">
            <a:avLst/>
          </a:prstGeom>
        </p:spPr>
      </p:pic>
    </p:spTree>
    <p:custDataLst>
      <p:tags r:id="rId1"/>
    </p:custDataLst>
  </p:cSld>
  <p:clrMapOvr>
    <a:masterClrMapping/>
  </p:clrMapOvr>
  <p:transition advTm="435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20"/>
                </p:tgtEl>
              </p:cMediaNode>
            </p:audio>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5"/>
          <a:srcRect l="1826" t="18973" r="18017" b="4018"/>
          <a:stretch>
            <a:fillRect/>
          </a:stretch>
        </p:blipFill>
        <p:spPr bwMode="auto">
          <a:xfrm>
            <a:off x="347664" y="1594883"/>
            <a:ext cx="8501064" cy="4729717"/>
          </a:xfrm>
          <a:prstGeom prst="rect">
            <a:avLst/>
          </a:prstGeom>
          <a:noFill/>
          <a:ln w="9525">
            <a:noFill/>
            <a:miter lim="800000"/>
            <a:headEnd/>
            <a:tailEnd/>
          </a:ln>
        </p:spPr>
      </p:pic>
      <p:sp>
        <p:nvSpPr>
          <p:cNvPr id="2" name="Title 1"/>
          <p:cNvSpPr>
            <a:spLocks noGrp="1"/>
          </p:cNvSpPr>
          <p:nvPr>
            <p:ph type="title"/>
          </p:nvPr>
        </p:nvSpPr>
        <p:spPr>
          <a:xfrm>
            <a:off x="347664" y="228600"/>
            <a:ext cx="8415336" cy="990600"/>
          </a:xfrm>
        </p:spPr>
        <p:txBody>
          <a:bodyPr/>
          <a:lstStyle/>
          <a:p>
            <a:r>
              <a:rPr lang="en-US" sz="4000" dirty="0" smtClean="0"/>
              <a:t>Missouri Long-term Industry Projections</a:t>
            </a:r>
            <a:endParaRPr lang="en-US" sz="4000" dirty="0"/>
          </a:p>
        </p:txBody>
      </p:sp>
      <p:sp>
        <p:nvSpPr>
          <p:cNvPr id="4" name="Rectangle 3"/>
          <p:cNvSpPr/>
          <p:nvPr/>
        </p:nvSpPr>
        <p:spPr>
          <a:xfrm>
            <a:off x="314211" y="2606675"/>
            <a:ext cx="8501064" cy="3810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P3968.WAV">
            <a:hlinkClick r:id="" action="ppaction://media"/>
          </p:cNvPr>
          <p:cNvPicPr>
            <a:picLocks noRot="1" noChangeAspect="1"/>
          </p:cNvPicPr>
          <p:nvPr>
            <a:wavAudioFile r:embed="rId2" name="~PP3968.WAV"/>
          </p:nvPr>
        </p:nvPicPr>
        <p:blipFill>
          <a:blip r:embed="rId6"/>
          <a:stretch>
            <a:fillRect/>
          </a:stretch>
        </p:blipFill>
        <p:spPr>
          <a:xfrm>
            <a:off x="8716963" y="6430963"/>
            <a:ext cx="304800" cy="304800"/>
          </a:xfrm>
          <a:prstGeom prst="rect">
            <a:avLst/>
          </a:prstGeom>
        </p:spPr>
      </p:pic>
    </p:spTree>
    <p:custDataLst>
      <p:tags r:id="rId1"/>
    </p:custDataLst>
  </p:cSld>
  <p:clrMapOvr>
    <a:masterClrMapping/>
  </p:clrMapOvr>
  <p:transition advTm="47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5"/>
          <a:srcRect l="2362" t="21130" r="29979" b="4392"/>
          <a:stretch>
            <a:fillRect/>
          </a:stretch>
        </p:blipFill>
        <p:spPr bwMode="auto">
          <a:xfrm>
            <a:off x="892836" y="1600199"/>
            <a:ext cx="7079588" cy="5121275"/>
          </a:xfrm>
          <a:prstGeom prst="rect">
            <a:avLst/>
          </a:prstGeom>
          <a:noFill/>
          <a:ln w="9525">
            <a:noFill/>
            <a:miter lim="800000"/>
            <a:headEnd/>
            <a:tailEnd/>
          </a:ln>
        </p:spPr>
      </p:pic>
      <p:sp>
        <p:nvSpPr>
          <p:cNvPr id="2" name="Title 1"/>
          <p:cNvSpPr>
            <a:spLocks noGrp="1"/>
          </p:cNvSpPr>
          <p:nvPr>
            <p:ph type="title"/>
          </p:nvPr>
        </p:nvSpPr>
        <p:spPr>
          <a:xfrm>
            <a:off x="381000" y="228600"/>
            <a:ext cx="8763000" cy="990600"/>
          </a:xfrm>
        </p:spPr>
        <p:txBody>
          <a:bodyPr/>
          <a:lstStyle/>
          <a:p>
            <a:r>
              <a:rPr lang="en-US" sz="4000" dirty="0" smtClean="0"/>
              <a:t>Northeast Long-term Industry Projections</a:t>
            </a:r>
            <a:endParaRPr lang="en-US" sz="4000" dirty="0"/>
          </a:p>
        </p:txBody>
      </p:sp>
      <p:sp>
        <p:nvSpPr>
          <p:cNvPr id="4" name="Rectangle 3"/>
          <p:cNvSpPr/>
          <p:nvPr/>
        </p:nvSpPr>
        <p:spPr>
          <a:xfrm>
            <a:off x="892835" y="3840162"/>
            <a:ext cx="7046135" cy="2881312"/>
          </a:xfrm>
          <a:prstGeom prst="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P2163.WAV">
            <a:hlinkClick r:id="" action="ppaction://media"/>
          </p:cNvPr>
          <p:cNvPicPr>
            <a:picLocks noRot="1" noChangeAspect="1"/>
          </p:cNvPicPr>
          <p:nvPr>
            <a:wavAudioFile r:embed="rId2" name="~PP2163.WAV"/>
          </p:nvPr>
        </p:nvPicPr>
        <p:blipFill>
          <a:blip r:embed="rId6"/>
          <a:stretch>
            <a:fillRect/>
          </a:stretch>
        </p:blipFill>
        <p:spPr>
          <a:xfrm>
            <a:off x="8716963" y="6430963"/>
            <a:ext cx="304800" cy="304800"/>
          </a:xfrm>
          <a:prstGeom prst="rect">
            <a:avLst/>
          </a:prstGeom>
        </p:spPr>
      </p:pic>
    </p:spTree>
    <p:custDataLst>
      <p:tags r:id="rId1"/>
    </p:custDataLst>
  </p:cSld>
  <p:clrMapOvr>
    <a:masterClrMapping/>
  </p:clrMapOvr>
  <p:transition advTm="18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85800" y="2743200"/>
            <a:ext cx="8113713" cy="3733800"/>
          </a:xfrm>
        </p:spPr>
        <p:txBody>
          <a:bodyPr>
            <a:normAutofit/>
          </a:bodyPr>
          <a:lstStyle/>
          <a:p>
            <a:r>
              <a:rPr lang="en-US" b="1" dirty="0" smtClean="0"/>
              <a:t>Local Employment Household Dynamics:</a:t>
            </a:r>
          </a:p>
          <a:p>
            <a:r>
              <a:rPr lang="en-US" sz="2400" dirty="0" smtClean="0">
                <a:hlinkClick r:id="rId4"/>
              </a:rPr>
              <a:t>http://www.missourieconomy.org/indicators/lehd/index.stm</a:t>
            </a:r>
            <a:r>
              <a:rPr lang="en-US" sz="2400" dirty="0" smtClean="0"/>
              <a:t> </a:t>
            </a:r>
          </a:p>
          <a:p>
            <a:r>
              <a:rPr lang="en-US" b="1" dirty="0" smtClean="0"/>
              <a:t>Quarterly Census of Employment &amp; Wages: </a:t>
            </a:r>
            <a:r>
              <a:rPr lang="en-US" sz="2400" dirty="0" smtClean="0">
                <a:hlinkClick r:id="rId5"/>
              </a:rPr>
              <a:t>http://www.missourieconomy.org/industry/qcew/</a:t>
            </a:r>
            <a:r>
              <a:rPr lang="en-US" sz="2400" dirty="0" smtClean="0"/>
              <a:t> </a:t>
            </a:r>
          </a:p>
          <a:p>
            <a:r>
              <a:rPr lang="en-US" b="1" dirty="0" smtClean="0"/>
              <a:t>Missouri &amp; Regional Industry Projections: </a:t>
            </a:r>
            <a:r>
              <a:rPr lang="en-US" sz="2400" dirty="0" smtClean="0">
                <a:hlinkClick r:id="rId6"/>
              </a:rPr>
              <a:t>http://www.missourieconomy.org/industry/ind_proj.stm</a:t>
            </a:r>
            <a:r>
              <a:rPr lang="en-US" sz="2400" dirty="0" smtClean="0"/>
              <a:t> </a:t>
            </a:r>
            <a:endParaRPr lang="en-US" sz="2400" dirty="0"/>
          </a:p>
        </p:txBody>
      </p:sp>
      <p:sp>
        <p:nvSpPr>
          <p:cNvPr id="3" name="Title 2"/>
          <p:cNvSpPr>
            <a:spLocks noGrp="1"/>
          </p:cNvSpPr>
          <p:nvPr>
            <p:ph type="title"/>
          </p:nvPr>
        </p:nvSpPr>
        <p:spPr/>
        <p:txBody>
          <a:bodyPr/>
          <a:lstStyle/>
          <a:p>
            <a:r>
              <a:rPr lang="en-US" dirty="0" smtClean="0"/>
              <a:t>Step 1 Website Links</a:t>
            </a:r>
            <a:endParaRPr lang="en-US" dirty="0"/>
          </a:p>
        </p:txBody>
      </p:sp>
      <p:pic>
        <p:nvPicPr>
          <p:cNvPr id="5" name="~PP1177.WAV">
            <a:hlinkClick r:id="" action="ppaction://media"/>
          </p:cNvPr>
          <p:cNvPicPr>
            <a:picLocks noRot="1" noChangeAspect="1"/>
          </p:cNvPicPr>
          <p:nvPr>
            <a:wavAudioFile r:embed="rId1" name="~PP1177.WAV"/>
          </p:nvPr>
        </p:nvPicPr>
        <p:blipFill>
          <a:blip r:embed="rId7"/>
          <a:stretch>
            <a:fillRect/>
          </a:stretch>
        </p:blipFill>
        <p:spPr>
          <a:xfrm>
            <a:off x="8716963" y="6430963"/>
            <a:ext cx="304800" cy="304800"/>
          </a:xfrm>
          <a:prstGeom prst="rect">
            <a:avLst/>
          </a:prstGeom>
        </p:spPr>
      </p:pic>
    </p:spTree>
  </p:cSld>
  <p:clrMapOvr>
    <a:masterClrMapping/>
  </p:clrMapOvr>
  <p:transition advTm="124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Four Step Strategy to Understanding Your Workforce</a:t>
            </a:r>
            <a:endParaRPr lang="en-US" sz="3600" dirty="0"/>
          </a:p>
        </p:txBody>
      </p:sp>
      <p:sp>
        <p:nvSpPr>
          <p:cNvPr id="3" name="Content Placeholder 2"/>
          <p:cNvSpPr>
            <a:spLocks noGrp="1"/>
          </p:cNvSpPr>
          <p:nvPr>
            <p:ph sz="quarter" idx="1"/>
          </p:nvPr>
        </p:nvSpPr>
        <p:spPr>
          <a:xfrm>
            <a:off x="609600" y="1828800"/>
            <a:ext cx="3886200" cy="4572000"/>
          </a:xfrm>
        </p:spPr>
        <p:txBody>
          <a:bodyPr/>
          <a:lstStyle/>
          <a:p>
            <a:pPr marL="514350" indent="-514350">
              <a:buFont typeface="Arial" pitchFamily="34" charset="0"/>
              <a:buChar char="•"/>
            </a:pPr>
            <a:r>
              <a:rPr lang="en-US" dirty="0" smtClean="0"/>
              <a:t>Check current labor market performance.</a:t>
            </a:r>
          </a:p>
          <a:p>
            <a:pPr marL="514350" indent="-514350">
              <a:buFont typeface="Arial" pitchFamily="34" charset="0"/>
              <a:buChar char="•"/>
            </a:pPr>
            <a:r>
              <a:rPr lang="en-US" b="1" dirty="0" smtClean="0"/>
              <a:t>Examine workforce in the region.</a:t>
            </a:r>
          </a:p>
          <a:p>
            <a:pPr marL="514350" indent="-514350">
              <a:buFont typeface="Arial" pitchFamily="34" charset="0"/>
              <a:buChar char="•"/>
            </a:pPr>
            <a:r>
              <a:rPr lang="en-US" dirty="0" smtClean="0"/>
              <a:t>Examine quality and skills demanded of workforce.</a:t>
            </a:r>
          </a:p>
          <a:p>
            <a:pPr marL="514350" indent="-514350">
              <a:buFont typeface="Arial" pitchFamily="34" charset="0"/>
              <a:buChar char="•"/>
            </a:pPr>
            <a:r>
              <a:rPr lang="en-US" dirty="0" smtClean="0"/>
              <a:t>Compare wages in the region.</a:t>
            </a:r>
            <a:endParaRPr lang="en-US" dirty="0"/>
          </a:p>
        </p:txBody>
      </p:sp>
      <p:pic>
        <p:nvPicPr>
          <p:cNvPr id="13" name="Content Placeholder 12" descr="Adobe ID 164ASPRL443017.jpg"/>
          <p:cNvPicPr>
            <a:picLocks noGrp="1" noChangeAspect="1"/>
          </p:cNvPicPr>
          <p:nvPr>
            <p:ph sz="quarter" idx="2"/>
          </p:nvPr>
        </p:nvPicPr>
        <p:blipFill>
          <a:blip r:embed="rId4"/>
          <a:stretch>
            <a:fillRect/>
          </a:stretch>
        </p:blipFill>
        <p:spPr>
          <a:xfrm>
            <a:off x="4845050" y="2589888"/>
            <a:ext cx="3886200" cy="2570400"/>
          </a:xfrm>
          <a:ln w="19050">
            <a:solidFill>
              <a:schemeClr val="tx1"/>
            </a:solidFill>
          </a:ln>
        </p:spPr>
      </p:pic>
      <p:pic>
        <p:nvPicPr>
          <p:cNvPr id="7" name="~PP896.WAV">
            <a:hlinkClick r:id="" action="ppaction://media"/>
          </p:cNvPr>
          <p:cNvPicPr>
            <a:picLocks noRot="1" noChangeAspect="1"/>
          </p:cNvPicPr>
          <p:nvPr>
            <a:wavAudioFile r:embed="rId1" name="~PP896.WAV"/>
          </p:nvPr>
        </p:nvPicPr>
        <p:blipFill>
          <a:blip r:embed="rId5"/>
          <a:stretch>
            <a:fillRect/>
          </a:stretch>
        </p:blipFill>
        <p:spPr>
          <a:xfrm>
            <a:off x="8716963" y="6430963"/>
            <a:ext cx="304800" cy="304800"/>
          </a:xfrm>
          <a:prstGeom prst="rect">
            <a:avLst/>
          </a:prstGeom>
        </p:spPr>
      </p:pic>
    </p:spTree>
  </p:cSld>
  <p:clrMapOvr>
    <a:masterClrMapping/>
  </p:clrMapOvr>
  <p:transition advTm="13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Examining Workforce in the Region</a:t>
            </a:r>
            <a:endParaRPr lang="en-US" dirty="0"/>
          </a:p>
        </p:txBody>
      </p:sp>
      <p:sp>
        <p:nvSpPr>
          <p:cNvPr id="3" name="Content Placeholder 2"/>
          <p:cNvSpPr>
            <a:spLocks noGrp="1"/>
          </p:cNvSpPr>
          <p:nvPr>
            <p:ph sz="quarter" idx="1"/>
          </p:nvPr>
        </p:nvSpPr>
        <p:spPr/>
        <p:txBody>
          <a:bodyPr/>
          <a:lstStyle/>
          <a:p>
            <a:r>
              <a:rPr lang="en-US" dirty="0" smtClean="0"/>
              <a:t>MERIC Provided data</a:t>
            </a:r>
          </a:p>
          <a:p>
            <a:pPr lvl="1"/>
            <a:r>
              <a:rPr lang="en-US" dirty="0" smtClean="0"/>
              <a:t>LAUS-Local Area Unemployment Statistics</a:t>
            </a:r>
          </a:p>
          <a:p>
            <a:pPr lvl="1"/>
            <a:r>
              <a:rPr lang="en-US" dirty="0" smtClean="0"/>
              <a:t>Real Time Labor Market Summaries</a:t>
            </a:r>
          </a:p>
          <a:p>
            <a:pPr lvl="1"/>
            <a:endParaRPr lang="en-US" dirty="0" smtClean="0"/>
          </a:p>
          <a:p>
            <a:r>
              <a:rPr lang="en-US" dirty="0" smtClean="0"/>
              <a:t>National Provided data</a:t>
            </a:r>
          </a:p>
          <a:p>
            <a:pPr lvl="1"/>
            <a:r>
              <a:rPr lang="en-US" dirty="0" smtClean="0"/>
              <a:t>LED OnTheMap (Census Bureau)</a:t>
            </a:r>
            <a:endParaRPr lang="en-US" dirty="0"/>
          </a:p>
        </p:txBody>
      </p:sp>
      <p:pic>
        <p:nvPicPr>
          <p:cNvPr id="9" name="~PP3789.WAV">
            <a:hlinkClick r:id="" action="ppaction://media"/>
          </p:cNvPr>
          <p:cNvPicPr>
            <a:picLocks noRot="1" noChangeAspect="1"/>
          </p:cNvPicPr>
          <p:nvPr>
            <a:wavAudioFile r:embed="rId1" name="~PP3789.WAV"/>
          </p:nvPr>
        </p:nvPicPr>
        <p:blipFill>
          <a:blip r:embed="rId4"/>
          <a:stretch>
            <a:fillRect/>
          </a:stretch>
        </p:blipFill>
        <p:spPr>
          <a:xfrm>
            <a:off x="8716963" y="6430963"/>
            <a:ext cx="304800" cy="304800"/>
          </a:xfrm>
          <a:prstGeom prst="rect">
            <a:avLst/>
          </a:prstGeom>
        </p:spPr>
      </p:pic>
    </p:spTree>
  </p:cSld>
  <p:clrMapOvr>
    <a:masterClrMapping/>
  </p:clrMapOvr>
  <p:transition advTm="206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srcRect t="10077" r="12318" b="21269"/>
          <a:stretch>
            <a:fillRect/>
          </a:stretch>
        </p:blipFill>
        <p:spPr bwMode="auto">
          <a:xfrm>
            <a:off x="0" y="609600"/>
            <a:ext cx="8722341" cy="5472112"/>
          </a:xfrm>
          <a:prstGeom prst="rect">
            <a:avLst/>
          </a:prstGeom>
          <a:noFill/>
          <a:ln w="9525">
            <a:noFill/>
            <a:miter lim="800000"/>
            <a:headEnd/>
            <a:tailEnd/>
          </a:ln>
        </p:spPr>
      </p:pic>
      <p:sp>
        <p:nvSpPr>
          <p:cNvPr id="5" name="Rectangle 4"/>
          <p:cNvSpPr/>
          <p:nvPr/>
        </p:nvSpPr>
        <p:spPr>
          <a:xfrm>
            <a:off x="1752600" y="3679902"/>
            <a:ext cx="4046037" cy="1524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P2937.WAV">
            <a:hlinkClick r:id="" action="ppaction://media"/>
          </p:cNvPr>
          <p:cNvPicPr>
            <a:picLocks noRot="1" noChangeAspect="1"/>
          </p:cNvPicPr>
          <p:nvPr>
            <a:wavAudioFile r:embed="rId2" name="~PP2937.WAV"/>
          </p:nvPr>
        </p:nvPicPr>
        <p:blipFill>
          <a:blip r:embed="rId6"/>
          <a:stretch>
            <a:fillRect/>
          </a:stretch>
        </p:blipFill>
        <p:spPr>
          <a:xfrm>
            <a:off x="8716963" y="6430963"/>
            <a:ext cx="304800" cy="304800"/>
          </a:xfrm>
          <a:prstGeom prst="rect">
            <a:avLst/>
          </a:prstGeom>
        </p:spPr>
      </p:pic>
    </p:spTree>
    <p:custDataLst>
      <p:tags r:id="rId1"/>
    </p:custDataLst>
  </p:cSld>
  <p:clrMapOvr>
    <a:masterClrMapping/>
  </p:clrMapOvr>
  <p:transition advTm="28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63563" y="258763"/>
            <a:ext cx="8058150" cy="893762"/>
          </a:xfrm>
        </p:spPr>
        <p:txBody>
          <a:bodyPr/>
          <a:lstStyle/>
          <a:p>
            <a:pPr eaLnBrk="1" hangingPunct="1"/>
            <a:r>
              <a:rPr lang="en-US" dirty="0" smtClean="0"/>
              <a:t>Today’s Lesson</a:t>
            </a:r>
          </a:p>
        </p:txBody>
      </p:sp>
      <p:sp>
        <p:nvSpPr>
          <p:cNvPr id="10243" name="Text Placeholder 2"/>
          <p:cNvSpPr>
            <a:spLocks noGrp="1"/>
          </p:cNvSpPr>
          <p:nvPr>
            <p:ph type="body" sz="half" idx="1"/>
          </p:nvPr>
        </p:nvSpPr>
        <p:spPr>
          <a:xfrm>
            <a:off x="609600" y="1600200"/>
            <a:ext cx="7662863" cy="5105400"/>
          </a:xfrm>
        </p:spPr>
        <p:txBody>
          <a:bodyPr>
            <a:normAutofit/>
          </a:bodyPr>
          <a:lstStyle/>
          <a:p>
            <a:pPr marL="514350" indent="-514350">
              <a:buNone/>
              <a:tabLst>
                <a:tab pos="1492250" algn="l"/>
              </a:tabLst>
              <a:defRPr/>
            </a:pPr>
            <a:r>
              <a:rPr lang="en-US" dirty="0" smtClean="0"/>
              <a:t>Module 1:	Labor Market Information Fundamentals</a:t>
            </a:r>
          </a:p>
          <a:p>
            <a:pPr marL="1492250" indent="-1492250">
              <a:buNone/>
              <a:defRPr/>
            </a:pPr>
            <a:r>
              <a:rPr lang="en-US" dirty="0" smtClean="0"/>
              <a:t>Module 2:	Skill Assessments &amp; Career Pathway Planning</a:t>
            </a:r>
          </a:p>
          <a:p>
            <a:pPr marL="1492250" indent="-1492250">
              <a:buNone/>
              <a:defRPr/>
            </a:pPr>
            <a:r>
              <a:rPr lang="en-US" dirty="0" smtClean="0"/>
              <a:t>Module 3:	Using Economic &amp; Workforce Data to Drive Reemployment Strategy</a:t>
            </a:r>
          </a:p>
          <a:p>
            <a:pPr marL="1893888" lvl="1" indent="-327025">
              <a:defRPr/>
            </a:pPr>
            <a:r>
              <a:rPr lang="en-US" dirty="0" smtClean="0"/>
              <a:t>Lesson 1: LMI and Strategic Planning</a:t>
            </a:r>
            <a:endParaRPr lang="en-US" b="1" dirty="0" smtClean="0">
              <a:solidFill>
                <a:schemeClr val="accent4">
                  <a:lumMod val="50000"/>
                </a:schemeClr>
              </a:solidFill>
            </a:endParaRPr>
          </a:p>
          <a:p>
            <a:pPr marL="1893888" lvl="1" indent="-327025">
              <a:defRPr/>
            </a:pPr>
            <a:r>
              <a:rPr lang="en-US" b="1" dirty="0" smtClean="0">
                <a:solidFill>
                  <a:schemeClr val="accent4">
                    <a:lumMod val="50000"/>
                  </a:schemeClr>
                </a:solidFill>
              </a:rPr>
              <a:t>Lesson 2: LMI and Re-Employment</a:t>
            </a:r>
          </a:p>
          <a:p>
            <a:pPr marL="1492250" indent="-1492250">
              <a:buNone/>
              <a:defRPr/>
            </a:pPr>
            <a:r>
              <a:rPr lang="en-US" dirty="0" smtClean="0"/>
              <a:t>Module 4:	Guiding Businesses/Partners to Use Workforce System &amp; LMI Resources to Support Human Resource Functions</a:t>
            </a:r>
          </a:p>
          <a:p>
            <a:pPr marL="320040" indent="-320040" eaLnBrk="1" fontAlgn="auto" hangingPunct="1">
              <a:spcAft>
                <a:spcPts val="0"/>
              </a:spcAft>
              <a:buFont typeface="Wingdings"/>
              <a:buChar char=""/>
              <a:defRPr/>
            </a:pPr>
            <a:endParaRPr lang="en-US" dirty="0" smtClean="0"/>
          </a:p>
        </p:txBody>
      </p:sp>
      <p:pic>
        <p:nvPicPr>
          <p:cNvPr id="5" name="~PP4051.WAV">
            <a:hlinkClick r:id="" action="ppaction://media"/>
          </p:cNvPr>
          <p:cNvPicPr>
            <a:picLocks noRot="1" noChangeAspect="1"/>
          </p:cNvPicPr>
          <p:nvPr>
            <a:wavAudioFile r:embed="rId2" name="~PP4051.WAV"/>
          </p:nvPr>
        </p:nvPicPr>
        <p:blipFill>
          <a:blip r:embed="rId5"/>
          <a:stretch>
            <a:fillRect/>
          </a:stretch>
        </p:blipFill>
        <p:spPr>
          <a:xfrm>
            <a:off x="8716963" y="6430963"/>
            <a:ext cx="304800" cy="304800"/>
          </a:xfrm>
          <a:prstGeom prst="rect">
            <a:avLst/>
          </a:prstGeom>
        </p:spPr>
      </p:pic>
    </p:spTree>
    <p:custDataLst>
      <p:tags r:id="rId1"/>
    </p:custDataLst>
  </p:cSld>
  <p:clrMapOvr>
    <a:masterClrMapping/>
  </p:clrMapOvr>
  <p:transition advTm="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srcRect l="16149" t="24031" r="23603" b="6202"/>
          <a:stretch>
            <a:fillRect/>
          </a:stretch>
        </p:blipFill>
        <p:spPr bwMode="auto">
          <a:xfrm>
            <a:off x="1275511" y="410630"/>
            <a:ext cx="6801689" cy="6310845"/>
          </a:xfrm>
          <a:prstGeom prst="rect">
            <a:avLst/>
          </a:prstGeom>
          <a:noFill/>
          <a:ln w="9525">
            <a:noFill/>
            <a:miter lim="800000"/>
            <a:headEnd/>
            <a:tailEnd/>
          </a:ln>
        </p:spPr>
      </p:pic>
      <p:sp>
        <p:nvSpPr>
          <p:cNvPr id="4" name="Rectangle 3"/>
          <p:cNvSpPr/>
          <p:nvPr/>
        </p:nvSpPr>
        <p:spPr>
          <a:xfrm>
            <a:off x="1447800" y="5096107"/>
            <a:ext cx="6477000" cy="1524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P3783.WAV">
            <a:hlinkClick r:id="" action="ppaction://media"/>
          </p:cNvPr>
          <p:cNvPicPr>
            <a:picLocks noRot="1" noChangeAspect="1"/>
          </p:cNvPicPr>
          <p:nvPr>
            <a:wavAudioFile r:embed="rId2" name="~PP3783.WAV"/>
          </p:nvPr>
        </p:nvPicPr>
        <p:blipFill>
          <a:blip r:embed="rId6"/>
          <a:stretch>
            <a:fillRect/>
          </a:stretch>
        </p:blipFill>
        <p:spPr>
          <a:xfrm>
            <a:off x="8716963" y="6430963"/>
            <a:ext cx="304800" cy="304800"/>
          </a:xfrm>
          <a:prstGeom prst="rect">
            <a:avLst/>
          </a:prstGeom>
        </p:spPr>
      </p:pic>
    </p:spTree>
    <p:custDataLst>
      <p:tags r:id="rId1"/>
    </p:custDataLst>
  </p:cSld>
  <p:clrMapOvr>
    <a:masterClrMapping/>
  </p:clrMapOvr>
  <p:transition advTm="496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16"/>
                </p:tgtEl>
              </p:cMediaNode>
            </p:audio>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Examining Workforce in the Region</a:t>
            </a:r>
            <a:endParaRPr lang="en-US" dirty="0"/>
          </a:p>
        </p:txBody>
      </p:sp>
      <p:sp>
        <p:nvSpPr>
          <p:cNvPr id="3" name="Content Placeholder 2"/>
          <p:cNvSpPr>
            <a:spLocks noGrp="1"/>
          </p:cNvSpPr>
          <p:nvPr>
            <p:ph sz="quarter" idx="1"/>
          </p:nvPr>
        </p:nvSpPr>
        <p:spPr/>
        <p:txBody>
          <a:bodyPr/>
          <a:lstStyle/>
          <a:p>
            <a:pPr>
              <a:buFont typeface="Wingdings 2" pitchFamily="18" charset="2"/>
              <a:buChar char="R"/>
            </a:pPr>
            <a:r>
              <a:rPr lang="en-US" dirty="0" smtClean="0"/>
              <a:t>MERIC Provided data</a:t>
            </a:r>
          </a:p>
          <a:p>
            <a:pPr lvl="1">
              <a:buFont typeface="Wingdings 2" pitchFamily="18" charset="2"/>
              <a:buChar char="R"/>
            </a:pPr>
            <a:r>
              <a:rPr lang="en-US" dirty="0" smtClean="0"/>
              <a:t>LAUS-Local Area Unemployment Statistics</a:t>
            </a:r>
          </a:p>
          <a:p>
            <a:pPr lvl="1">
              <a:buFont typeface="Wingdings 2" pitchFamily="18" charset="2"/>
              <a:buChar char="R"/>
            </a:pPr>
            <a:r>
              <a:rPr lang="en-US" dirty="0" smtClean="0"/>
              <a:t>Real Time Labor Market Summaries</a:t>
            </a:r>
          </a:p>
          <a:p>
            <a:pPr lvl="1"/>
            <a:endParaRPr lang="en-US" dirty="0" smtClean="0"/>
          </a:p>
          <a:p>
            <a:r>
              <a:rPr lang="en-US" dirty="0" smtClean="0"/>
              <a:t>National Provided data</a:t>
            </a:r>
          </a:p>
          <a:p>
            <a:pPr lvl="1"/>
            <a:r>
              <a:rPr lang="en-US" dirty="0" smtClean="0"/>
              <a:t>LED OnTheMap (Census Bureau)</a:t>
            </a:r>
            <a:endParaRPr lang="en-US" dirty="0"/>
          </a:p>
        </p:txBody>
      </p:sp>
      <p:pic>
        <p:nvPicPr>
          <p:cNvPr id="18" name="~PP3414.WAV">
            <a:hlinkClick r:id="" action="ppaction://media"/>
          </p:cNvPr>
          <p:cNvPicPr>
            <a:picLocks noRot="1" noChangeAspect="1"/>
          </p:cNvPicPr>
          <p:nvPr>
            <a:wavAudioFile r:embed="rId1" name="~PP3414.WAV"/>
          </p:nvPr>
        </p:nvPicPr>
        <p:blipFill>
          <a:blip r:embed="rId4"/>
          <a:stretch>
            <a:fillRect/>
          </a:stretch>
        </p:blipFill>
        <p:spPr>
          <a:xfrm>
            <a:off x="8716963" y="6430963"/>
            <a:ext cx="304800" cy="304800"/>
          </a:xfrm>
          <a:prstGeom prst="rect">
            <a:avLst/>
          </a:prstGeom>
        </p:spPr>
      </p:pic>
    </p:spTree>
  </p:cSld>
  <p:clrMapOvr>
    <a:masterClrMapping/>
  </p:clrMapOvr>
  <p:transition advTm="452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5"/>
          <a:srcRect t="16970" r="38636" b="21212"/>
          <a:stretch>
            <a:fillRect/>
          </a:stretch>
        </p:blipFill>
        <p:spPr bwMode="auto">
          <a:xfrm>
            <a:off x="-14288" y="85728"/>
            <a:ext cx="9129712" cy="6019800"/>
          </a:xfrm>
          <a:prstGeom prst="rect">
            <a:avLst/>
          </a:prstGeom>
          <a:noFill/>
          <a:ln w="9525">
            <a:noFill/>
            <a:miter lim="800000"/>
            <a:headEnd/>
            <a:tailEnd/>
          </a:ln>
        </p:spPr>
      </p:pic>
      <p:sp>
        <p:nvSpPr>
          <p:cNvPr id="5" name="Rectangle 4"/>
          <p:cNvSpPr/>
          <p:nvPr/>
        </p:nvSpPr>
        <p:spPr>
          <a:xfrm>
            <a:off x="609600" y="367553"/>
            <a:ext cx="6858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ne 3"/>
          <p:cNvSpPr>
            <a:spLocks noChangeShapeType="1"/>
          </p:cNvSpPr>
          <p:nvPr/>
        </p:nvSpPr>
        <p:spPr bwMode="auto">
          <a:xfrm flipH="1">
            <a:off x="2806392" y="2644698"/>
            <a:ext cx="1143000" cy="0"/>
          </a:xfrm>
          <a:prstGeom prst="line">
            <a:avLst/>
          </a:prstGeom>
          <a:noFill/>
          <a:ln w="57150">
            <a:solidFill>
              <a:srgbClr val="CC0000"/>
            </a:solidFill>
            <a:round/>
            <a:headEnd/>
            <a:tailEnd type="triangle" w="med" len="med"/>
          </a:ln>
        </p:spPr>
        <p:txBody>
          <a:bodyPr/>
          <a:lstStyle/>
          <a:p>
            <a:endParaRPr lang="en-US"/>
          </a:p>
        </p:txBody>
      </p:sp>
      <p:pic>
        <p:nvPicPr>
          <p:cNvPr id="13" name="~PP763.WAV">
            <a:hlinkClick r:id="" action="ppaction://media"/>
          </p:cNvPr>
          <p:cNvPicPr>
            <a:picLocks noRot="1" noChangeAspect="1"/>
          </p:cNvPicPr>
          <p:nvPr>
            <a:wavAudioFile r:embed="rId2" name="~PP763.WAV"/>
          </p:nvPr>
        </p:nvPicPr>
        <p:blipFill>
          <a:blip r:embed="rId6"/>
          <a:stretch>
            <a:fillRect/>
          </a:stretch>
        </p:blipFill>
        <p:spPr>
          <a:xfrm>
            <a:off x="8716963" y="6430963"/>
            <a:ext cx="304800" cy="304800"/>
          </a:xfrm>
          <a:prstGeom prst="rect">
            <a:avLst/>
          </a:prstGeom>
        </p:spPr>
      </p:pic>
    </p:spTree>
    <p:custDataLst>
      <p:tags r:id="rId1"/>
    </p:custDataLst>
  </p:cSld>
  <p:clrMapOvr>
    <a:masterClrMapping/>
  </p:clrMapOvr>
  <p:transition advTm="422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5"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5"/>
          <a:srcRect l="22222" t="20444" r="17778" b="11111"/>
          <a:stretch>
            <a:fillRect/>
          </a:stretch>
        </p:blipFill>
        <p:spPr bwMode="auto">
          <a:xfrm>
            <a:off x="0" y="-1"/>
            <a:ext cx="9144000" cy="6858001"/>
          </a:xfrm>
          <a:prstGeom prst="rect">
            <a:avLst/>
          </a:prstGeom>
          <a:noFill/>
          <a:ln w="9525">
            <a:noFill/>
            <a:miter lim="800000"/>
            <a:headEnd/>
            <a:tailEnd/>
          </a:ln>
        </p:spPr>
      </p:pic>
      <p:sp>
        <p:nvSpPr>
          <p:cNvPr id="3" name="Rounded Rectangle 2"/>
          <p:cNvSpPr/>
          <p:nvPr/>
        </p:nvSpPr>
        <p:spPr>
          <a:xfrm>
            <a:off x="4233864" y="1023936"/>
            <a:ext cx="2362200" cy="2057400"/>
          </a:xfrm>
          <a:prstGeom prst="round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P2716.WAV">
            <a:hlinkClick r:id="" action="ppaction://media"/>
          </p:cNvPr>
          <p:cNvPicPr>
            <a:picLocks noRot="1" noChangeAspect="1"/>
          </p:cNvPicPr>
          <p:nvPr>
            <a:wavAudioFile r:embed="rId2" name="~PP2716.WAV"/>
          </p:nvPr>
        </p:nvPicPr>
        <p:blipFill>
          <a:blip r:embed="rId6"/>
          <a:stretch>
            <a:fillRect/>
          </a:stretch>
        </p:blipFill>
        <p:spPr>
          <a:xfrm>
            <a:off x="8716963" y="6430963"/>
            <a:ext cx="304800" cy="304800"/>
          </a:xfrm>
          <a:prstGeom prst="rect">
            <a:avLst/>
          </a:prstGeom>
        </p:spPr>
      </p:pic>
    </p:spTree>
    <p:custDataLst>
      <p:tags r:id="rId1"/>
    </p:custDataLst>
  </p:cSld>
  <p:clrMapOvr>
    <a:masterClrMapping/>
  </p:clrMapOvr>
  <p:transition advTm="213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nthemap 3-2 slide 24.PNG"/>
          <p:cNvPicPr>
            <a:picLocks noChangeAspect="1"/>
          </p:cNvPicPr>
          <p:nvPr/>
        </p:nvPicPr>
        <p:blipFill>
          <a:blip r:embed="rId5"/>
          <a:stretch>
            <a:fillRect/>
          </a:stretch>
        </p:blipFill>
        <p:spPr>
          <a:xfrm>
            <a:off x="0" y="152400"/>
            <a:ext cx="9144000" cy="5043866"/>
          </a:xfrm>
          <a:prstGeom prst="rect">
            <a:avLst/>
          </a:prstGeom>
        </p:spPr>
      </p:pic>
      <p:pic>
        <p:nvPicPr>
          <p:cNvPr id="6" name="Picture 5" descr="Onthemap 3-2-slide 24.PNG"/>
          <p:cNvPicPr>
            <a:picLocks noChangeAspect="1"/>
          </p:cNvPicPr>
          <p:nvPr/>
        </p:nvPicPr>
        <p:blipFill>
          <a:blip r:embed="rId6"/>
          <a:stretch>
            <a:fillRect/>
          </a:stretch>
        </p:blipFill>
        <p:spPr>
          <a:xfrm>
            <a:off x="1099504" y="2057400"/>
            <a:ext cx="7603171" cy="4359275"/>
          </a:xfrm>
          <a:prstGeom prst="rect">
            <a:avLst/>
          </a:prstGeom>
          <a:ln w="57150">
            <a:solidFill>
              <a:srgbClr val="C00000"/>
            </a:solidFill>
          </a:ln>
        </p:spPr>
      </p:pic>
      <p:pic>
        <p:nvPicPr>
          <p:cNvPr id="11" name="~PP97.WAV">
            <a:hlinkClick r:id="" action="ppaction://media"/>
          </p:cNvPr>
          <p:cNvPicPr>
            <a:picLocks noRot="1" noChangeAspect="1"/>
          </p:cNvPicPr>
          <p:nvPr>
            <a:wavAudioFile r:embed="rId2" name="~PP97.WAV"/>
          </p:nvPr>
        </p:nvPicPr>
        <p:blipFill>
          <a:blip r:embed="rId7"/>
          <a:stretch>
            <a:fillRect/>
          </a:stretch>
        </p:blipFill>
        <p:spPr>
          <a:xfrm>
            <a:off x="8716963" y="6430963"/>
            <a:ext cx="304800" cy="304800"/>
          </a:xfrm>
          <a:prstGeom prst="rect">
            <a:avLst/>
          </a:prstGeom>
        </p:spPr>
      </p:pic>
    </p:spTree>
    <p:custDataLst>
      <p:tags r:id="rId1"/>
    </p:custDataLst>
  </p:cSld>
  <p:clrMapOvr>
    <a:masterClrMapping/>
  </p:clrMapOvr>
  <p:transition advTm="52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5"/>
          <a:srcRect t="16994" r="23203" b="5882"/>
          <a:stretch>
            <a:fillRect/>
          </a:stretch>
        </p:blipFill>
        <p:spPr bwMode="auto">
          <a:xfrm>
            <a:off x="0" y="0"/>
            <a:ext cx="9105254" cy="5715000"/>
          </a:xfrm>
          <a:prstGeom prst="rect">
            <a:avLst/>
          </a:prstGeom>
          <a:noFill/>
          <a:ln w="9525">
            <a:noFill/>
            <a:miter lim="800000"/>
            <a:headEnd/>
            <a:tailEnd/>
          </a:ln>
        </p:spPr>
      </p:pic>
      <p:pic>
        <p:nvPicPr>
          <p:cNvPr id="3" name="Picture 4"/>
          <p:cNvPicPr>
            <a:picLocks noChangeAspect="1" noChangeArrowheads="1"/>
          </p:cNvPicPr>
          <p:nvPr/>
        </p:nvPicPr>
        <p:blipFill>
          <a:blip r:embed="rId5"/>
          <a:srcRect l="77614" t="19608" r="1961" b="9804"/>
          <a:stretch>
            <a:fillRect/>
          </a:stretch>
        </p:blipFill>
        <p:spPr bwMode="auto">
          <a:xfrm>
            <a:off x="7224712" y="395296"/>
            <a:ext cx="1905000" cy="4114800"/>
          </a:xfrm>
          <a:prstGeom prst="rect">
            <a:avLst/>
          </a:prstGeom>
          <a:noFill/>
          <a:ln w="9525">
            <a:noFill/>
            <a:miter lim="800000"/>
            <a:headEnd/>
            <a:tailEnd/>
          </a:ln>
        </p:spPr>
      </p:pic>
      <p:pic>
        <p:nvPicPr>
          <p:cNvPr id="4098" name="Picture 2"/>
          <p:cNvPicPr>
            <a:picLocks noChangeAspect="1" noChangeArrowheads="1"/>
          </p:cNvPicPr>
          <p:nvPr/>
        </p:nvPicPr>
        <p:blipFill>
          <a:blip r:embed="rId6"/>
          <a:srcRect l="10000" t="41778" r="73889" b="27111"/>
          <a:stretch>
            <a:fillRect/>
          </a:stretch>
        </p:blipFill>
        <p:spPr bwMode="auto">
          <a:xfrm>
            <a:off x="5014912" y="1447800"/>
            <a:ext cx="2209800" cy="2667000"/>
          </a:xfrm>
          <a:prstGeom prst="rect">
            <a:avLst/>
          </a:prstGeom>
          <a:noFill/>
          <a:ln w="9525">
            <a:noFill/>
            <a:miter lim="800000"/>
            <a:headEnd/>
            <a:tailEnd/>
          </a:ln>
        </p:spPr>
      </p:pic>
      <p:sp>
        <p:nvSpPr>
          <p:cNvPr id="7" name="Line 3"/>
          <p:cNvSpPr>
            <a:spLocks noChangeShapeType="1"/>
          </p:cNvSpPr>
          <p:nvPr/>
        </p:nvSpPr>
        <p:spPr bwMode="auto">
          <a:xfrm flipH="1">
            <a:off x="1206192" y="3036849"/>
            <a:ext cx="1143000" cy="0"/>
          </a:xfrm>
          <a:prstGeom prst="line">
            <a:avLst/>
          </a:prstGeom>
          <a:noFill/>
          <a:ln w="57150">
            <a:solidFill>
              <a:srgbClr val="CC0000"/>
            </a:solidFill>
            <a:round/>
            <a:headEnd/>
            <a:tailEnd type="triangle" w="med" len="med"/>
          </a:ln>
        </p:spPr>
        <p:txBody>
          <a:bodyPr/>
          <a:lstStyle/>
          <a:p>
            <a:endParaRPr lang="en-US"/>
          </a:p>
        </p:txBody>
      </p:sp>
      <p:pic>
        <p:nvPicPr>
          <p:cNvPr id="10" name="~PP1037.WAV">
            <a:hlinkClick r:id="" action="ppaction://media"/>
          </p:cNvPr>
          <p:cNvPicPr>
            <a:picLocks noRot="1" noChangeAspect="1"/>
          </p:cNvPicPr>
          <p:nvPr>
            <a:wavAudioFile r:embed="rId2" name="~PP1037.WAV"/>
          </p:nvPr>
        </p:nvPicPr>
        <p:blipFill>
          <a:blip r:embed="rId7"/>
          <a:stretch>
            <a:fillRect/>
          </a:stretch>
        </p:blipFill>
        <p:spPr>
          <a:xfrm>
            <a:off x="8716963" y="6430963"/>
            <a:ext cx="304800" cy="304800"/>
          </a:xfrm>
          <a:prstGeom prst="rect">
            <a:avLst/>
          </a:prstGeom>
        </p:spPr>
      </p:pic>
    </p:spTree>
    <p:custDataLst>
      <p:tags r:id="rId1"/>
    </p:custDataLst>
  </p:cSld>
  <p:clrMapOvr>
    <a:masterClrMapping/>
  </p:clrMapOvr>
  <p:transition advTm="381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2 slide 26-2.PNG"/>
          <p:cNvPicPr>
            <a:picLocks noChangeAspect="1"/>
          </p:cNvPicPr>
          <p:nvPr/>
        </p:nvPicPr>
        <p:blipFill>
          <a:blip r:embed="rId4"/>
          <a:stretch>
            <a:fillRect/>
          </a:stretch>
        </p:blipFill>
        <p:spPr>
          <a:xfrm>
            <a:off x="0" y="176269"/>
            <a:ext cx="9144000" cy="5016175"/>
          </a:xfrm>
          <a:prstGeom prst="rect">
            <a:avLst/>
          </a:prstGeom>
        </p:spPr>
      </p:pic>
      <p:pic>
        <p:nvPicPr>
          <p:cNvPr id="7" name="Picture 6" descr="3-2 slide 26.PNG"/>
          <p:cNvPicPr>
            <a:picLocks noChangeAspect="1"/>
          </p:cNvPicPr>
          <p:nvPr/>
        </p:nvPicPr>
        <p:blipFill>
          <a:blip r:embed="rId5"/>
          <a:stretch>
            <a:fillRect/>
          </a:stretch>
        </p:blipFill>
        <p:spPr>
          <a:xfrm>
            <a:off x="1271552" y="176268"/>
            <a:ext cx="4824447" cy="6191373"/>
          </a:xfrm>
          <a:prstGeom prst="rect">
            <a:avLst/>
          </a:prstGeom>
        </p:spPr>
      </p:pic>
      <p:sp>
        <p:nvSpPr>
          <p:cNvPr id="5" name="Rectangle 4"/>
          <p:cNvSpPr/>
          <p:nvPr/>
        </p:nvSpPr>
        <p:spPr>
          <a:xfrm>
            <a:off x="1271553" y="176270"/>
            <a:ext cx="4824446" cy="619137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P645.WAV">
            <a:hlinkClick r:id="" action="ppaction://media"/>
          </p:cNvPr>
          <p:cNvPicPr>
            <a:picLocks noRot="1" noChangeAspect="1"/>
          </p:cNvPicPr>
          <p:nvPr>
            <a:wavAudioFile r:embed="rId1" name="~PP645.WAV"/>
          </p:nvPr>
        </p:nvPicPr>
        <p:blipFill>
          <a:blip r:embed="rId6"/>
          <a:stretch>
            <a:fillRect/>
          </a:stretch>
        </p:blipFill>
        <p:spPr>
          <a:xfrm>
            <a:off x="8716963" y="6430963"/>
            <a:ext cx="304800" cy="304800"/>
          </a:xfrm>
          <a:prstGeom prst="rect">
            <a:avLst/>
          </a:prstGeom>
        </p:spPr>
      </p:pic>
    </p:spTree>
  </p:cSld>
  <p:clrMapOvr>
    <a:masterClrMapping/>
  </p:clrMapOvr>
  <p:transition advTm="303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2 slide 27.PNG"/>
          <p:cNvPicPr>
            <a:picLocks noChangeAspect="1"/>
          </p:cNvPicPr>
          <p:nvPr/>
        </p:nvPicPr>
        <p:blipFill>
          <a:blip r:embed="rId4"/>
          <a:srcRect l="10159" r="13647"/>
          <a:stretch>
            <a:fillRect/>
          </a:stretch>
        </p:blipFill>
        <p:spPr>
          <a:xfrm>
            <a:off x="0" y="304800"/>
            <a:ext cx="9144000" cy="5959475"/>
          </a:xfrm>
          <a:prstGeom prst="rect">
            <a:avLst/>
          </a:prstGeom>
        </p:spPr>
      </p:pic>
      <p:pic>
        <p:nvPicPr>
          <p:cNvPr id="21" name="~PP3846.WAV">
            <a:hlinkClick r:id="" action="ppaction://media"/>
          </p:cNvPr>
          <p:cNvPicPr>
            <a:picLocks noRot="1" noChangeAspect="1"/>
          </p:cNvPicPr>
          <p:nvPr>
            <a:wavAudioFile r:embed="rId1" name="~PP3846.WAV"/>
          </p:nvPr>
        </p:nvPicPr>
        <p:blipFill>
          <a:blip r:embed="rId5"/>
          <a:stretch>
            <a:fillRect/>
          </a:stretch>
        </p:blipFill>
        <p:spPr>
          <a:xfrm>
            <a:off x="8716963" y="6430963"/>
            <a:ext cx="304800" cy="304800"/>
          </a:xfrm>
          <a:prstGeom prst="rect">
            <a:avLst/>
          </a:prstGeom>
        </p:spPr>
      </p:pic>
    </p:spTree>
  </p:cSld>
  <p:clrMapOvr>
    <a:masterClrMapping/>
  </p:clrMapOvr>
  <p:transition advTm="284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2 slide 28.PNG"/>
          <p:cNvPicPr>
            <a:picLocks noChangeAspect="1"/>
          </p:cNvPicPr>
          <p:nvPr/>
        </p:nvPicPr>
        <p:blipFill>
          <a:blip r:embed="rId4"/>
          <a:stretch>
            <a:fillRect/>
          </a:stretch>
        </p:blipFill>
        <p:spPr>
          <a:xfrm>
            <a:off x="0" y="386338"/>
            <a:ext cx="9144000" cy="5759428"/>
          </a:xfrm>
          <a:prstGeom prst="rect">
            <a:avLst/>
          </a:prstGeom>
        </p:spPr>
      </p:pic>
      <p:pic>
        <p:nvPicPr>
          <p:cNvPr id="7" name="~PP1842.WAV">
            <a:hlinkClick r:id="" action="ppaction://media"/>
          </p:cNvPr>
          <p:cNvPicPr>
            <a:picLocks noRot="1" noChangeAspect="1"/>
          </p:cNvPicPr>
          <p:nvPr>
            <a:wavAudioFile r:embed="rId1" name="~PP1842.WAV"/>
          </p:nvPr>
        </p:nvPicPr>
        <p:blipFill>
          <a:blip r:embed="rId5"/>
          <a:stretch>
            <a:fillRect/>
          </a:stretch>
        </p:blipFill>
        <p:spPr>
          <a:xfrm>
            <a:off x="8716963" y="6430963"/>
            <a:ext cx="304800" cy="304800"/>
          </a:xfrm>
          <a:prstGeom prst="rect">
            <a:avLst/>
          </a:prstGeom>
        </p:spPr>
      </p:pic>
    </p:spTree>
  </p:cSld>
  <p:clrMapOvr>
    <a:masterClrMapping/>
  </p:clrMapOvr>
  <p:transition advTm="35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81000" y="2743200"/>
            <a:ext cx="8418513" cy="3733800"/>
          </a:xfrm>
        </p:spPr>
        <p:txBody>
          <a:bodyPr>
            <a:normAutofit/>
          </a:bodyPr>
          <a:lstStyle/>
          <a:p>
            <a:r>
              <a:rPr lang="en-US" b="1" dirty="0" smtClean="0"/>
              <a:t>Local Area Unemployment Statistics: </a:t>
            </a:r>
            <a:r>
              <a:rPr lang="en-US" sz="2400" dirty="0" smtClean="0">
                <a:hlinkClick r:id="rId4"/>
              </a:rPr>
              <a:t>http://www.missourieconomy.org/indicators/laus/default.aspx</a:t>
            </a:r>
            <a:r>
              <a:rPr lang="en-US" sz="2400" dirty="0" smtClean="0"/>
              <a:t> </a:t>
            </a:r>
          </a:p>
          <a:p>
            <a:r>
              <a:rPr lang="en-US" b="1" dirty="0" smtClean="0"/>
              <a:t>Census Bureau’s LED OnTheMap: </a:t>
            </a:r>
            <a:r>
              <a:rPr lang="en-US" sz="2400" dirty="0" smtClean="0">
                <a:hlinkClick r:id="rId5"/>
              </a:rPr>
              <a:t>http://lehdmap.did.census.gov/</a:t>
            </a:r>
            <a:r>
              <a:rPr lang="en-US" sz="2400" dirty="0" smtClean="0"/>
              <a:t> </a:t>
            </a:r>
            <a:endParaRPr lang="en-US" sz="2400" dirty="0"/>
          </a:p>
        </p:txBody>
      </p:sp>
      <p:sp>
        <p:nvSpPr>
          <p:cNvPr id="3" name="Title 2"/>
          <p:cNvSpPr>
            <a:spLocks noGrp="1"/>
          </p:cNvSpPr>
          <p:nvPr>
            <p:ph type="title"/>
          </p:nvPr>
        </p:nvSpPr>
        <p:spPr/>
        <p:txBody>
          <a:bodyPr/>
          <a:lstStyle/>
          <a:p>
            <a:r>
              <a:rPr lang="en-US" dirty="0" smtClean="0"/>
              <a:t>Step 2 Website Links</a:t>
            </a:r>
            <a:endParaRPr lang="en-US" dirty="0"/>
          </a:p>
        </p:txBody>
      </p:sp>
      <p:pic>
        <p:nvPicPr>
          <p:cNvPr id="5" name="~PP3233.WAV">
            <a:hlinkClick r:id="" action="ppaction://media"/>
          </p:cNvPr>
          <p:cNvPicPr>
            <a:picLocks noRot="1" noChangeAspect="1"/>
          </p:cNvPicPr>
          <p:nvPr>
            <a:wavAudioFile r:embed="rId1" name="~PP3233.WAV"/>
          </p:nvPr>
        </p:nvPicPr>
        <p:blipFill>
          <a:blip r:embed="rId6"/>
          <a:stretch>
            <a:fillRect/>
          </a:stretch>
        </p:blipFill>
        <p:spPr>
          <a:xfrm>
            <a:off x="8716963" y="6430963"/>
            <a:ext cx="304800" cy="304800"/>
          </a:xfrm>
          <a:prstGeom prst="rect">
            <a:avLst/>
          </a:prstGeom>
        </p:spPr>
      </p:pic>
    </p:spTree>
  </p:cSld>
  <p:clrMapOvr>
    <a:masterClrMapping/>
  </p:clrMapOvr>
  <p:transition advTm="12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12775" y="228600"/>
            <a:ext cx="8153400" cy="990600"/>
          </a:xfrm>
        </p:spPr>
        <p:txBody>
          <a:bodyPr/>
          <a:lstStyle/>
          <a:p>
            <a:pPr eaLnBrk="1" hangingPunct="1"/>
            <a:r>
              <a:rPr lang="en-US" dirty="0" smtClean="0"/>
              <a:t>What’s in it for me?</a:t>
            </a:r>
          </a:p>
        </p:txBody>
      </p:sp>
      <p:sp>
        <p:nvSpPr>
          <p:cNvPr id="3" name="Content Placeholder 2"/>
          <p:cNvSpPr>
            <a:spLocks noGrp="1"/>
          </p:cNvSpPr>
          <p:nvPr>
            <p:ph sz="quarter" idx="1"/>
          </p:nvPr>
        </p:nvSpPr>
        <p:spPr>
          <a:xfrm>
            <a:off x="612775" y="1600200"/>
            <a:ext cx="8153400" cy="4495800"/>
          </a:xfrm>
        </p:spPr>
        <p:txBody>
          <a:bodyPr>
            <a:normAutofit/>
          </a:bodyPr>
          <a:lstStyle/>
          <a:p>
            <a:pPr marL="320040" indent="-320040" eaLnBrk="1" fontAlgn="auto" hangingPunct="1">
              <a:spcAft>
                <a:spcPts val="0"/>
              </a:spcAft>
              <a:buFont typeface="Wingdings"/>
              <a:buChar char=""/>
              <a:defRPr/>
            </a:pPr>
            <a:r>
              <a:rPr lang="en-US" dirty="0" smtClean="0"/>
              <a:t>This set of lessons will help strategic workforce planners use data to understand their region’s workforce &amp; employment.</a:t>
            </a:r>
          </a:p>
          <a:p>
            <a:pPr marL="320040" indent="-320040" eaLnBrk="1" fontAlgn="auto" hangingPunct="1">
              <a:spcAft>
                <a:spcPts val="0"/>
              </a:spcAft>
              <a:buFont typeface="Wingdings"/>
              <a:buChar char=""/>
              <a:defRPr/>
            </a:pPr>
            <a:r>
              <a:rPr lang="en-US" dirty="0" smtClean="0">
                <a:solidFill>
                  <a:schemeClr val="bg1">
                    <a:lumMod val="65000"/>
                  </a:schemeClr>
                </a:solidFill>
              </a:rPr>
              <a:t>Lesson One</a:t>
            </a:r>
          </a:p>
          <a:p>
            <a:pPr marL="640080" lvl="1" indent="-274320" eaLnBrk="1" fontAlgn="auto" hangingPunct="1">
              <a:spcAft>
                <a:spcPts val="0"/>
              </a:spcAft>
              <a:buFont typeface="Wingdings 2"/>
              <a:buChar char=""/>
              <a:defRPr/>
            </a:pPr>
            <a:r>
              <a:rPr lang="en-US" dirty="0" smtClean="0">
                <a:solidFill>
                  <a:schemeClr val="bg1">
                    <a:lumMod val="65000"/>
                  </a:schemeClr>
                </a:solidFill>
              </a:rPr>
              <a:t>Incorporating LMI into Strategic Planning for Grant Application &amp; Recovery Efforts</a:t>
            </a:r>
          </a:p>
          <a:p>
            <a:pPr marL="320040" indent="-320040" eaLnBrk="1" fontAlgn="auto" hangingPunct="1">
              <a:spcAft>
                <a:spcPts val="0"/>
              </a:spcAft>
              <a:buFont typeface="Wingdings"/>
              <a:buChar char=""/>
              <a:defRPr/>
            </a:pPr>
            <a:r>
              <a:rPr lang="en-US" dirty="0" smtClean="0"/>
              <a:t>Lesson Two</a:t>
            </a:r>
          </a:p>
          <a:p>
            <a:pPr marL="640080" lvl="1" indent="-274320" eaLnBrk="1" fontAlgn="auto" hangingPunct="1">
              <a:spcAft>
                <a:spcPts val="0"/>
              </a:spcAft>
              <a:buFont typeface="Wingdings 2"/>
              <a:buChar char=""/>
              <a:defRPr/>
            </a:pPr>
            <a:r>
              <a:rPr lang="en-US" dirty="0" smtClean="0"/>
              <a:t>Four Step Strategy to Understanding Your Workforce</a:t>
            </a:r>
          </a:p>
          <a:p>
            <a:pPr marL="640080" lvl="1" indent="-274320" eaLnBrk="1" fontAlgn="auto" hangingPunct="1">
              <a:spcAft>
                <a:spcPts val="0"/>
              </a:spcAft>
              <a:buFont typeface="Wingdings 2"/>
              <a:buChar char=""/>
              <a:defRPr/>
            </a:pPr>
            <a:r>
              <a:rPr lang="en-US" dirty="0" smtClean="0"/>
              <a:t>How to market your region for economic growth</a:t>
            </a:r>
          </a:p>
        </p:txBody>
      </p:sp>
      <p:pic>
        <p:nvPicPr>
          <p:cNvPr id="8" name="~PP3281.WAV">
            <a:hlinkClick r:id="" action="ppaction://media"/>
          </p:cNvPr>
          <p:cNvPicPr>
            <a:picLocks noRot="1" noChangeAspect="1"/>
          </p:cNvPicPr>
          <p:nvPr>
            <a:wavAudioFile r:embed="rId2" name="~PP3281.WAV"/>
          </p:nvPr>
        </p:nvPicPr>
        <p:blipFill>
          <a:blip r:embed="rId5"/>
          <a:stretch>
            <a:fillRect/>
          </a:stretch>
        </p:blipFill>
        <p:spPr>
          <a:xfrm>
            <a:off x="8716963" y="6430963"/>
            <a:ext cx="304800" cy="304800"/>
          </a:xfrm>
          <a:prstGeom prst="rect">
            <a:avLst/>
          </a:prstGeom>
        </p:spPr>
      </p:pic>
    </p:spTree>
    <p:custDataLst>
      <p:tags r:id="rId1"/>
    </p:custDataLst>
  </p:cSld>
  <p:clrMapOvr>
    <a:masterClrMapping/>
  </p:clrMapOvr>
  <p:transition advTm="9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sz="3600" dirty="0" smtClean="0"/>
              <a:t>Four Step Strategy to Understanding Your Workforce</a:t>
            </a:r>
            <a:endParaRPr lang="en-US" sz="3600" dirty="0"/>
          </a:p>
        </p:txBody>
      </p:sp>
      <p:sp>
        <p:nvSpPr>
          <p:cNvPr id="9219" name="Content Placeholder 2"/>
          <p:cNvSpPr>
            <a:spLocks noGrp="1"/>
          </p:cNvSpPr>
          <p:nvPr>
            <p:ph sz="quarter" idx="1"/>
          </p:nvPr>
        </p:nvSpPr>
        <p:spPr>
          <a:xfrm>
            <a:off x="609600" y="1828800"/>
            <a:ext cx="3886200" cy="4572000"/>
          </a:xfrm>
        </p:spPr>
        <p:txBody>
          <a:bodyPr/>
          <a:lstStyle/>
          <a:p>
            <a:pPr marL="514350" indent="-514350" eaLnBrk="1" hangingPunct="1">
              <a:buFont typeface="Arial" pitchFamily="34" charset="0"/>
              <a:buChar char="•"/>
            </a:pPr>
            <a:r>
              <a:rPr lang="en-US" dirty="0" smtClean="0"/>
              <a:t>Check current labor market performance.</a:t>
            </a:r>
          </a:p>
          <a:p>
            <a:pPr marL="514350" indent="-514350" eaLnBrk="1" hangingPunct="1">
              <a:buFont typeface="Arial" pitchFamily="34" charset="0"/>
              <a:buChar char="•"/>
            </a:pPr>
            <a:r>
              <a:rPr lang="en-US" dirty="0" smtClean="0"/>
              <a:t>Examine workforce in the region.</a:t>
            </a:r>
          </a:p>
          <a:p>
            <a:pPr marL="514350" indent="-514350" eaLnBrk="1" hangingPunct="1">
              <a:buFont typeface="Arial" pitchFamily="34" charset="0"/>
              <a:buChar char="•"/>
            </a:pPr>
            <a:r>
              <a:rPr lang="en-US" b="1" dirty="0" smtClean="0"/>
              <a:t>Examine quality and skills demanded of workforce.</a:t>
            </a:r>
          </a:p>
          <a:p>
            <a:pPr marL="514350" indent="-514350" eaLnBrk="1" hangingPunct="1">
              <a:buFont typeface="Arial" pitchFamily="34" charset="0"/>
              <a:buChar char="•"/>
            </a:pPr>
            <a:r>
              <a:rPr lang="en-US" dirty="0" smtClean="0"/>
              <a:t>Compare wages in the region.</a:t>
            </a:r>
          </a:p>
        </p:txBody>
      </p:sp>
      <p:pic>
        <p:nvPicPr>
          <p:cNvPr id="9220" name="Content Placeholder 12" descr="Adobe ID 164ASPRL443017.jpg"/>
          <p:cNvPicPr>
            <a:picLocks noGrp="1" noChangeAspect="1"/>
          </p:cNvPicPr>
          <p:nvPr>
            <p:ph sz="quarter" idx="2"/>
          </p:nvPr>
        </p:nvPicPr>
        <p:blipFill>
          <a:blip r:embed="rId4" cstate="print"/>
          <a:srcRect/>
          <a:stretch>
            <a:fillRect/>
          </a:stretch>
        </p:blipFill>
        <p:spPr>
          <a:xfrm>
            <a:off x="4845050" y="2589213"/>
            <a:ext cx="3886200" cy="2571750"/>
          </a:xfrm>
          <a:ln w="19050">
            <a:solidFill>
              <a:schemeClr val="tx1"/>
            </a:solidFill>
          </a:ln>
        </p:spPr>
      </p:pic>
      <p:pic>
        <p:nvPicPr>
          <p:cNvPr id="11" name="~PP3540.WAV">
            <a:hlinkClick r:id="" action="ppaction://media"/>
          </p:cNvPr>
          <p:cNvPicPr>
            <a:picLocks noRot="1" noChangeAspect="1"/>
          </p:cNvPicPr>
          <p:nvPr>
            <a:wavAudioFile r:embed="rId1" name="~PP3540.WAV"/>
          </p:nvPr>
        </p:nvPicPr>
        <p:blipFill>
          <a:blip r:embed="rId5"/>
          <a:stretch>
            <a:fillRect/>
          </a:stretch>
        </p:blipFill>
        <p:spPr>
          <a:xfrm>
            <a:off x="8716963" y="6430963"/>
            <a:ext cx="304800" cy="304800"/>
          </a:xfrm>
          <a:prstGeom prst="rect">
            <a:avLst/>
          </a:prstGeom>
        </p:spPr>
      </p:pic>
    </p:spTree>
  </p:cSld>
  <p:clrMapOvr>
    <a:masterClrMapping/>
  </p:clrMapOvr>
  <p:transition advTm="32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a:t>Examining Skills of the Region’s Workforce</a:t>
            </a:r>
          </a:p>
        </p:txBody>
      </p:sp>
      <p:sp>
        <p:nvSpPr>
          <p:cNvPr id="10243" name="Rectangle 3"/>
          <p:cNvSpPr>
            <a:spLocks noGrp="1" noChangeArrowheads="1"/>
          </p:cNvSpPr>
          <p:nvPr>
            <p:ph sz="quarter" idx="1"/>
          </p:nvPr>
        </p:nvSpPr>
        <p:spPr>
          <a:xfrm>
            <a:off x="609600" y="1589088"/>
            <a:ext cx="3886200" cy="4572000"/>
          </a:xfrm>
        </p:spPr>
        <p:txBody>
          <a:bodyPr/>
          <a:lstStyle/>
          <a:p>
            <a:pPr lvl="1" eaLnBrk="1" hangingPunct="1"/>
            <a:r>
              <a:rPr lang="en-US" smtClean="0"/>
              <a:t>American Community Survey</a:t>
            </a:r>
          </a:p>
          <a:p>
            <a:pPr lvl="1" eaLnBrk="1" hangingPunct="1"/>
            <a:r>
              <a:rPr lang="en-US" smtClean="0"/>
              <a:t>Education and training programs and enrollment</a:t>
            </a:r>
          </a:p>
          <a:p>
            <a:pPr lvl="2" eaLnBrk="1" hangingPunct="1"/>
            <a:r>
              <a:rPr lang="en-US" smtClean="0"/>
              <a:t>Provided by DESE or Department of Higher Ed.</a:t>
            </a:r>
          </a:p>
        </p:txBody>
      </p:sp>
      <p:pic>
        <p:nvPicPr>
          <p:cNvPr id="6" name="Content Placeholder 5" descr="constrnplans.jpg"/>
          <p:cNvPicPr>
            <a:picLocks noGrp="1" noChangeAspect="1"/>
          </p:cNvPicPr>
          <p:nvPr>
            <p:ph sz="quarter" idx="2"/>
          </p:nvPr>
        </p:nvPicPr>
        <p:blipFill>
          <a:blip r:embed="rId4" cstate="print"/>
          <a:stretch>
            <a:fillRect/>
          </a:stretch>
        </p:blipFill>
        <p:spPr>
          <a:xfrm>
            <a:off x="5257800" y="1752600"/>
            <a:ext cx="2743200" cy="4146550"/>
          </a:xfrm>
          <a:ln w="25400">
            <a:solidFill>
              <a:schemeClr val="bg2">
                <a:lumMod val="10000"/>
              </a:schemeClr>
            </a:solidFill>
          </a:ln>
        </p:spPr>
      </p:pic>
      <p:pic>
        <p:nvPicPr>
          <p:cNvPr id="11" name="~PP696.WAV">
            <a:hlinkClick r:id="" action="ppaction://media"/>
          </p:cNvPr>
          <p:cNvPicPr>
            <a:picLocks noRot="1" noChangeAspect="1"/>
          </p:cNvPicPr>
          <p:nvPr>
            <a:wavAudioFile r:embed="rId1" name="~PP696.WAV"/>
          </p:nvPr>
        </p:nvPicPr>
        <p:blipFill>
          <a:blip r:embed="rId5"/>
          <a:stretch>
            <a:fillRect/>
          </a:stretch>
        </p:blipFill>
        <p:spPr>
          <a:xfrm>
            <a:off x="8716963" y="6430963"/>
            <a:ext cx="304800" cy="304800"/>
          </a:xfrm>
          <a:prstGeom prst="rect">
            <a:avLst/>
          </a:prstGeom>
        </p:spPr>
      </p:pic>
    </p:spTree>
  </p:cSld>
  <p:clrMapOvr>
    <a:masterClrMapping/>
  </p:clrMapOvr>
  <p:transition advTm="324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p:cNvPicPr>
            <a:picLocks noChangeAspect="1" noChangeArrowheads="1"/>
          </p:cNvPicPr>
          <p:nvPr/>
        </p:nvPicPr>
        <p:blipFill>
          <a:blip r:embed="rId4"/>
          <a:srcRect t="9333"/>
          <a:stretch>
            <a:fillRect/>
          </a:stretch>
        </p:blipFill>
        <p:spPr bwMode="auto">
          <a:xfrm>
            <a:off x="0" y="635000"/>
            <a:ext cx="9144000" cy="5181600"/>
          </a:xfrm>
          <a:prstGeom prst="rect">
            <a:avLst/>
          </a:prstGeom>
          <a:noFill/>
          <a:ln w="9525">
            <a:noFill/>
            <a:miter lim="800000"/>
            <a:headEnd/>
            <a:tailEnd/>
          </a:ln>
        </p:spPr>
      </p:pic>
      <p:sp>
        <p:nvSpPr>
          <p:cNvPr id="116739" name="Line 3"/>
          <p:cNvSpPr>
            <a:spLocks noChangeShapeType="1"/>
          </p:cNvSpPr>
          <p:nvPr/>
        </p:nvSpPr>
        <p:spPr bwMode="auto">
          <a:xfrm flipH="1">
            <a:off x="5222696" y="1374026"/>
            <a:ext cx="838200" cy="0"/>
          </a:xfrm>
          <a:prstGeom prst="line">
            <a:avLst/>
          </a:prstGeom>
          <a:noFill/>
          <a:ln w="57150">
            <a:solidFill>
              <a:srgbClr val="CC0000"/>
            </a:solidFill>
            <a:round/>
            <a:headEnd/>
            <a:tailEnd type="triangle" w="med" len="med"/>
          </a:ln>
        </p:spPr>
        <p:txBody>
          <a:bodyPr/>
          <a:lstStyle/>
          <a:p>
            <a:endParaRPr lang="en-US"/>
          </a:p>
        </p:txBody>
      </p:sp>
      <p:pic>
        <p:nvPicPr>
          <p:cNvPr id="6" name="~PP1132.WAV">
            <a:hlinkClick r:id="" action="ppaction://media"/>
          </p:cNvPr>
          <p:cNvPicPr>
            <a:picLocks noRot="1" noChangeAspect="1"/>
          </p:cNvPicPr>
          <p:nvPr>
            <a:wavAudioFile r:embed="rId1" name="~PP1132.WAV"/>
          </p:nvPr>
        </p:nvPicPr>
        <p:blipFill>
          <a:blip r:embed="rId5"/>
          <a:stretch>
            <a:fillRect/>
          </a:stretch>
        </p:blipFill>
        <p:spPr>
          <a:xfrm>
            <a:off x="8716963" y="6430963"/>
            <a:ext cx="304800" cy="304800"/>
          </a:xfrm>
          <a:prstGeom prst="rect">
            <a:avLst/>
          </a:prstGeom>
        </p:spPr>
      </p:pic>
    </p:spTree>
  </p:cSld>
  <p:clrMapOvr>
    <a:masterClrMapping/>
  </p:clrMapOvr>
  <p:transition advTm="257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16739"/>
                                        </p:tgtEl>
                                        <p:attrNameLst>
                                          <p:attrName>style.visibility</p:attrName>
                                        </p:attrNameLst>
                                      </p:cBhvr>
                                      <p:to>
                                        <p:strVal val="visible"/>
                                      </p:to>
                                    </p:set>
                                    <p:anim calcmode="lin" valueType="num">
                                      <p:cBhvr additive="base">
                                        <p:cTn id="11" dur="500" fill="hold"/>
                                        <p:tgtEl>
                                          <p:spTgt spid="116739"/>
                                        </p:tgtEl>
                                        <p:attrNameLst>
                                          <p:attrName>ppt_x</p:attrName>
                                        </p:attrNameLst>
                                      </p:cBhvr>
                                      <p:tavLst>
                                        <p:tav tm="0">
                                          <p:val>
                                            <p:strVal val="1+#ppt_w/2"/>
                                          </p:val>
                                        </p:tav>
                                        <p:tav tm="100000">
                                          <p:val>
                                            <p:strVal val="#ppt_x"/>
                                          </p:val>
                                        </p:tav>
                                      </p:tavLst>
                                    </p:anim>
                                    <p:anim calcmode="lin" valueType="num">
                                      <p:cBhvr additive="base">
                                        <p:cTn id="12" dur="500" fill="hold"/>
                                        <p:tgtEl>
                                          <p:spTgt spid="1167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1167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ensus slide 33.PNG"/>
          <p:cNvPicPr>
            <a:picLocks noChangeAspect="1"/>
          </p:cNvPicPr>
          <p:nvPr/>
        </p:nvPicPr>
        <p:blipFill>
          <a:blip r:embed="rId5"/>
          <a:srcRect r="4000"/>
          <a:stretch>
            <a:fillRect/>
          </a:stretch>
        </p:blipFill>
        <p:spPr>
          <a:xfrm>
            <a:off x="-1" y="609601"/>
            <a:ext cx="9144001" cy="5491042"/>
          </a:xfrm>
          <a:prstGeom prst="rect">
            <a:avLst/>
          </a:prstGeom>
        </p:spPr>
      </p:pic>
      <p:sp>
        <p:nvSpPr>
          <p:cNvPr id="3" name="Line 3"/>
          <p:cNvSpPr>
            <a:spLocks noChangeShapeType="1"/>
          </p:cNvSpPr>
          <p:nvPr/>
        </p:nvSpPr>
        <p:spPr bwMode="auto">
          <a:xfrm flipH="1">
            <a:off x="2501900" y="2794000"/>
            <a:ext cx="1066800" cy="0"/>
          </a:xfrm>
          <a:prstGeom prst="line">
            <a:avLst/>
          </a:prstGeom>
          <a:noFill/>
          <a:ln w="57150">
            <a:solidFill>
              <a:srgbClr val="CC0000"/>
            </a:solidFill>
            <a:round/>
            <a:headEnd/>
            <a:tailEnd type="triangle" w="med" len="med"/>
          </a:ln>
        </p:spPr>
        <p:txBody>
          <a:bodyPr/>
          <a:lstStyle/>
          <a:p>
            <a:endParaRPr lang="en-US"/>
          </a:p>
        </p:txBody>
      </p:sp>
      <p:sp>
        <p:nvSpPr>
          <p:cNvPr id="11" name="Line 3"/>
          <p:cNvSpPr>
            <a:spLocks noChangeShapeType="1"/>
          </p:cNvSpPr>
          <p:nvPr/>
        </p:nvSpPr>
        <p:spPr bwMode="auto">
          <a:xfrm flipH="1">
            <a:off x="3568700" y="3429000"/>
            <a:ext cx="1066800" cy="0"/>
          </a:xfrm>
          <a:prstGeom prst="line">
            <a:avLst/>
          </a:prstGeom>
          <a:noFill/>
          <a:ln w="57150">
            <a:solidFill>
              <a:srgbClr val="CC0000"/>
            </a:solidFill>
            <a:round/>
            <a:headEnd/>
            <a:tailEnd type="triangle" w="med" len="med"/>
          </a:ln>
        </p:spPr>
        <p:txBody>
          <a:bodyPr/>
          <a:lstStyle/>
          <a:p>
            <a:endParaRPr lang="en-US"/>
          </a:p>
        </p:txBody>
      </p:sp>
      <p:pic>
        <p:nvPicPr>
          <p:cNvPr id="6" name="~PP841.WAV">
            <a:hlinkClick r:id="" action="ppaction://media"/>
          </p:cNvPr>
          <p:cNvPicPr>
            <a:picLocks noRot="1" noChangeAspect="1"/>
          </p:cNvPicPr>
          <p:nvPr>
            <a:wavAudioFile r:embed="rId2" name="~PP841.WAV"/>
          </p:nvPr>
        </p:nvPicPr>
        <p:blipFill>
          <a:blip r:embed="rId6"/>
          <a:stretch>
            <a:fillRect/>
          </a:stretch>
        </p:blipFill>
        <p:spPr>
          <a:xfrm>
            <a:off x="8716963" y="6430963"/>
            <a:ext cx="304800" cy="304800"/>
          </a:xfrm>
          <a:prstGeom prst="rect">
            <a:avLst/>
          </a:prstGeom>
        </p:spPr>
      </p:pic>
    </p:spTree>
    <p:custDataLst>
      <p:tags r:id="rId1"/>
    </p:custDataLst>
  </p:cSld>
  <p:clrMapOvr>
    <a:masterClrMapping/>
  </p:clrMapOvr>
  <p:transition advTm="13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3"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ensus slide 34.PNG"/>
          <p:cNvPicPr>
            <a:picLocks noChangeAspect="1"/>
          </p:cNvPicPr>
          <p:nvPr/>
        </p:nvPicPr>
        <p:blipFill>
          <a:blip r:embed="rId5"/>
          <a:stretch>
            <a:fillRect/>
          </a:stretch>
        </p:blipFill>
        <p:spPr>
          <a:xfrm>
            <a:off x="0" y="119443"/>
            <a:ext cx="9144000" cy="6487732"/>
          </a:xfrm>
          <a:prstGeom prst="rect">
            <a:avLst/>
          </a:prstGeom>
        </p:spPr>
      </p:pic>
      <p:sp>
        <p:nvSpPr>
          <p:cNvPr id="117764" name="Rectangle 4"/>
          <p:cNvSpPr>
            <a:spLocks noChangeArrowheads="1"/>
          </p:cNvSpPr>
          <p:nvPr/>
        </p:nvSpPr>
        <p:spPr bwMode="auto">
          <a:xfrm>
            <a:off x="2590800" y="6273800"/>
            <a:ext cx="1752600" cy="257175"/>
          </a:xfrm>
          <a:prstGeom prst="rect">
            <a:avLst/>
          </a:prstGeom>
          <a:noFill/>
          <a:ln w="57150">
            <a:solidFill>
              <a:srgbClr val="CC0000"/>
            </a:solidFill>
            <a:miter lim="800000"/>
            <a:headEnd/>
            <a:tailEnd/>
          </a:ln>
        </p:spPr>
        <p:txBody>
          <a:bodyPr wrap="none" anchor="ctr"/>
          <a:lstStyle/>
          <a:p>
            <a:endParaRPr lang="en-US">
              <a:latin typeface="Tw Cen MT" pitchFamily="34" charset="0"/>
            </a:endParaRPr>
          </a:p>
        </p:txBody>
      </p:sp>
      <p:sp>
        <p:nvSpPr>
          <p:cNvPr id="6" name="Line 3"/>
          <p:cNvSpPr>
            <a:spLocks noChangeShapeType="1"/>
          </p:cNvSpPr>
          <p:nvPr/>
        </p:nvSpPr>
        <p:spPr bwMode="auto">
          <a:xfrm flipH="1">
            <a:off x="7620000" y="3733800"/>
            <a:ext cx="838200" cy="0"/>
          </a:xfrm>
          <a:prstGeom prst="line">
            <a:avLst/>
          </a:prstGeom>
          <a:noFill/>
          <a:ln w="57150">
            <a:solidFill>
              <a:srgbClr val="CC0000"/>
            </a:solidFill>
            <a:round/>
            <a:headEnd/>
            <a:tailEnd type="triangle" w="med" len="med"/>
          </a:ln>
        </p:spPr>
        <p:txBody>
          <a:bodyPr/>
          <a:lstStyle/>
          <a:p>
            <a:endParaRPr lang="en-US"/>
          </a:p>
        </p:txBody>
      </p:sp>
      <p:sp>
        <p:nvSpPr>
          <p:cNvPr id="9" name="Line 3"/>
          <p:cNvSpPr>
            <a:spLocks noChangeShapeType="1"/>
          </p:cNvSpPr>
          <p:nvPr/>
        </p:nvSpPr>
        <p:spPr bwMode="auto">
          <a:xfrm flipH="1">
            <a:off x="5372100" y="4178300"/>
            <a:ext cx="838200" cy="0"/>
          </a:xfrm>
          <a:prstGeom prst="line">
            <a:avLst/>
          </a:prstGeom>
          <a:noFill/>
          <a:ln w="57150">
            <a:solidFill>
              <a:srgbClr val="CC0000"/>
            </a:solidFill>
            <a:round/>
            <a:headEnd/>
            <a:tailEnd type="triangle" w="med" len="med"/>
          </a:ln>
        </p:spPr>
        <p:txBody>
          <a:bodyPr/>
          <a:lstStyle/>
          <a:p>
            <a:endParaRPr lang="en-US"/>
          </a:p>
        </p:txBody>
      </p:sp>
      <p:sp>
        <p:nvSpPr>
          <p:cNvPr id="13" name="Line 3"/>
          <p:cNvSpPr>
            <a:spLocks noChangeShapeType="1"/>
          </p:cNvSpPr>
          <p:nvPr/>
        </p:nvSpPr>
        <p:spPr bwMode="auto">
          <a:xfrm flipH="1">
            <a:off x="4572000" y="5181600"/>
            <a:ext cx="838200" cy="0"/>
          </a:xfrm>
          <a:prstGeom prst="line">
            <a:avLst/>
          </a:prstGeom>
          <a:noFill/>
          <a:ln w="57150">
            <a:solidFill>
              <a:srgbClr val="CC0000"/>
            </a:solidFill>
            <a:round/>
            <a:headEnd/>
            <a:tailEnd type="triangle" w="med" len="med"/>
          </a:ln>
        </p:spPr>
        <p:txBody>
          <a:bodyPr/>
          <a:lstStyle/>
          <a:p>
            <a:endParaRPr lang="en-US"/>
          </a:p>
        </p:txBody>
      </p:sp>
      <p:pic>
        <p:nvPicPr>
          <p:cNvPr id="8" name="~PP2927.WAV">
            <a:hlinkClick r:id="" action="ppaction://media"/>
          </p:cNvPr>
          <p:cNvPicPr>
            <a:picLocks noRot="1" noChangeAspect="1"/>
          </p:cNvPicPr>
          <p:nvPr>
            <a:wavAudioFile r:embed="rId2" name="~PP2927.WAV"/>
          </p:nvPr>
        </p:nvPicPr>
        <p:blipFill>
          <a:blip r:embed="rId6"/>
          <a:stretch>
            <a:fillRect/>
          </a:stretch>
        </p:blipFill>
        <p:spPr>
          <a:xfrm>
            <a:off x="8716963" y="6430963"/>
            <a:ext cx="304800" cy="304800"/>
          </a:xfrm>
          <a:prstGeom prst="rect">
            <a:avLst/>
          </a:prstGeom>
        </p:spPr>
      </p:pic>
    </p:spTree>
    <p:custDataLst>
      <p:tags r:id="rId1"/>
    </p:custDataLst>
  </p:cSld>
  <p:clrMapOvr>
    <a:masterClrMapping/>
  </p:clrMapOvr>
  <p:transition spd="med" advTm="329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7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117764" grpId="0" animBg="1"/>
      <p:bldP spid="6" grpId="0" animBg="1"/>
      <p:bldP spid="9"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ensus slide 35.PNG"/>
          <p:cNvPicPr>
            <a:picLocks noChangeAspect="1"/>
          </p:cNvPicPr>
          <p:nvPr/>
        </p:nvPicPr>
        <p:blipFill>
          <a:blip r:embed="rId5"/>
          <a:stretch>
            <a:fillRect/>
          </a:stretch>
        </p:blipFill>
        <p:spPr>
          <a:xfrm>
            <a:off x="0" y="0"/>
            <a:ext cx="9144000" cy="5313131"/>
          </a:xfrm>
          <a:prstGeom prst="rect">
            <a:avLst/>
          </a:prstGeom>
        </p:spPr>
      </p:pic>
      <p:sp>
        <p:nvSpPr>
          <p:cNvPr id="118787" name="Line 3"/>
          <p:cNvSpPr>
            <a:spLocks noChangeShapeType="1"/>
          </p:cNvSpPr>
          <p:nvPr/>
        </p:nvSpPr>
        <p:spPr bwMode="auto">
          <a:xfrm flipH="1">
            <a:off x="3403600" y="3086100"/>
            <a:ext cx="838200" cy="0"/>
          </a:xfrm>
          <a:prstGeom prst="line">
            <a:avLst/>
          </a:prstGeom>
          <a:noFill/>
          <a:ln w="57150">
            <a:solidFill>
              <a:srgbClr val="CC0000"/>
            </a:solidFill>
            <a:round/>
            <a:headEnd/>
            <a:tailEnd type="triangle" w="med" len="med"/>
          </a:ln>
        </p:spPr>
        <p:txBody>
          <a:bodyPr/>
          <a:lstStyle/>
          <a:p>
            <a:endParaRPr lang="en-US"/>
          </a:p>
        </p:txBody>
      </p:sp>
      <p:pic>
        <p:nvPicPr>
          <p:cNvPr id="8" name="Picture 7" descr="Census slide 35.PNG"/>
          <p:cNvPicPr>
            <a:picLocks noChangeAspect="1"/>
          </p:cNvPicPr>
          <p:nvPr/>
        </p:nvPicPr>
        <p:blipFill>
          <a:blip r:embed="rId6"/>
          <a:srcRect l="4124" r="6274"/>
          <a:stretch>
            <a:fillRect/>
          </a:stretch>
        </p:blipFill>
        <p:spPr>
          <a:xfrm>
            <a:off x="152400" y="3011109"/>
            <a:ext cx="8991600" cy="1764091"/>
          </a:xfrm>
          <a:prstGeom prst="rect">
            <a:avLst/>
          </a:prstGeom>
        </p:spPr>
      </p:pic>
      <p:sp>
        <p:nvSpPr>
          <p:cNvPr id="7" name="Rectangle 4"/>
          <p:cNvSpPr>
            <a:spLocks noChangeArrowheads="1"/>
          </p:cNvSpPr>
          <p:nvPr/>
        </p:nvSpPr>
        <p:spPr bwMode="auto">
          <a:xfrm>
            <a:off x="838200" y="4267200"/>
            <a:ext cx="1435100" cy="257175"/>
          </a:xfrm>
          <a:prstGeom prst="rect">
            <a:avLst/>
          </a:prstGeom>
          <a:noFill/>
          <a:ln w="57150">
            <a:solidFill>
              <a:srgbClr val="CC0000"/>
            </a:solidFill>
            <a:miter lim="800000"/>
            <a:headEnd/>
            <a:tailEnd/>
          </a:ln>
        </p:spPr>
        <p:txBody>
          <a:bodyPr wrap="none" anchor="ctr"/>
          <a:lstStyle/>
          <a:p>
            <a:endParaRPr lang="en-US">
              <a:latin typeface="Tw Cen MT" pitchFamily="34" charset="0"/>
            </a:endParaRPr>
          </a:p>
        </p:txBody>
      </p:sp>
      <p:pic>
        <p:nvPicPr>
          <p:cNvPr id="11" name="~PP781.WAV">
            <a:hlinkClick r:id="" action="ppaction://media"/>
          </p:cNvPr>
          <p:cNvPicPr>
            <a:picLocks noRot="1" noChangeAspect="1"/>
          </p:cNvPicPr>
          <p:nvPr>
            <a:wavAudioFile r:embed="rId2" name="~PP781.WAV"/>
          </p:nvPr>
        </p:nvPicPr>
        <p:blipFill>
          <a:blip r:embed="rId7"/>
          <a:stretch>
            <a:fillRect/>
          </a:stretch>
        </p:blipFill>
        <p:spPr>
          <a:xfrm>
            <a:off x="8716963" y="6430963"/>
            <a:ext cx="304800" cy="304800"/>
          </a:xfrm>
          <a:prstGeom prst="rect">
            <a:avLst/>
          </a:prstGeom>
        </p:spPr>
      </p:pic>
    </p:spTree>
    <p:custDataLst>
      <p:tags r:id="rId1"/>
    </p:custDataLst>
  </p:cSld>
  <p:clrMapOvr>
    <a:masterClrMapping/>
  </p:clrMapOvr>
  <p:transition advTm="368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18787"/>
                                        </p:tgtEl>
                                        <p:attrNameLst>
                                          <p:attrName>style.visibility</p:attrName>
                                        </p:attrNameLst>
                                      </p:cBhvr>
                                      <p:to>
                                        <p:strVal val="visible"/>
                                      </p:to>
                                    </p:set>
                                    <p:anim calcmode="lin" valueType="num">
                                      <p:cBhvr additive="base">
                                        <p:cTn id="11" dur="500" fill="hold"/>
                                        <p:tgtEl>
                                          <p:spTgt spid="118787"/>
                                        </p:tgtEl>
                                        <p:attrNameLst>
                                          <p:attrName>ppt_x</p:attrName>
                                        </p:attrNameLst>
                                      </p:cBhvr>
                                      <p:tavLst>
                                        <p:tav tm="0">
                                          <p:val>
                                            <p:strVal val="1+#ppt_w/2"/>
                                          </p:val>
                                        </p:tav>
                                        <p:tav tm="100000">
                                          <p:val>
                                            <p:strVal val="#ppt_x"/>
                                          </p:val>
                                        </p:tav>
                                      </p:tavLst>
                                    </p:anim>
                                    <p:anim calcmode="lin" valueType="num">
                                      <p:cBhvr additive="base">
                                        <p:cTn id="12" dur="500" fill="hold"/>
                                        <p:tgtEl>
                                          <p:spTgt spid="11878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118787"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ensus slide 36-2.PNG"/>
          <p:cNvPicPr>
            <a:picLocks noChangeAspect="1"/>
          </p:cNvPicPr>
          <p:nvPr/>
        </p:nvPicPr>
        <p:blipFill>
          <a:blip r:embed="rId4"/>
          <a:stretch>
            <a:fillRect/>
          </a:stretch>
        </p:blipFill>
        <p:spPr>
          <a:xfrm>
            <a:off x="304799" y="0"/>
            <a:ext cx="8564563" cy="1339352"/>
          </a:xfrm>
          <a:prstGeom prst="rect">
            <a:avLst/>
          </a:prstGeom>
        </p:spPr>
      </p:pic>
      <p:pic>
        <p:nvPicPr>
          <p:cNvPr id="10" name="Picture 9" descr="Census slide 36.PNG"/>
          <p:cNvPicPr>
            <a:picLocks noChangeAspect="1"/>
          </p:cNvPicPr>
          <p:nvPr/>
        </p:nvPicPr>
        <p:blipFill>
          <a:blip r:embed="rId5"/>
          <a:stretch>
            <a:fillRect/>
          </a:stretch>
        </p:blipFill>
        <p:spPr>
          <a:xfrm>
            <a:off x="141514" y="993825"/>
            <a:ext cx="8716963" cy="5744401"/>
          </a:xfrm>
          <a:prstGeom prst="rect">
            <a:avLst/>
          </a:prstGeom>
        </p:spPr>
      </p:pic>
      <p:pic>
        <p:nvPicPr>
          <p:cNvPr id="13" name="~PP2808.WAV">
            <a:hlinkClick r:id="" action="ppaction://media"/>
          </p:cNvPr>
          <p:cNvPicPr>
            <a:picLocks noRot="1" noChangeAspect="1"/>
          </p:cNvPicPr>
          <p:nvPr>
            <a:wavAudioFile r:embed="rId1" name="~PP2808.WAV"/>
          </p:nvPr>
        </p:nvPicPr>
        <p:blipFill>
          <a:blip r:embed="rId6"/>
          <a:stretch>
            <a:fillRect/>
          </a:stretch>
        </p:blipFill>
        <p:spPr>
          <a:xfrm>
            <a:off x="8716963" y="6430963"/>
            <a:ext cx="304800" cy="304800"/>
          </a:xfrm>
          <a:prstGeom prst="rect">
            <a:avLst/>
          </a:prstGeom>
        </p:spPr>
      </p:pic>
    </p:spTree>
  </p:cSld>
  <p:clrMapOvr>
    <a:masterClrMapping/>
  </p:clrMapOvr>
  <p:transition advTm="423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ensus slide 33.PNG"/>
          <p:cNvPicPr>
            <a:picLocks noChangeAspect="1"/>
          </p:cNvPicPr>
          <p:nvPr/>
        </p:nvPicPr>
        <p:blipFill>
          <a:blip r:embed="rId5"/>
          <a:srcRect r="4000"/>
          <a:stretch>
            <a:fillRect/>
          </a:stretch>
        </p:blipFill>
        <p:spPr>
          <a:xfrm>
            <a:off x="-1" y="609601"/>
            <a:ext cx="9144001" cy="5491042"/>
          </a:xfrm>
          <a:prstGeom prst="rect">
            <a:avLst/>
          </a:prstGeom>
        </p:spPr>
      </p:pic>
      <p:sp>
        <p:nvSpPr>
          <p:cNvPr id="116739" name="Line 3"/>
          <p:cNvSpPr>
            <a:spLocks noChangeShapeType="1"/>
          </p:cNvSpPr>
          <p:nvPr/>
        </p:nvSpPr>
        <p:spPr bwMode="auto">
          <a:xfrm flipH="1">
            <a:off x="3505200" y="3429000"/>
            <a:ext cx="838200" cy="0"/>
          </a:xfrm>
          <a:prstGeom prst="line">
            <a:avLst/>
          </a:prstGeom>
          <a:noFill/>
          <a:ln w="57150">
            <a:solidFill>
              <a:srgbClr val="CC0000"/>
            </a:solidFill>
            <a:round/>
            <a:headEnd/>
            <a:tailEnd type="triangle" w="med" len="med"/>
          </a:ln>
        </p:spPr>
        <p:txBody>
          <a:bodyPr/>
          <a:lstStyle/>
          <a:p>
            <a:endParaRPr lang="en-US"/>
          </a:p>
        </p:txBody>
      </p:sp>
      <p:pic>
        <p:nvPicPr>
          <p:cNvPr id="10" name="~PP186.WAV">
            <a:hlinkClick r:id="" action="ppaction://media"/>
          </p:cNvPr>
          <p:cNvPicPr>
            <a:picLocks noRot="1" noChangeAspect="1"/>
          </p:cNvPicPr>
          <p:nvPr>
            <a:wavAudioFile r:embed="rId2" name="~PP186.WAV"/>
          </p:nvPr>
        </p:nvPicPr>
        <p:blipFill>
          <a:blip r:embed="rId6"/>
          <a:stretch>
            <a:fillRect/>
          </a:stretch>
        </p:blipFill>
        <p:spPr>
          <a:xfrm>
            <a:off x="8716963" y="6430963"/>
            <a:ext cx="304800" cy="304800"/>
          </a:xfrm>
          <a:prstGeom prst="rect">
            <a:avLst/>
          </a:prstGeom>
        </p:spPr>
      </p:pic>
    </p:spTree>
    <p:custDataLst>
      <p:tags r:id="rId1"/>
    </p:custDataLst>
  </p:cSld>
  <p:clrMapOvr>
    <a:masterClrMapping/>
  </p:clrMapOvr>
  <p:transition advTm="16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16739"/>
                                        </p:tgtEl>
                                        <p:attrNameLst>
                                          <p:attrName>style.visibility</p:attrName>
                                        </p:attrNameLst>
                                      </p:cBhvr>
                                      <p:to>
                                        <p:strVal val="visible"/>
                                      </p:to>
                                    </p:set>
                                    <p:anim calcmode="lin" valueType="num">
                                      <p:cBhvr additive="base">
                                        <p:cTn id="11" dur="500" fill="hold"/>
                                        <p:tgtEl>
                                          <p:spTgt spid="116739"/>
                                        </p:tgtEl>
                                        <p:attrNameLst>
                                          <p:attrName>ppt_x</p:attrName>
                                        </p:attrNameLst>
                                      </p:cBhvr>
                                      <p:tavLst>
                                        <p:tav tm="0">
                                          <p:val>
                                            <p:strVal val="1+#ppt_w/2"/>
                                          </p:val>
                                        </p:tav>
                                        <p:tav tm="100000">
                                          <p:val>
                                            <p:strVal val="#ppt_x"/>
                                          </p:val>
                                        </p:tav>
                                      </p:tavLst>
                                    </p:anim>
                                    <p:anim calcmode="lin" valueType="num">
                                      <p:cBhvr additive="base">
                                        <p:cTn id="12" dur="500" fill="hold"/>
                                        <p:tgtEl>
                                          <p:spTgt spid="1167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1167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ensus slide 34.PNG"/>
          <p:cNvPicPr>
            <a:picLocks noChangeAspect="1"/>
          </p:cNvPicPr>
          <p:nvPr/>
        </p:nvPicPr>
        <p:blipFill>
          <a:blip r:embed="rId5"/>
          <a:stretch>
            <a:fillRect/>
          </a:stretch>
        </p:blipFill>
        <p:spPr>
          <a:xfrm>
            <a:off x="0" y="119443"/>
            <a:ext cx="9144000" cy="6487732"/>
          </a:xfrm>
          <a:prstGeom prst="rect">
            <a:avLst/>
          </a:prstGeom>
        </p:spPr>
      </p:pic>
      <p:sp>
        <p:nvSpPr>
          <p:cNvPr id="117763" name="Line 3"/>
          <p:cNvSpPr>
            <a:spLocks noChangeShapeType="1"/>
          </p:cNvSpPr>
          <p:nvPr/>
        </p:nvSpPr>
        <p:spPr bwMode="auto">
          <a:xfrm flipH="1">
            <a:off x="7620000" y="3733800"/>
            <a:ext cx="838200" cy="0"/>
          </a:xfrm>
          <a:prstGeom prst="line">
            <a:avLst/>
          </a:prstGeom>
          <a:noFill/>
          <a:ln w="57150">
            <a:solidFill>
              <a:srgbClr val="CC0000"/>
            </a:solidFill>
            <a:round/>
            <a:headEnd/>
            <a:tailEnd type="triangle" w="med" len="med"/>
          </a:ln>
        </p:spPr>
        <p:txBody>
          <a:bodyPr/>
          <a:lstStyle/>
          <a:p>
            <a:endParaRPr lang="en-US"/>
          </a:p>
        </p:txBody>
      </p:sp>
      <p:sp>
        <p:nvSpPr>
          <p:cNvPr id="117764" name="Rectangle 4"/>
          <p:cNvSpPr>
            <a:spLocks noChangeArrowheads="1"/>
          </p:cNvSpPr>
          <p:nvPr/>
        </p:nvSpPr>
        <p:spPr bwMode="auto">
          <a:xfrm>
            <a:off x="2590800" y="5116286"/>
            <a:ext cx="1398588" cy="152400"/>
          </a:xfrm>
          <a:prstGeom prst="rect">
            <a:avLst/>
          </a:prstGeom>
          <a:noFill/>
          <a:ln w="38100">
            <a:solidFill>
              <a:srgbClr val="CC0000"/>
            </a:solidFill>
            <a:miter lim="800000"/>
            <a:headEnd/>
            <a:tailEnd/>
          </a:ln>
        </p:spPr>
        <p:txBody>
          <a:bodyPr wrap="none" anchor="ctr"/>
          <a:lstStyle/>
          <a:p>
            <a:endParaRPr lang="en-US">
              <a:latin typeface="Tw Cen MT" pitchFamily="34" charset="0"/>
            </a:endParaRPr>
          </a:p>
        </p:txBody>
      </p:sp>
      <p:sp>
        <p:nvSpPr>
          <p:cNvPr id="6" name="Line 3"/>
          <p:cNvSpPr>
            <a:spLocks noChangeShapeType="1"/>
          </p:cNvSpPr>
          <p:nvPr/>
        </p:nvSpPr>
        <p:spPr bwMode="auto">
          <a:xfrm flipH="1">
            <a:off x="5334000" y="4191000"/>
            <a:ext cx="838200" cy="0"/>
          </a:xfrm>
          <a:prstGeom prst="line">
            <a:avLst/>
          </a:prstGeom>
          <a:noFill/>
          <a:ln w="57150">
            <a:solidFill>
              <a:srgbClr val="CC0000"/>
            </a:solidFill>
            <a:round/>
            <a:headEnd/>
            <a:tailEnd type="triangle" w="med" len="med"/>
          </a:ln>
        </p:spPr>
        <p:txBody>
          <a:bodyPr/>
          <a:lstStyle/>
          <a:p>
            <a:endParaRPr lang="en-US"/>
          </a:p>
        </p:txBody>
      </p:sp>
      <p:pic>
        <p:nvPicPr>
          <p:cNvPr id="8" name="~PP2843.WAV">
            <a:hlinkClick r:id="" action="ppaction://media"/>
          </p:cNvPr>
          <p:cNvPicPr>
            <a:picLocks noRot="1" noChangeAspect="1"/>
          </p:cNvPicPr>
          <p:nvPr>
            <a:wavAudioFile r:embed="rId2" name="~PP2843.WAV"/>
          </p:nvPr>
        </p:nvPicPr>
        <p:blipFill>
          <a:blip r:embed="rId6"/>
          <a:stretch>
            <a:fillRect/>
          </a:stretch>
        </p:blipFill>
        <p:spPr>
          <a:xfrm>
            <a:off x="8716963" y="6430963"/>
            <a:ext cx="304800" cy="304800"/>
          </a:xfrm>
          <a:prstGeom prst="rect">
            <a:avLst/>
          </a:prstGeom>
        </p:spPr>
      </p:pic>
    </p:spTree>
    <p:custDataLst>
      <p:tags r:id="rId1"/>
    </p:custDataLst>
  </p:cSld>
  <p:clrMapOvr>
    <a:masterClrMapping/>
  </p:clrMapOvr>
  <p:transition advTm="8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17763"/>
                                        </p:tgtEl>
                                        <p:attrNameLst>
                                          <p:attrName>style.visibility</p:attrName>
                                        </p:attrNameLst>
                                      </p:cBhvr>
                                      <p:to>
                                        <p:strVal val="visible"/>
                                      </p:to>
                                    </p:set>
                                    <p:anim calcmode="lin" valueType="num">
                                      <p:cBhvr additive="base">
                                        <p:cTn id="11" dur="500" fill="hold"/>
                                        <p:tgtEl>
                                          <p:spTgt spid="117763"/>
                                        </p:tgtEl>
                                        <p:attrNameLst>
                                          <p:attrName>ppt_x</p:attrName>
                                        </p:attrNameLst>
                                      </p:cBhvr>
                                      <p:tavLst>
                                        <p:tav tm="0">
                                          <p:val>
                                            <p:strVal val="1+#ppt_w/2"/>
                                          </p:val>
                                        </p:tav>
                                        <p:tav tm="100000">
                                          <p:val>
                                            <p:strVal val="#ppt_x"/>
                                          </p:val>
                                        </p:tav>
                                      </p:tavLst>
                                    </p:anim>
                                    <p:anim calcmode="lin" valueType="num">
                                      <p:cBhvr additive="base">
                                        <p:cTn id="12" dur="500" fill="hold"/>
                                        <p:tgtEl>
                                          <p:spTgt spid="11776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117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117763" grpId="0" animBg="1"/>
      <p:bldP spid="117764"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ensus slide 39.PNG"/>
          <p:cNvPicPr>
            <a:picLocks noChangeAspect="1"/>
          </p:cNvPicPr>
          <p:nvPr/>
        </p:nvPicPr>
        <p:blipFill>
          <a:blip r:embed="rId5"/>
          <a:srcRect r="15000"/>
          <a:stretch>
            <a:fillRect/>
          </a:stretch>
        </p:blipFill>
        <p:spPr>
          <a:xfrm>
            <a:off x="32658" y="304289"/>
            <a:ext cx="9021763" cy="6199766"/>
          </a:xfrm>
          <a:prstGeom prst="rect">
            <a:avLst/>
          </a:prstGeom>
        </p:spPr>
      </p:pic>
      <p:sp>
        <p:nvSpPr>
          <p:cNvPr id="118787" name="Line 3"/>
          <p:cNvSpPr>
            <a:spLocks noChangeShapeType="1"/>
          </p:cNvSpPr>
          <p:nvPr/>
        </p:nvSpPr>
        <p:spPr bwMode="auto">
          <a:xfrm flipH="1">
            <a:off x="3429012" y="4234550"/>
            <a:ext cx="838200" cy="0"/>
          </a:xfrm>
          <a:prstGeom prst="line">
            <a:avLst/>
          </a:prstGeom>
          <a:noFill/>
          <a:ln w="57150">
            <a:solidFill>
              <a:srgbClr val="CC0000"/>
            </a:solidFill>
            <a:round/>
            <a:headEnd/>
            <a:tailEnd type="triangle" w="med" len="med"/>
          </a:ln>
        </p:spPr>
        <p:txBody>
          <a:bodyPr/>
          <a:lstStyle/>
          <a:p>
            <a:endParaRPr lang="en-US"/>
          </a:p>
        </p:txBody>
      </p:sp>
      <p:pic>
        <p:nvPicPr>
          <p:cNvPr id="7" name="Picture 6" descr="census slide 39-2.PNG"/>
          <p:cNvPicPr>
            <a:picLocks noChangeAspect="1"/>
          </p:cNvPicPr>
          <p:nvPr/>
        </p:nvPicPr>
        <p:blipFill>
          <a:blip r:embed="rId6"/>
          <a:srcRect r="2401"/>
          <a:stretch>
            <a:fillRect/>
          </a:stretch>
        </p:blipFill>
        <p:spPr>
          <a:xfrm>
            <a:off x="122237" y="1756248"/>
            <a:ext cx="9021763" cy="3513121"/>
          </a:xfrm>
          <a:prstGeom prst="rect">
            <a:avLst/>
          </a:prstGeom>
        </p:spPr>
      </p:pic>
      <p:sp>
        <p:nvSpPr>
          <p:cNvPr id="10" name="Line 3"/>
          <p:cNvSpPr>
            <a:spLocks noChangeShapeType="1"/>
          </p:cNvSpPr>
          <p:nvPr/>
        </p:nvSpPr>
        <p:spPr bwMode="auto">
          <a:xfrm flipH="1">
            <a:off x="5334000" y="5094516"/>
            <a:ext cx="838200" cy="0"/>
          </a:xfrm>
          <a:prstGeom prst="line">
            <a:avLst/>
          </a:prstGeom>
          <a:noFill/>
          <a:ln w="57150">
            <a:solidFill>
              <a:srgbClr val="CC0000"/>
            </a:solidFill>
            <a:round/>
            <a:headEnd/>
            <a:tailEnd type="triangle" w="med" len="med"/>
          </a:ln>
        </p:spPr>
        <p:txBody>
          <a:bodyPr/>
          <a:lstStyle/>
          <a:p>
            <a:endParaRPr lang="en-US"/>
          </a:p>
        </p:txBody>
      </p:sp>
      <p:pic>
        <p:nvPicPr>
          <p:cNvPr id="11" name="~PP3317.WAV">
            <a:hlinkClick r:id="" action="ppaction://media"/>
          </p:cNvPr>
          <p:cNvPicPr>
            <a:picLocks noRot="1" noChangeAspect="1"/>
          </p:cNvPicPr>
          <p:nvPr>
            <a:wavAudioFile r:embed="rId2" name="~PP3317.WAV"/>
          </p:nvPr>
        </p:nvPicPr>
        <p:blipFill>
          <a:blip r:embed="rId7"/>
          <a:stretch>
            <a:fillRect/>
          </a:stretch>
        </p:blipFill>
        <p:spPr>
          <a:xfrm>
            <a:off x="8716963" y="6430963"/>
            <a:ext cx="304800" cy="304800"/>
          </a:xfrm>
          <a:prstGeom prst="rect">
            <a:avLst/>
          </a:prstGeom>
        </p:spPr>
      </p:pic>
    </p:spTree>
    <p:custDataLst>
      <p:tags r:id="rId1"/>
    </p:custDataLst>
  </p:cSld>
  <p:clrMapOvr>
    <a:masterClrMapping/>
  </p:clrMapOvr>
  <p:transition advTm="307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18787"/>
                                        </p:tgtEl>
                                        <p:attrNameLst>
                                          <p:attrName>style.visibility</p:attrName>
                                        </p:attrNameLst>
                                      </p:cBhvr>
                                      <p:to>
                                        <p:strVal val="visible"/>
                                      </p:to>
                                    </p:set>
                                    <p:anim calcmode="lin" valueType="num">
                                      <p:cBhvr additive="base">
                                        <p:cTn id="11" dur="500" fill="hold"/>
                                        <p:tgtEl>
                                          <p:spTgt spid="118787"/>
                                        </p:tgtEl>
                                        <p:attrNameLst>
                                          <p:attrName>ppt_x</p:attrName>
                                        </p:attrNameLst>
                                      </p:cBhvr>
                                      <p:tavLst>
                                        <p:tav tm="0">
                                          <p:val>
                                            <p:strVal val="1+#ppt_w/2"/>
                                          </p:val>
                                        </p:tav>
                                        <p:tav tm="100000">
                                          <p:val>
                                            <p:strVal val="#ppt_x"/>
                                          </p:val>
                                        </p:tav>
                                      </p:tavLst>
                                    </p:anim>
                                    <p:anim calcmode="lin" valueType="num">
                                      <p:cBhvr additive="base">
                                        <p:cTn id="12" dur="500" fill="hold"/>
                                        <p:tgtEl>
                                          <p:spTgt spid="11878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11878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lstStyle/>
          <a:p>
            <a:r>
              <a:rPr lang="en-US" sz="4000"/>
              <a:t>How can you use this module lesson?</a:t>
            </a:r>
          </a:p>
        </p:txBody>
      </p:sp>
      <p:sp>
        <p:nvSpPr>
          <p:cNvPr id="2053" name="Rectangle 5"/>
          <p:cNvSpPr>
            <a:spLocks noGrp="1" noChangeArrowheads="1"/>
          </p:cNvSpPr>
          <p:nvPr>
            <p:ph type="body" idx="1"/>
          </p:nvPr>
        </p:nvSpPr>
        <p:spPr/>
        <p:txBody>
          <a:bodyPr/>
          <a:lstStyle/>
          <a:p>
            <a:r>
              <a:rPr lang="en-US"/>
              <a:t>Marketing your region to interested businesses or investments</a:t>
            </a:r>
          </a:p>
          <a:p>
            <a:r>
              <a:rPr lang="en-US"/>
              <a:t>Federal and state grant applications</a:t>
            </a:r>
          </a:p>
          <a:p>
            <a:r>
              <a:rPr lang="en-US"/>
              <a:t>Identifying affected areas in need of further economic development</a:t>
            </a:r>
          </a:p>
          <a:p>
            <a:r>
              <a:rPr lang="en-US"/>
              <a:t>Disaster identification and recovery</a:t>
            </a:r>
          </a:p>
        </p:txBody>
      </p:sp>
      <p:pic>
        <p:nvPicPr>
          <p:cNvPr id="10" name="~PP2037.WAV">
            <a:hlinkClick r:id="" action="ppaction://media"/>
          </p:cNvPr>
          <p:cNvPicPr>
            <a:picLocks noRot="1" noChangeAspect="1"/>
          </p:cNvPicPr>
          <p:nvPr>
            <a:wavAudioFile r:embed="rId1" name="~PP2037.WAV"/>
          </p:nvPr>
        </p:nvPicPr>
        <p:blipFill>
          <a:blip r:embed="rId4"/>
          <a:stretch>
            <a:fillRect/>
          </a:stretch>
        </p:blipFill>
        <p:spPr>
          <a:xfrm>
            <a:off x="8716963" y="6430963"/>
            <a:ext cx="304800" cy="304800"/>
          </a:xfrm>
          <a:prstGeom prst="rect">
            <a:avLst/>
          </a:prstGeom>
        </p:spPr>
      </p:pic>
    </p:spTree>
  </p:cSld>
  <p:clrMapOvr>
    <a:masterClrMapping/>
  </p:clrMapOvr>
  <p:transition advTm="31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ensus slide 40-2.PNG"/>
          <p:cNvPicPr>
            <a:picLocks noChangeAspect="1"/>
          </p:cNvPicPr>
          <p:nvPr/>
        </p:nvPicPr>
        <p:blipFill>
          <a:blip r:embed="rId5"/>
          <a:stretch>
            <a:fillRect/>
          </a:stretch>
        </p:blipFill>
        <p:spPr>
          <a:xfrm>
            <a:off x="182563" y="152400"/>
            <a:ext cx="8839200" cy="1375198"/>
          </a:xfrm>
          <a:prstGeom prst="rect">
            <a:avLst/>
          </a:prstGeom>
        </p:spPr>
      </p:pic>
      <p:pic>
        <p:nvPicPr>
          <p:cNvPr id="6" name="Picture 5" descr="Census slide 40.PNG"/>
          <p:cNvPicPr>
            <a:picLocks noChangeAspect="1"/>
          </p:cNvPicPr>
          <p:nvPr/>
        </p:nvPicPr>
        <p:blipFill>
          <a:blip r:embed="rId6"/>
          <a:srcRect b="8470"/>
          <a:stretch>
            <a:fillRect/>
          </a:stretch>
        </p:blipFill>
        <p:spPr>
          <a:xfrm>
            <a:off x="21772" y="1360714"/>
            <a:ext cx="9021763" cy="5266363"/>
          </a:xfrm>
          <a:prstGeom prst="rect">
            <a:avLst/>
          </a:prstGeom>
        </p:spPr>
      </p:pic>
      <p:sp>
        <p:nvSpPr>
          <p:cNvPr id="10" name="Rectangle 4"/>
          <p:cNvSpPr>
            <a:spLocks noChangeArrowheads="1"/>
          </p:cNvSpPr>
          <p:nvPr/>
        </p:nvSpPr>
        <p:spPr bwMode="auto">
          <a:xfrm>
            <a:off x="182563" y="3276600"/>
            <a:ext cx="8860972" cy="152400"/>
          </a:xfrm>
          <a:prstGeom prst="rect">
            <a:avLst/>
          </a:prstGeom>
          <a:noFill/>
          <a:ln w="38100">
            <a:solidFill>
              <a:srgbClr val="CC0000"/>
            </a:solidFill>
            <a:miter lim="800000"/>
            <a:headEnd/>
            <a:tailEnd/>
          </a:ln>
        </p:spPr>
        <p:txBody>
          <a:bodyPr wrap="none" anchor="ctr"/>
          <a:lstStyle/>
          <a:p>
            <a:endParaRPr lang="en-US">
              <a:latin typeface="Tw Cen MT" pitchFamily="34" charset="0"/>
            </a:endParaRPr>
          </a:p>
        </p:txBody>
      </p:sp>
      <p:pic>
        <p:nvPicPr>
          <p:cNvPr id="17" name="~PP2180.WAV">
            <a:hlinkClick r:id="" action="ppaction://media"/>
          </p:cNvPr>
          <p:cNvPicPr>
            <a:picLocks noRot="1" noChangeAspect="1"/>
          </p:cNvPicPr>
          <p:nvPr>
            <a:wavAudioFile r:embed="rId2" name="~PP2180.WAV"/>
          </p:nvPr>
        </p:nvPicPr>
        <p:blipFill>
          <a:blip r:embed="rId7"/>
          <a:stretch>
            <a:fillRect/>
          </a:stretch>
        </p:blipFill>
        <p:spPr>
          <a:xfrm>
            <a:off x="8716963" y="6430963"/>
            <a:ext cx="304800" cy="304800"/>
          </a:xfrm>
          <a:prstGeom prst="rect">
            <a:avLst/>
          </a:prstGeom>
        </p:spPr>
      </p:pic>
    </p:spTree>
    <p:custDataLst>
      <p:tags r:id="rId1"/>
    </p:custDataLst>
  </p:cSld>
  <p:clrMapOvr>
    <a:masterClrMapping/>
  </p:clrMapOvr>
  <p:transition advTm="389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17"/>
                </p:tgtEl>
              </p:cMediaNode>
            </p:audio>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a:t>Examining Skills of the Region’s Workforce</a:t>
            </a:r>
          </a:p>
        </p:txBody>
      </p:sp>
      <p:sp>
        <p:nvSpPr>
          <p:cNvPr id="19459" name="Rectangle 3"/>
          <p:cNvSpPr>
            <a:spLocks noGrp="1" noChangeArrowheads="1"/>
          </p:cNvSpPr>
          <p:nvPr>
            <p:ph sz="quarter" idx="1"/>
          </p:nvPr>
        </p:nvSpPr>
        <p:spPr>
          <a:xfrm>
            <a:off x="609600" y="1589088"/>
            <a:ext cx="3886200" cy="4572000"/>
          </a:xfrm>
        </p:spPr>
        <p:txBody>
          <a:bodyPr/>
          <a:lstStyle/>
          <a:p>
            <a:pPr lvl="1" eaLnBrk="1" hangingPunct="1">
              <a:buFont typeface="Wingdings 2" pitchFamily="18" charset="2"/>
              <a:buChar char="R"/>
            </a:pPr>
            <a:r>
              <a:rPr lang="en-US" smtClean="0"/>
              <a:t>American Community Survey</a:t>
            </a:r>
          </a:p>
          <a:p>
            <a:pPr lvl="1" eaLnBrk="1" hangingPunct="1"/>
            <a:r>
              <a:rPr lang="en-US" smtClean="0"/>
              <a:t>Education and training programs and enrollment</a:t>
            </a:r>
          </a:p>
          <a:p>
            <a:pPr lvl="2" eaLnBrk="1" hangingPunct="1"/>
            <a:r>
              <a:rPr lang="en-US" smtClean="0"/>
              <a:t>Provided by DESE or Department of Higher Ed.</a:t>
            </a:r>
          </a:p>
        </p:txBody>
      </p:sp>
      <p:pic>
        <p:nvPicPr>
          <p:cNvPr id="6" name="Content Placeholder 5" descr="constrnplans.jpg"/>
          <p:cNvPicPr>
            <a:picLocks noGrp="1" noChangeAspect="1"/>
          </p:cNvPicPr>
          <p:nvPr>
            <p:ph sz="quarter" idx="2"/>
          </p:nvPr>
        </p:nvPicPr>
        <p:blipFill>
          <a:blip r:embed="rId4" cstate="print"/>
          <a:stretch>
            <a:fillRect/>
          </a:stretch>
        </p:blipFill>
        <p:spPr>
          <a:xfrm>
            <a:off x="5257800" y="1752600"/>
            <a:ext cx="2743200" cy="4146550"/>
          </a:xfrm>
          <a:ln w="25400">
            <a:solidFill>
              <a:schemeClr val="bg2">
                <a:lumMod val="10000"/>
              </a:schemeClr>
            </a:solidFill>
          </a:ln>
        </p:spPr>
      </p:pic>
      <p:pic>
        <p:nvPicPr>
          <p:cNvPr id="9" name="~PP1943.WAV">
            <a:hlinkClick r:id="" action="ppaction://media"/>
          </p:cNvPr>
          <p:cNvPicPr>
            <a:picLocks noRot="1" noChangeAspect="1"/>
          </p:cNvPicPr>
          <p:nvPr>
            <a:wavAudioFile r:embed="rId1" name="~PP1943.WAV"/>
          </p:nvPr>
        </p:nvPicPr>
        <p:blipFill>
          <a:blip r:embed="rId5"/>
          <a:stretch>
            <a:fillRect/>
          </a:stretch>
        </p:blipFill>
        <p:spPr>
          <a:xfrm>
            <a:off x="8716963" y="6430963"/>
            <a:ext cx="304800" cy="304800"/>
          </a:xfrm>
          <a:prstGeom prst="rect">
            <a:avLst/>
          </a:prstGeom>
        </p:spPr>
      </p:pic>
    </p:spTree>
  </p:cSld>
  <p:clrMapOvr>
    <a:masterClrMapping/>
  </p:clrMapOvr>
  <p:transition advTm="22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1"/>
          <p:cNvSpPr>
            <a:spLocks noGrp="1"/>
          </p:cNvSpPr>
          <p:nvPr>
            <p:ph type="body" idx="1"/>
          </p:nvPr>
        </p:nvSpPr>
        <p:spPr>
          <a:xfrm>
            <a:off x="381000" y="2743200"/>
            <a:ext cx="8418513" cy="3733800"/>
          </a:xfrm>
        </p:spPr>
        <p:txBody>
          <a:bodyPr/>
          <a:lstStyle/>
          <a:p>
            <a:pPr eaLnBrk="1" hangingPunct="1"/>
            <a:r>
              <a:rPr lang="en-US" b="1" dirty="0" smtClean="0"/>
              <a:t>Census Bureau’s American Community Survey: </a:t>
            </a:r>
            <a:r>
              <a:rPr lang="en-US" dirty="0" smtClean="0">
                <a:hlinkClick r:id="rId4"/>
              </a:rPr>
              <a:t>http://www.census.gov/acs/www/</a:t>
            </a:r>
            <a:r>
              <a:rPr lang="en-US" dirty="0" smtClean="0"/>
              <a:t> </a:t>
            </a:r>
          </a:p>
          <a:p>
            <a:pPr eaLnBrk="1" hangingPunct="1"/>
            <a:r>
              <a:rPr lang="en-US" b="1" dirty="0" smtClean="0"/>
              <a:t>Missouri Department of Elementary and Secondary Education Data Portal</a:t>
            </a:r>
          </a:p>
          <a:p>
            <a:pPr eaLnBrk="1" hangingPunct="1"/>
            <a:r>
              <a:rPr lang="en-US" dirty="0" smtClean="0">
                <a:hlinkClick r:id="rId5"/>
              </a:rPr>
              <a:t>http://mcds.dese.mo.gov/Pages/default.aspx</a:t>
            </a:r>
            <a:r>
              <a:rPr lang="en-US" dirty="0" smtClean="0"/>
              <a:t> </a:t>
            </a:r>
          </a:p>
          <a:p>
            <a:pPr eaLnBrk="1" hangingPunct="1"/>
            <a:r>
              <a:rPr lang="en-US" b="1" dirty="0" smtClean="0"/>
              <a:t>Missouri Department of Higher Education Data Portal</a:t>
            </a:r>
          </a:p>
          <a:p>
            <a:pPr eaLnBrk="1" hangingPunct="1"/>
            <a:r>
              <a:rPr lang="en-US" dirty="0" smtClean="0">
                <a:hlinkClick r:id="rId6"/>
              </a:rPr>
              <a:t>http://www.dhe.mo.gov/data/</a:t>
            </a:r>
            <a:r>
              <a:rPr lang="en-US" dirty="0" smtClean="0"/>
              <a:t> </a:t>
            </a:r>
          </a:p>
        </p:txBody>
      </p:sp>
      <p:sp>
        <p:nvSpPr>
          <p:cNvPr id="20483" name="Title 2"/>
          <p:cNvSpPr>
            <a:spLocks noGrp="1"/>
          </p:cNvSpPr>
          <p:nvPr>
            <p:ph type="title"/>
          </p:nvPr>
        </p:nvSpPr>
        <p:spPr/>
        <p:txBody>
          <a:bodyPr/>
          <a:lstStyle/>
          <a:p>
            <a:pPr eaLnBrk="1" hangingPunct="1"/>
            <a:r>
              <a:rPr lang="en-US" smtClean="0"/>
              <a:t>Step 3 Website Links</a:t>
            </a:r>
          </a:p>
        </p:txBody>
      </p:sp>
      <p:pic>
        <p:nvPicPr>
          <p:cNvPr id="5" name="~PP2282.WAV">
            <a:hlinkClick r:id="" action="ppaction://media"/>
          </p:cNvPr>
          <p:cNvPicPr>
            <a:picLocks noRot="1" noChangeAspect="1"/>
          </p:cNvPicPr>
          <p:nvPr>
            <a:wavAudioFile r:embed="rId1" name="~PP2282.WAV"/>
          </p:nvPr>
        </p:nvPicPr>
        <p:blipFill>
          <a:blip r:embed="rId7"/>
          <a:stretch>
            <a:fillRect/>
          </a:stretch>
        </p:blipFill>
        <p:spPr>
          <a:xfrm>
            <a:off x="8716963" y="6430963"/>
            <a:ext cx="304800" cy="304800"/>
          </a:xfrm>
          <a:prstGeom prst="rect">
            <a:avLst/>
          </a:prstGeom>
        </p:spPr>
      </p:pic>
    </p:spTree>
  </p:cSld>
  <p:clrMapOvr>
    <a:masterClrMapping/>
  </p:clrMapOvr>
  <p:transition advTm="11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Four Step Strategy to Understanding Your Workforce</a:t>
            </a:r>
            <a:endParaRPr lang="en-US" sz="3600" dirty="0"/>
          </a:p>
        </p:txBody>
      </p:sp>
      <p:sp>
        <p:nvSpPr>
          <p:cNvPr id="3" name="Content Placeholder 2"/>
          <p:cNvSpPr>
            <a:spLocks noGrp="1"/>
          </p:cNvSpPr>
          <p:nvPr>
            <p:ph sz="quarter" idx="1"/>
          </p:nvPr>
        </p:nvSpPr>
        <p:spPr>
          <a:xfrm>
            <a:off x="609600" y="1828800"/>
            <a:ext cx="3886200" cy="4572000"/>
          </a:xfrm>
        </p:spPr>
        <p:txBody>
          <a:bodyPr/>
          <a:lstStyle/>
          <a:p>
            <a:pPr marL="514350" indent="-514350">
              <a:buFont typeface="Arial" pitchFamily="34" charset="0"/>
              <a:buChar char="•"/>
            </a:pPr>
            <a:r>
              <a:rPr lang="en-US" dirty="0" smtClean="0"/>
              <a:t>Check current labor market performance.</a:t>
            </a:r>
          </a:p>
          <a:p>
            <a:pPr marL="514350" indent="-514350">
              <a:buFont typeface="Arial" pitchFamily="34" charset="0"/>
              <a:buChar char="•"/>
            </a:pPr>
            <a:r>
              <a:rPr lang="en-US" dirty="0" smtClean="0"/>
              <a:t>Examine workforce in the region.</a:t>
            </a:r>
          </a:p>
          <a:p>
            <a:pPr marL="514350" indent="-514350">
              <a:buFont typeface="Arial" pitchFamily="34" charset="0"/>
              <a:buChar char="•"/>
            </a:pPr>
            <a:r>
              <a:rPr lang="en-US" dirty="0" smtClean="0"/>
              <a:t>Examine quality and skills demanded of workforce.</a:t>
            </a:r>
          </a:p>
          <a:p>
            <a:pPr marL="514350" indent="-514350">
              <a:buFont typeface="Arial" pitchFamily="34" charset="0"/>
              <a:buChar char="•"/>
            </a:pPr>
            <a:r>
              <a:rPr lang="en-US" b="1" dirty="0" smtClean="0"/>
              <a:t>Compare wages in the region.</a:t>
            </a:r>
            <a:endParaRPr lang="en-US" b="1" dirty="0"/>
          </a:p>
        </p:txBody>
      </p:sp>
      <p:pic>
        <p:nvPicPr>
          <p:cNvPr id="13" name="Content Placeholder 12" descr="Adobe ID 164ASPRL443017.jpg"/>
          <p:cNvPicPr>
            <a:picLocks noGrp="1" noChangeAspect="1"/>
          </p:cNvPicPr>
          <p:nvPr>
            <p:ph sz="quarter" idx="2"/>
          </p:nvPr>
        </p:nvPicPr>
        <p:blipFill>
          <a:blip r:embed="rId4"/>
          <a:stretch>
            <a:fillRect/>
          </a:stretch>
        </p:blipFill>
        <p:spPr>
          <a:xfrm>
            <a:off x="4845050" y="2589888"/>
            <a:ext cx="3886200" cy="2570400"/>
          </a:xfrm>
          <a:ln w="19050">
            <a:solidFill>
              <a:schemeClr val="tx1"/>
            </a:solidFill>
          </a:ln>
        </p:spPr>
      </p:pic>
      <p:pic>
        <p:nvPicPr>
          <p:cNvPr id="6" name="~PP712.WAV">
            <a:hlinkClick r:id="" action="ppaction://media"/>
          </p:cNvPr>
          <p:cNvPicPr>
            <a:picLocks noRot="1" noChangeAspect="1"/>
          </p:cNvPicPr>
          <p:nvPr>
            <a:wavAudioFile r:embed="rId1" name="~PP712.WAV"/>
          </p:nvPr>
        </p:nvPicPr>
        <p:blipFill>
          <a:blip r:embed="rId5"/>
          <a:stretch>
            <a:fillRect/>
          </a:stretch>
        </p:blipFill>
        <p:spPr>
          <a:xfrm>
            <a:off x="8716963" y="6430963"/>
            <a:ext cx="304800" cy="304800"/>
          </a:xfrm>
          <a:prstGeom prst="rect">
            <a:avLst/>
          </a:prstGeom>
        </p:spPr>
      </p:pic>
    </p:spTree>
  </p:cSld>
  <p:clrMapOvr>
    <a:masterClrMapping/>
  </p:clrMapOvr>
  <p:transition advTm="338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Comparing Regional Wages</a:t>
            </a:r>
            <a:endParaRPr lang="en-US" dirty="0"/>
          </a:p>
        </p:txBody>
      </p:sp>
      <p:sp>
        <p:nvSpPr>
          <p:cNvPr id="3" name="Content Placeholder 2"/>
          <p:cNvSpPr>
            <a:spLocks noGrp="1"/>
          </p:cNvSpPr>
          <p:nvPr>
            <p:ph sz="quarter" idx="1"/>
          </p:nvPr>
        </p:nvSpPr>
        <p:spPr/>
        <p:txBody>
          <a:bodyPr/>
          <a:lstStyle/>
          <a:p>
            <a:r>
              <a:rPr lang="en-US" dirty="0" smtClean="0"/>
              <a:t>MERIC Provided data</a:t>
            </a:r>
          </a:p>
          <a:p>
            <a:pPr lvl="1"/>
            <a:r>
              <a:rPr lang="en-US" dirty="0" smtClean="0"/>
              <a:t>OES-Occupational Employment Statistics</a:t>
            </a:r>
          </a:p>
          <a:p>
            <a:pPr lvl="1"/>
            <a:endParaRPr lang="en-US" dirty="0" smtClean="0"/>
          </a:p>
          <a:p>
            <a:r>
              <a:rPr lang="en-US" dirty="0" smtClean="0">
                <a:solidFill>
                  <a:schemeClr val="bg1">
                    <a:lumMod val="50000"/>
                  </a:schemeClr>
                </a:solidFill>
              </a:rPr>
              <a:t>Other available data tools—wage data provided as a by-product</a:t>
            </a:r>
          </a:p>
          <a:p>
            <a:pPr lvl="1"/>
            <a:r>
              <a:rPr lang="en-US" dirty="0" smtClean="0">
                <a:solidFill>
                  <a:schemeClr val="bg1">
                    <a:lumMod val="50000"/>
                  </a:schemeClr>
                </a:solidFill>
              </a:rPr>
              <a:t>QCEW</a:t>
            </a:r>
          </a:p>
          <a:p>
            <a:pPr lvl="1"/>
            <a:r>
              <a:rPr lang="en-US" dirty="0" smtClean="0">
                <a:solidFill>
                  <a:schemeClr val="bg1">
                    <a:lumMod val="50000"/>
                  </a:schemeClr>
                </a:solidFill>
              </a:rPr>
              <a:t>LEHD</a:t>
            </a:r>
          </a:p>
          <a:p>
            <a:pPr lvl="1"/>
            <a:endParaRPr lang="en-US" dirty="0"/>
          </a:p>
        </p:txBody>
      </p:sp>
      <p:pic>
        <p:nvPicPr>
          <p:cNvPr id="5" name="~PP1525.WAV">
            <a:hlinkClick r:id="" action="ppaction://media"/>
          </p:cNvPr>
          <p:cNvPicPr>
            <a:picLocks noRot="1" noChangeAspect="1"/>
          </p:cNvPicPr>
          <p:nvPr>
            <a:wavAudioFile r:embed="rId1" name="~PP1525.WAV"/>
          </p:nvPr>
        </p:nvPicPr>
        <p:blipFill>
          <a:blip r:embed="rId4"/>
          <a:stretch>
            <a:fillRect/>
          </a:stretch>
        </p:blipFill>
        <p:spPr>
          <a:xfrm>
            <a:off x="8716963" y="6430963"/>
            <a:ext cx="304800" cy="304800"/>
          </a:xfrm>
          <a:prstGeom prst="rect">
            <a:avLst/>
          </a:prstGeom>
        </p:spPr>
      </p:pic>
    </p:spTree>
  </p:cSld>
  <p:clrMapOvr>
    <a:masterClrMapping/>
  </p:clrMapOvr>
  <p:transition advTm="24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3-2 slide 45.PNG"/>
          <p:cNvPicPr>
            <a:picLocks noChangeAspect="1"/>
          </p:cNvPicPr>
          <p:nvPr/>
        </p:nvPicPr>
        <p:blipFill>
          <a:blip r:embed="rId5"/>
          <a:stretch>
            <a:fillRect/>
          </a:stretch>
        </p:blipFill>
        <p:spPr>
          <a:xfrm>
            <a:off x="0" y="550333"/>
            <a:ext cx="9144000" cy="5757333"/>
          </a:xfrm>
          <a:prstGeom prst="rect">
            <a:avLst/>
          </a:prstGeom>
        </p:spPr>
      </p:pic>
      <p:sp>
        <p:nvSpPr>
          <p:cNvPr id="9" name="Line 3"/>
          <p:cNvSpPr>
            <a:spLocks noChangeShapeType="1"/>
          </p:cNvSpPr>
          <p:nvPr/>
        </p:nvSpPr>
        <p:spPr bwMode="auto">
          <a:xfrm flipH="1">
            <a:off x="5965374" y="2024742"/>
            <a:ext cx="838200" cy="0"/>
          </a:xfrm>
          <a:prstGeom prst="line">
            <a:avLst/>
          </a:prstGeom>
          <a:noFill/>
          <a:ln w="57150">
            <a:solidFill>
              <a:srgbClr val="CC0000"/>
            </a:solidFill>
            <a:round/>
            <a:headEnd/>
            <a:tailEnd type="triangle" w="med" len="med"/>
          </a:ln>
        </p:spPr>
        <p:txBody>
          <a:bodyPr/>
          <a:lstStyle/>
          <a:p>
            <a:endParaRPr lang="en-US"/>
          </a:p>
        </p:txBody>
      </p:sp>
      <p:sp>
        <p:nvSpPr>
          <p:cNvPr id="11" name="Line 3"/>
          <p:cNvSpPr>
            <a:spLocks noChangeShapeType="1"/>
          </p:cNvSpPr>
          <p:nvPr/>
        </p:nvSpPr>
        <p:spPr bwMode="auto">
          <a:xfrm flipH="1">
            <a:off x="6937520" y="2220686"/>
            <a:ext cx="1333500" cy="0"/>
          </a:xfrm>
          <a:prstGeom prst="line">
            <a:avLst/>
          </a:prstGeom>
          <a:noFill/>
          <a:ln w="57150">
            <a:solidFill>
              <a:srgbClr val="CC0000"/>
            </a:solidFill>
            <a:round/>
            <a:headEnd/>
            <a:tailEnd type="triangle" w="med" len="med"/>
          </a:ln>
        </p:spPr>
        <p:txBody>
          <a:bodyPr/>
          <a:lstStyle/>
          <a:p>
            <a:endParaRPr lang="en-US"/>
          </a:p>
        </p:txBody>
      </p:sp>
      <p:sp>
        <p:nvSpPr>
          <p:cNvPr id="12" name="Line 3"/>
          <p:cNvSpPr>
            <a:spLocks noChangeShapeType="1"/>
          </p:cNvSpPr>
          <p:nvPr/>
        </p:nvSpPr>
        <p:spPr bwMode="auto">
          <a:xfrm flipH="1">
            <a:off x="3581398" y="2405742"/>
            <a:ext cx="1300047" cy="0"/>
          </a:xfrm>
          <a:prstGeom prst="line">
            <a:avLst/>
          </a:prstGeom>
          <a:noFill/>
          <a:ln w="57150">
            <a:solidFill>
              <a:srgbClr val="CC0000"/>
            </a:solidFill>
            <a:round/>
            <a:headEnd/>
            <a:tailEnd type="triangle" w="med" len="med"/>
          </a:ln>
        </p:spPr>
        <p:txBody>
          <a:bodyPr/>
          <a:lstStyle/>
          <a:p>
            <a:endParaRPr lang="en-US"/>
          </a:p>
        </p:txBody>
      </p:sp>
      <p:pic>
        <p:nvPicPr>
          <p:cNvPr id="8" name="~PP33.WAV">
            <a:hlinkClick r:id="" action="ppaction://media"/>
          </p:cNvPr>
          <p:cNvPicPr>
            <a:picLocks noRot="1" noChangeAspect="1"/>
          </p:cNvPicPr>
          <p:nvPr>
            <a:wavAudioFile r:embed="rId2" name="~PP33.WAV"/>
          </p:nvPr>
        </p:nvPicPr>
        <p:blipFill>
          <a:blip r:embed="rId6"/>
          <a:stretch>
            <a:fillRect/>
          </a:stretch>
        </p:blipFill>
        <p:spPr>
          <a:xfrm>
            <a:off x="8716963" y="6430963"/>
            <a:ext cx="304800" cy="304800"/>
          </a:xfrm>
          <a:prstGeom prst="rect">
            <a:avLst/>
          </a:prstGeom>
        </p:spPr>
      </p:pic>
    </p:spTree>
    <p:custDataLst>
      <p:tags r:id="rId1"/>
    </p:custDataLst>
  </p:cSld>
  <p:clrMapOvr>
    <a:masterClrMapping/>
  </p:clrMapOvr>
  <p:transition advTm="338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9"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3-2 slide 46.PNG"/>
          <p:cNvPicPr>
            <a:picLocks noChangeAspect="1"/>
          </p:cNvPicPr>
          <p:nvPr/>
        </p:nvPicPr>
        <p:blipFill>
          <a:blip r:embed="rId4"/>
          <a:srcRect/>
          <a:stretch>
            <a:fillRect/>
          </a:stretch>
        </p:blipFill>
        <p:spPr>
          <a:xfrm>
            <a:off x="10886" y="291047"/>
            <a:ext cx="9099986" cy="6125628"/>
          </a:xfrm>
          <a:prstGeom prst="rect">
            <a:avLst/>
          </a:prstGeom>
        </p:spPr>
      </p:pic>
      <p:pic>
        <p:nvPicPr>
          <p:cNvPr id="5" name="~PP3833.WAV">
            <a:hlinkClick r:id="" action="ppaction://media"/>
          </p:cNvPr>
          <p:cNvPicPr>
            <a:picLocks noRot="1" noChangeAspect="1"/>
          </p:cNvPicPr>
          <p:nvPr>
            <a:wavAudioFile r:embed="rId1" name="~PP3833.WAV"/>
          </p:nvPr>
        </p:nvPicPr>
        <p:blipFill>
          <a:blip r:embed="rId5"/>
          <a:stretch>
            <a:fillRect/>
          </a:stretch>
        </p:blipFill>
        <p:spPr>
          <a:xfrm>
            <a:off x="8716963" y="6430963"/>
            <a:ext cx="304800" cy="304800"/>
          </a:xfrm>
          <a:prstGeom prst="rect">
            <a:avLst/>
          </a:prstGeom>
        </p:spPr>
      </p:pic>
    </p:spTree>
  </p:cSld>
  <p:clrMapOvr>
    <a:masterClrMapping/>
  </p:clrMapOvr>
  <p:transition advTm="709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2743200"/>
            <a:ext cx="8686800" cy="3733800"/>
          </a:xfrm>
        </p:spPr>
        <p:txBody>
          <a:bodyPr>
            <a:normAutofit/>
          </a:bodyPr>
          <a:lstStyle/>
          <a:p>
            <a:r>
              <a:rPr lang="en-US" b="1" dirty="0" smtClean="0"/>
              <a:t>Occupational Employment Statistics: </a:t>
            </a:r>
            <a:r>
              <a:rPr lang="en-US" dirty="0" smtClean="0">
                <a:hlinkClick r:id="rId4"/>
              </a:rPr>
              <a:t>http://www.missourieconomy.org/occupations/oeswage/</a:t>
            </a:r>
            <a:r>
              <a:rPr lang="en-US" dirty="0" smtClean="0"/>
              <a:t>  </a:t>
            </a:r>
          </a:p>
          <a:p>
            <a:r>
              <a:rPr lang="en-US" b="1" dirty="0" smtClean="0"/>
              <a:t>Local Employment Household Dynamics:</a:t>
            </a:r>
          </a:p>
          <a:p>
            <a:r>
              <a:rPr lang="en-US" dirty="0" smtClean="0">
                <a:hlinkClick r:id="rId5"/>
              </a:rPr>
              <a:t>http://www.missourieconomy.org/indicators/lehd/index.stm</a:t>
            </a:r>
            <a:r>
              <a:rPr lang="en-US" dirty="0" smtClean="0"/>
              <a:t> </a:t>
            </a:r>
          </a:p>
          <a:p>
            <a:r>
              <a:rPr lang="en-US" b="1" dirty="0" smtClean="0"/>
              <a:t>Quarterly Census of Employment &amp; Wages: </a:t>
            </a:r>
            <a:r>
              <a:rPr lang="en-US" dirty="0" smtClean="0">
                <a:hlinkClick r:id="rId6"/>
              </a:rPr>
              <a:t>http://www.missourieconomy.org/industry/qcew/</a:t>
            </a:r>
            <a:r>
              <a:rPr lang="en-US" dirty="0" smtClean="0"/>
              <a:t> </a:t>
            </a:r>
          </a:p>
          <a:p>
            <a:endParaRPr lang="en-US" b="1" dirty="0" smtClean="0"/>
          </a:p>
        </p:txBody>
      </p:sp>
      <p:sp>
        <p:nvSpPr>
          <p:cNvPr id="3" name="Title 2"/>
          <p:cNvSpPr>
            <a:spLocks noGrp="1"/>
          </p:cNvSpPr>
          <p:nvPr>
            <p:ph type="title"/>
          </p:nvPr>
        </p:nvSpPr>
        <p:spPr/>
        <p:txBody>
          <a:bodyPr/>
          <a:lstStyle/>
          <a:p>
            <a:r>
              <a:rPr lang="en-US" dirty="0" smtClean="0"/>
              <a:t>Step 4 Website Links</a:t>
            </a:r>
            <a:endParaRPr lang="en-US" dirty="0"/>
          </a:p>
        </p:txBody>
      </p:sp>
      <p:pic>
        <p:nvPicPr>
          <p:cNvPr id="6" name="~PP3713.WAV">
            <a:hlinkClick r:id="" action="ppaction://media"/>
          </p:cNvPr>
          <p:cNvPicPr>
            <a:picLocks noRot="1" noChangeAspect="1"/>
          </p:cNvPicPr>
          <p:nvPr>
            <a:wavAudioFile r:embed="rId1" name="~PP3713.WAV"/>
          </p:nvPr>
        </p:nvPicPr>
        <p:blipFill>
          <a:blip r:embed="rId7"/>
          <a:stretch>
            <a:fillRect/>
          </a:stretch>
        </p:blipFill>
        <p:spPr>
          <a:xfrm>
            <a:off x="8716963" y="6430963"/>
            <a:ext cx="304800" cy="304800"/>
          </a:xfrm>
          <a:prstGeom prst="rect">
            <a:avLst/>
          </a:prstGeom>
        </p:spPr>
      </p:pic>
    </p:spTree>
  </p:cSld>
  <p:clrMapOvr>
    <a:masterClrMapping/>
  </p:clrMapOvr>
  <p:transition advTm="11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3050"/>
            <a:ext cx="8305800" cy="869950"/>
          </a:xfrm>
        </p:spPr>
        <p:txBody>
          <a:bodyPr/>
          <a:lstStyle/>
          <a:p>
            <a:r>
              <a:rPr lang="en-US" dirty="0" smtClean="0"/>
              <a:t>Combining Data for Maximum Effect</a:t>
            </a:r>
            <a:endParaRPr lang="en-US" dirty="0"/>
          </a:p>
        </p:txBody>
      </p:sp>
      <p:sp>
        <p:nvSpPr>
          <p:cNvPr id="3" name="Content Placeholder 2"/>
          <p:cNvSpPr>
            <a:spLocks noGrp="1"/>
          </p:cNvSpPr>
          <p:nvPr>
            <p:ph sz="quarter" idx="2"/>
          </p:nvPr>
        </p:nvSpPr>
        <p:spPr/>
        <p:txBody>
          <a:bodyPr/>
          <a:lstStyle/>
          <a:p>
            <a:r>
              <a:rPr lang="en-US" dirty="0" smtClean="0"/>
              <a:t>QCEW</a:t>
            </a:r>
          </a:p>
          <a:p>
            <a:r>
              <a:rPr lang="en-US" dirty="0" smtClean="0"/>
              <a:t>LEHD</a:t>
            </a:r>
          </a:p>
          <a:p>
            <a:r>
              <a:rPr lang="en-US" dirty="0" smtClean="0"/>
              <a:t>OnTheMap</a:t>
            </a:r>
          </a:p>
          <a:p>
            <a:r>
              <a:rPr lang="en-US" dirty="0" smtClean="0"/>
              <a:t>OES</a:t>
            </a:r>
          </a:p>
          <a:p>
            <a:r>
              <a:rPr lang="en-US" dirty="0" smtClean="0"/>
              <a:t>Etc…….</a:t>
            </a:r>
            <a:endParaRPr lang="en-US" dirty="0"/>
          </a:p>
        </p:txBody>
      </p:sp>
      <p:sp>
        <p:nvSpPr>
          <p:cNvPr id="4" name="Content Placeholder 3"/>
          <p:cNvSpPr>
            <a:spLocks noGrp="1"/>
          </p:cNvSpPr>
          <p:nvPr>
            <p:ph sz="quarter" idx="4"/>
          </p:nvPr>
        </p:nvSpPr>
        <p:spPr/>
        <p:txBody>
          <a:bodyPr/>
          <a:lstStyle/>
          <a:p>
            <a:r>
              <a:rPr lang="en-US" dirty="0" smtClean="0"/>
              <a:t>Local industry reports</a:t>
            </a:r>
          </a:p>
          <a:p>
            <a:r>
              <a:rPr lang="en-US" dirty="0" smtClean="0"/>
              <a:t>Job openings on job boards</a:t>
            </a:r>
          </a:p>
          <a:p>
            <a:r>
              <a:rPr lang="en-US" dirty="0" smtClean="0"/>
              <a:t>Unemployment Claims</a:t>
            </a:r>
          </a:p>
          <a:p>
            <a:r>
              <a:rPr lang="en-US" dirty="0" smtClean="0"/>
              <a:t>Focus Groups</a:t>
            </a:r>
          </a:p>
          <a:p>
            <a:r>
              <a:rPr lang="en-US" dirty="0" smtClean="0"/>
              <a:t>Training Enrollment Trends</a:t>
            </a:r>
            <a:endParaRPr lang="en-US" dirty="0"/>
          </a:p>
        </p:txBody>
      </p:sp>
      <p:sp>
        <p:nvSpPr>
          <p:cNvPr id="5" name="Text Placeholder 4"/>
          <p:cNvSpPr>
            <a:spLocks noGrp="1"/>
          </p:cNvSpPr>
          <p:nvPr>
            <p:ph type="body" sz="quarter" idx="1"/>
          </p:nvPr>
        </p:nvSpPr>
        <p:spPr/>
        <p:txBody>
          <a:bodyPr/>
          <a:lstStyle/>
          <a:p>
            <a:r>
              <a:rPr lang="en-US" sz="2800" dirty="0" smtClean="0"/>
              <a:t>Traditional LMI data</a:t>
            </a:r>
          </a:p>
        </p:txBody>
      </p:sp>
      <p:sp>
        <p:nvSpPr>
          <p:cNvPr id="6" name="Text Placeholder 5"/>
          <p:cNvSpPr>
            <a:spLocks noGrp="1"/>
          </p:cNvSpPr>
          <p:nvPr>
            <p:ph type="body" sz="quarter" idx="3"/>
          </p:nvPr>
        </p:nvSpPr>
        <p:spPr/>
        <p:txBody>
          <a:bodyPr/>
          <a:lstStyle/>
          <a:p>
            <a:r>
              <a:rPr lang="en-US" sz="2800" dirty="0" smtClean="0"/>
              <a:t>Non-Traditional Data</a:t>
            </a:r>
            <a:endParaRPr lang="en-US" sz="2800" dirty="0"/>
          </a:p>
        </p:txBody>
      </p:sp>
      <p:pic>
        <p:nvPicPr>
          <p:cNvPr id="19" name="~PP2024.WAV">
            <a:hlinkClick r:id="" action="ppaction://media"/>
          </p:cNvPr>
          <p:cNvPicPr>
            <a:picLocks noRot="1" noChangeAspect="1"/>
          </p:cNvPicPr>
          <p:nvPr>
            <a:wavAudioFile r:embed="rId1" name="~PP2024.WAV"/>
          </p:nvPr>
        </p:nvPicPr>
        <p:blipFill>
          <a:blip r:embed="rId4"/>
          <a:stretch>
            <a:fillRect/>
          </a:stretch>
        </p:blipFill>
        <p:spPr>
          <a:xfrm>
            <a:off x="8716963" y="6430963"/>
            <a:ext cx="304800" cy="304800"/>
          </a:xfrm>
          <a:prstGeom prst="rect">
            <a:avLst/>
          </a:prstGeom>
        </p:spPr>
      </p:pic>
    </p:spTree>
  </p:cSld>
  <p:clrMapOvr>
    <a:masterClrMapping/>
  </p:clrMapOvr>
  <p:transition advTm="459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63563" y="258763"/>
            <a:ext cx="8058150" cy="893762"/>
          </a:xfrm>
        </p:spPr>
        <p:txBody>
          <a:bodyPr/>
          <a:lstStyle/>
          <a:p>
            <a:pPr eaLnBrk="1" hangingPunct="1"/>
            <a:r>
              <a:rPr lang="en-US" dirty="0" smtClean="0"/>
              <a:t>Module 3 - Complete</a:t>
            </a:r>
          </a:p>
        </p:txBody>
      </p:sp>
      <p:sp>
        <p:nvSpPr>
          <p:cNvPr id="10243" name="Text Placeholder 2"/>
          <p:cNvSpPr>
            <a:spLocks noGrp="1"/>
          </p:cNvSpPr>
          <p:nvPr>
            <p:ph type="body" sz="half" idx="1"/>
          </p:nvPr>
        </p:nvSpPr>
        <p:spPr>
          <a:xfrm>
            <a:off x="609600" y="1600200"/>
            <a:ext cx="7662863" cy="5105400"/>
          </a:xfrm>
        </p:spPr>
        <p:txBody>
          <a:bodyPr>
            <a:normAutofit lnSpcReduction="10000"/>
          </a:bodyPr>
          <a:lstStyle/>
          <a:p>
            <a:pPr marL="514350" indent="-514350">
              <a:buNone/>
              <a:tabLst>
                <a:tab pos="1492250" algn="l"/>
              </a:tabLst>
              <a:defRPr/>
            </a:pPr>
            <a:r>
              <a:rPr lang="en-US" dirty="0" smtClean="0"/>
              <a:t>Module 1:	Labor Market Information Fundamentals</a:t>
            </a:r>
          </a:p>
          <a:p>
            <a:pPr marL="1492250" indent="-1492250">
              <a:buNone/>
              <a:defRPr/>
            </a:pPr>
            <a:r>
              <a:rPr lang="en-US" dirty="0" smtClean="0"/>
              <a:t>Module 2:	Using Data to Inform Skill Assessment, Competency Analysis &amp; Career Pathway Planning</a:t>
            </a:r>
          </a:p>
          <a:p>
            <a:pPr marL="1492250" indent="-1492250">
              <a:buNone/>
              <a:defRPr/>
            </a:pPr>
            <a:r>
              <a:rPr lang="en-US" b="1" dirty="0" smtClean="0">
                <a:solidFill>
                  <a:schemeClr val="accent4">
                    <a:lumMod val="50000"/>
                  </a:schemeClr>
                </a:solidFill>
              </a:rPr>
              <a:t>Module 3:	Using Economic &amp; Workforce Data to Drive Reemployment Strategy</a:t>
            </a:r>
          </a:p>
          <a:p>
            <a:pPr marL="1893888" lvl="1" indent="-327025">
              <a:defRPr/>
            </a:pPr>
            <a:r>
              <a:rPr lang="en-US" b="1" dirty="0" smtClean="0">
                <a:solidFill>
                  <a:schemeClr val="accent4">
                    <a:lumMod val="50000"/>
                  </a:schemeClr>
                </a:solidFill>
              </a:rPr>
              <a:t>Lesson 1: LMI and Strategic Planning</a:t>
            </a:r>
          </a:p>
          <a:p>
            <a:pPr marL="1893888" lvl="1" indent="-327025">
              <a:defRPr/>
            </a:pPr>
            <a:r>
              <a:rPr lang="en-US" b="1" dirty="0" smtClean="0">
                <a:solidFill>
                  <a:schemeClr val="accent4">
                    <a:lumMod val="50000"/>
                  </a:schemeClr>
                </a:solidFill>
              </a:rPr>
              <a:t>Lesson 2: LMI and Re-Employment</a:t>
            </a:r>
          </a:p>
          <a:p>
            <a:pPr marL="1492250" indent="-1492250">
              <a:buNone/>
              <a:defRPr/>
            </a:pPr>
            <a:r>
              <a:rPr lang="en-US" dirty="0" smtClean="0"/>
              <a:t>Module 4:	Guiding Businesses/Partners to Use Workforce System &amp; LMI Resources to Support Human Resource Functions</a:t>
            </a:r>
          </a:p>
          <a:p>
            <a:pPr marL="320040" indent="-320040" eaLnBrk="1" fontAlgn="auto" hangingPunct="1">
              <a:spcAft>
                <a:spcPts val="0"/>
              </a:spcAft>
              <a:buFont typeface="Wingdings"/>
              <a:buChar char=""/>
              <a:defRPr/>
            </a:pPr>
            <a:endParaRPr lang="en-US" dirty="0" smtClean="0"/>
          </a:p>
        </p:txBody>
      </p:sp>
      <p:pic>
        <p:nvPicPr>
          <p:cNvPr id="7" name="~PP988.WAV">
            <a:hlinkClick r:id="" action="ppaction://media"/>
          </p:cNvPr>
          <p:cNvPicPr>
            <a:picLocks noRot="1" noChangeAspect="1"/>
          </p:cNvPicPr>
          <p:nvPr>
            <a:wavAudioFile r:embed="rId2" name="~PP988.WAV"/>
          </p:nvPr>
        </p:nvPicPr>
        <p:blipFill>
          <a:blip r:embed="rId5"/>
          <a:stretch>
            <a:fillRect/>
          </a:stretch>
        </p:blipFill>
        <p:spPr>
          <a:xfrm>
            <a:off x="8716963" y="6430963"/>
            <a:ext cx="304800" cy="304800"/>
          </a:xfrm>
          <a:prstGeom prst="rect">
            <a:avLst/>
          </a:prstGeom>
        </p:spPr>
      </p:pic>
    </p:spTree>
    <p:custDataLst>
      <p:tags r:id="rId1"/>
    </p:custDataLst>
  </p:cSld>
  <p:clrMapOvr>
    <a:masterClrMapping/>
  </p:clrMapOvr>
  <p:transition advTm="14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Placeholder 1"/>
          <p:cNvSpPr>
            <a:spLocks noGrp="1"/>
          </p:cNvSpPr>
          <p:nvPr>
            <p:ph type="body" idx="1"/>
          </p:nvPr>
        </p:nvSpPr>
        <p:spPr>
          <a:xfrm>
            <a:off x="1371600" y="2743200"/>
            <a:ext cx="7608888" cy="3903663"/>
          </a:xfrm>
        </p:spPr>
        <p:txBody>
          <a:bodyPr/>
          <a:lstStyle/>
          <a:p>
            <a:r>
              <a:rPr lang="en-US" sz="2000" dirty="0" smtClean="0">
                <a:solidFill>
                  <a:schemeClr val="tx1"/>
                </a:solidFill>
              </a:rPr>
              <a:t>I am a member of the Northeast’s Workforce Investment Board.  The Board is currently applying for a Federal grant for Warren County which will release funds in order to recruit new companies dealing with green manufacturing to the Northeast region.</a:t>
            </a:r>
          </a:p>
          <a:p>
            <a:endParaRPr lang="en-US" sz="2000" dirty="0" smtClean="0">
              <a:solidFill>
                <a:schemeClr val="tx1"/>
              </a:solidFill>
            </a:endParaRPr>
          </a:p>
          <a:p>
            <a:r>
              <a:rPr lang="en-US" sz="2000" dirty="0" smtClean="0">
                <a:solidFill>
                  <a:schemeClr val="tx1"/>
                </a:solidFill>
              </a:rPr>
              <a:t>I am using national and Missouri LMI data to back up our grant application by showing the region’s capability of supporting a manufacturing industry.  The Workforce Investment Board needs to show how the Northeast will differentiate itself from other regions and attract new businesses for its green manufacturing sector.</a:t>
            </a:r>
          </a:p>
        </p:txBody>
      </p:sp>
      <p:sp>
        <p:nvSpPr>
          <p:cNvPr id="35843" name="Title 2"/>
          <p:cNvSpPr>
            <a:spLocks noGrp="1"/>
          </p:cNvSpPr>
          <p:nvPr>
            <p:ph type="title"/>
          </p:nvPr>
        </p:nvSpPr>
        <p:spPr/>
        <p:txBody>
          <a:bodyPr/>
          <a:lstStyle/>
          <a:p>
            <a:r>
              <a:rPr lang="en-US" b="1" smtClean="0"/>
              <a:t>Case Study</a:t>
            </a:r>
          </a:p>
        </p:txBody>
      </p:sp>
      <p:sp>
        <p:nvSpPr>
          <p:cNvPr id="6" name="Title 1"/>
          <p:cNvSpPr txBox="1">
            <a:spLocks/>
          </p:cNvSpPr>
          <p:nvPr/>
        </p:nvSpPr>
        <p:spPr bwMode="auto">
          <a:xfrm>
            <a:off x="185744" y="228600"/>
            <a:ext cx="876617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accent6"/>
                </a:solidFill>
                <a:effectLst/>
                <a:uLnTx/>
                <a:uFillTx/>
                <a:latin typeface="+mj-lt"/>
                <a:ea typeface="+mj-ea"/>
                <a:cs typeface="+mj-cs"/>
              </a:rPr>
              <a:t>Re-</a:t>
            </a:r>
            <a:r>
              <a:rPr lang="en-US" sz="4400" dirty="0" smtClean="0">
                <a:solidFill>
                  <a:schemeClr val="accent6"/>
                </a:solidFill>
                <a:latin typeface="+mj-lt"/>
                <a:ea typeface="+mj-ea"/>
                <a:cs typeface="+mj-cs"/>
              </a:rPr>
              <a:t>Employment </a:t>
            </a:r>
            <a:r>
              <a:rPr kumimoji="0" lang="en-US" sz="4400" b="0" i="0" u="none" strike="noStrike" kern="1200" cap="none" spc="0" normalizeH="0" baseline="0" noProof="0" dirty="0" smtClean="0">
                <a:ln>
                  <a:noFill/>
                </a:ln>
                <a:solidFill>
                  <a:schemeClr val="accent6"/>
                </a:solidFill>
                <a:effectLst/>
                <a:uLnTx/>
                <a:uFillTx/>
                <a:latin typeface="+mj-lt"/>
                <a:ea typeface="+mj-ea"/>
                <a:cs typeface="+mj-cs"/>
              </a:rPr>
              <a:t>Data - </a:t>
            </a:r>
            <a:r>
              <a:rPr kumimoji="0" lang="en-US" sz="4400" b="0" i="0" u="none" strike="noStrike" kern="1200" cap="none" spc="0" normalizeH="0" noProof="0" dirty="0" smtClean="0">
                <a:ln>
                  <a:noFill/>
                </a:ln>
                <a:effectLst/>
                <a:uLnTx/>
                <a:uFillTx/>
                <a:latin typeface="+mj-lt"/>
                <a:ea typeface="+mj-ea"/>
                <a:cs typeface="+mj-cs"/>
              </a:rPr>
              <a:t>In Action</a:t>
            </a:r>
            <a:endParaRPr kumimoji="0" lang="en-US" sz="4400" b="0" i="0" u="none" strike="noStrike" kern="1200" cap="none" spc="0" normalizeH="0" baseline="0" noProof="0" dirty="0" smtClean="0">
              <a:ln>
                <a:noFill/>
              </a:ln>
              <a:solidFill>
                <a:schemeClr val="accent6"/>
              </a:solidFill>
              <a:effectLst/>
              <a:uLnTx/>
              <a:uFillTx/>
              <a:latin typeface="+mj-lt"/>
              <a:ea typeface="+mj-ea"/>
              <a:cs typeface="+mj-cs"/>
            </a:endParaRPr>
          </a:p>
        </p:txBody>
      </p:sp>
      <p:pic>
        <p:nvPicPr>
          <p:cNvPr id="8" name="~PP164.WAV">
            <a:hlinkClick r:id="" action="ppaction://media"/>
          </p:cNvPr>
          <p:cNvPicPr>
            <a:picLocks noRot="1" noChangeAspect="1"/>
          </p:cNvPicPr>
          <p:nvPr>
            <a:wavAudioFile r:embed="rId2" name="~PP164.WAV"/>
          </p:nvPr>
        </p:nvPicPr>
        <p:blipFill>
          <a:blip r:embed="rId5"/>
          <a:stretch>
            <a:fillRect/>
          </a:stretch>
        </p:blipFill>
        <p:spPr>
          <a:xfrm>
            <a:off x="8716963" y="6430963"/>
            <a:ext cx="304800" cy="304800"/>
          </a:xfrm>
          <a:prstGeom prst="rect">
            <a:avLst/>
          </a:prstGeom>
        </p:spPr>
      </p:pic>
    </p:spTree>
    <p:custDataLst>
      <p:tags r:id="rId1"/>
    </p:custDataLst>
  </p:cSld>
  <p:clrMapOvr>
    <a:masterClrMapping/>
  </p:clrMapOvr>
  <p:transition advTm="392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meric_logo_transparent.gif">
            <a:hlinkClick r:id="rId4"/>
          </p:cNvPr>
          <p:cNvPicPr>
            <a:picLocks noChangeAspect="1"/>
          </p:cNvPicPr>
          <p:nvPr/>
        </p:nvPicPr>
        <p:blipFill>
          <a:blip r:embed="rId5" cstate="print"/>
          <a:srcRect/>
          <a:stretch>
            <a:fillRect/>
          </a:stretch>
        </p:blipFill>
        <p:spPr bwMode="auto">
          <a:xfrm>
            <a:off x="6629400" y="5181600"/>
            <a:ext cx="2057400" cy="893712"/>
          </a:xfrm>
          <a:prstGeom prst="rect">
            <a:avLst/>
          </a:prstGeom>
          <a:noFill/>
          <a:ln w="9525">
            <a:noFill/>
            <a:miter lim="800000"/>
            <a:headEnd/>
            <a:tailEnd/>
          </a:ln>
        </p:spPr>
      </p:pic>
      <p:pic>
        <p:nvPicPr>
          <p:cNvPr id="34819" name="Picture 4" descr="NewDED_color.jpg"/>
          <p:cNvPicPr>
            <a:picLocks noChangeAspect="1"/>
          </p:cNvPicPr>
          <p:nvPr/>
        </p:nvPicPr>
        <p:blipFill>
          <a:blip r:embed="rId6" cstate="print"/>
          <a:srcRect/>
          <a:stretch>
            <a:fillRect/>
          </a:stretch>
        </p:blipFill>
        <p:spPr bwMode="auto">
          <a:xfrm>
            <a:off x="228600" y="5410200"/>
            <a:ext cx="2819400" cy="735563"/>
          </a:xfrm>
          <a:prstGeom prst="rect">
            <a:avLst/>
          </a:prstGeom>
          <a:noFill/>
          <a:ln w="9525">
            <a:noFill/>
            <a:miter lim="800000"/>
            <a:headEnd/>
            <a:tailEnd/>
          </a:ln>
        </p:spPr>
      </p:pic>
      <p:sp>
        <p:nvSpPr>
          <p:cNvPr id="34820" name="Title 4"/>
          <p:cNvSpPr>
            <a:spLocks noGrp="1"/>
          </p:cNvSpPr>
          <p:nvPr>
            <p:ph type="title"/>
          </p:nvPr>
        </p:nvSpPr>
        <p:spPr>
          <a:xfrm>
            <a:off x="612775" y="228600"/>
            <a:ext cx="8153400" cy="990600"/>
          </a:xfrm>
        </p:spPr>
        <p:txBody>
          <a:bodyPr/>
          <a:lstStyle/>
          <a:p>
            <a:pPr eaLnBrk="1" hangingPunct="1"/>
            <a:r>
              <a:rPr lang="en-US" dirty="0" smtClean="0">
                <a:solidFill>
                  <a:schemeClr val="accent6">
                    <a:lumMod val="75000"/>
                  </a:schemeClr>
                </a:solidFill>
              </a:rPr>
              <a:t>Thank you for your participation!</a:t>
            </a:r>
          </a:p>
        </p:txBody>
      </p:sp>
      <p:pic>
        <p:nvPicPr>
          <p:cNvPr id="34821" name="Picture 2" descr="http://www.workforce3one.org/images/email/newsletter_images/footer.gif"/>
          <p:cNvPicPr>
            <a:picLocks noChangeAspect="1" noChangeArrowheads="1"/>
          </p:cNvPicPr>
          <p:nvPr/>
        </p:nvPicPr>
        <p:blipFill>
          <a:blip r:embed="rId7" cstate="print"/>
          <a:srcRect r="55405" b="7246"/>
          <a:stretch>
            <a:fillRect/>
          </a:stretch>
        </p:blipFill>
        <p:spPr bwMode="auto">
          <a:xfrm>
            <a:off x="3352800" y="5257800"/>
            <a:ext cx="2971800" cy="720140"/>
          </a:xfrm>
          <a:prstGeom prst="rect">
            <a:avLst/>
          </a:prstGeom>
          <a:noFill/>
          <a:ln w="9525">
            <a:noFill/>
            <a:miter lim="800000"/>
            <a:headEnd/>
            <a:tailEnd/>
          </a:ln>
        </p:spPr>
      </p:pic>
      <p:sp>
        <p:nvSpPr>
          <p:cNvPr id="7" name="TextBox 6"/>
          <p:cNvSpPr txBox="1"/>
          <p:nvPr/>
        </p:nvSpPr>
        <p:spPr>
          <a:xfrm>
            <a:off x="1638300" y="2359852"/>
            <a:ext cx="5867400" cy="1877437"/>
          </a:xfrm>
          <a:prstGeom prst="rect">
            <a:avLst/>
          </a:prstGeom>
          <a:noFill/>
        </p:spPr>
        <p:txBody>
          <a:bodyPr wrap="square" rtlCol="0">
            <a:spAutoFit/>
          </a:bodyPr>
          <a:lstStyle/>
          <a:p>
            <a:pPr algn="ctr"/>
            <a:r>
              <a:rPr lang="en-US" sz="3200" dirty="0" smtClean="0"/>
              <a:t>Contact us at:</a:t>
            </a:r>
          </a:p>
          <a:p>
            <a:pPr algn="ctr"/>
            <a:r>
              <a:rPr lang="en-US" sz="2800" dirty="0" smtClean="0"/>
              <a:t>mericdata@ded.mo.gov</a:t>
            </a:r>
          </a:p>
          <a:p>
            <a:pPr algn="ctr"/>
            <a:r>
              <a:rPr lang="en-US" sz="2800" dirty="0" smtClean="0"/>
              <a:t>Fax: (573) 751-7160 </a:t>
            </a:r>
          </a:p>
          <a:p>
            <a:pPr algn="ctr"/>
            <a:r>
              <a:rPr lang="en-US" sz="2800" dirty="0" smtClean="0"/>
              <a:t>www.missourieconomy.org</a:t>
            </a:r>
            <a:endParaRPr lang="en-US" sz="2800" dirty="0"/>
          </a:p>
        </p:txBody>
      </p:sp>
      <p:pic>
        <p:nvPicPr>
          <p:cNvPr id="11" name="~PP749.WAV">
            <a:hlinkClick r:id="" action="ppaction://media"/>
          </p:cNvPr>
          <p:cNvPicPr>
            <a:picLocks noRot="1" noChangeAspect="1"/>
          </p:cNvPicPr>
          <p:nvPr>
            <a:wavAudioFile r:embed="rId1" name="~PP749.WAV"/>
          </p:nvPr>
        </p:nvPicPr>
        <p:blipFill>
          <a:blip r:embed="rId8" cstate="print"/>
          <a:stretch>
            <a:fillRect/>
          </a:stretch>
        </p:blipFill>
        <p:spPr>
          <a:xfrm>
            <a:off x="8716963" y="6430963"/>
            <a:ext cx="304800" cy="304800"/>
          </a:xfrm>
          <a:prstGeom prst="rect">
            <a:avLst/>
          </a:prstGeom>
        </p:spPr>
      </p:pic>
    </p:spTree>
  </p:cSld>
  <p:clrMapOvr>
    <a:masterClrMapping/>
  </p:clrMapOvr>
  <p:transition advTm="25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5"/>
          <p:cNvSpPr>
            <a:spLocks noGrp="1"/>
          </p:cNvSpPr>
          <p:nvPr>
            <p:ph type="body" sz="half" idx="2"/>
          </p:nvPr>
        </p:nvSpPr>
        <p:spPr/>
        <p:txBody>
          <a:bodyPr/>
          <a:lstStyle/>
          <a:p>
            <a:r>
              <a:rPr lang="en-US" sz="2400" smtClean="0">
                <a:hlinkClick r:id="rId2"/>
              </a:rPr>
              <a:t>http://www.surveymonkey.com/s/M7BLRV9</a:t>
            </a:r>
            <a:r>
              <a:rPr lang="en-US" sz="2400" smtClean="0"/>
              <a:t> </a:t>
            </a:r>
          </a:p>
        </p:txBody>
      </p:sp>
      <p:sp>
        <p:nvSpPr>
          <p:cNvPr id="9219" name="Title 3"/>
          <p:cNvSpPr>
            <a:spLocks noGrp="1"/>
          </p:cNvSpPr>
          <p:nvPr>
            <p:ph type="title"/>
          </p:nvPr>
        </p:nvSpPr>
        <p:spPr>
          <a:xfrm>
            <a:off x="1676400" y="152400"/>
            <a:ext cx="7315200" cy="4038600"/>
          </a:xfrm>
        </p:spPr>
        <p:txBody>
          <a:bodyPr/>
          <a:lstStyle/>
          <a:p>
            <a:r>
              <a:rPr lang="en-US" sz="3200" smtClean="0">
                <a:solidFill>
                  <a:schemeClr val="tx1"/>
                </a:solidFill>
              </a:rPr>
              <a:t>Please take a moment to complete this survey, which is available online at the link below.  Your input will assist us in making these webinars more effective and successful as we continue to make further improvements.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Four Step Strategy to Understanding Your Workforce</a:t>
            </a:r>
            <a:endParaRPr lang="en-US" sz="3600" dirty="0"/>
          </a:p>
        </p:txBody>
      </p:sp>
      <p:sp>
        <p:nvSpPr>
          <p:cNvPr id="3" name="Content Placeholder 2"/>
          <p:cNvSpPr>
            <a:spLocks noGrp="1"/>
          </p:cNvSpPr>
          <p:nvPr>
            <p:ph sz="quarter" idx="1"/>
          </p:nvPr>
        </p:nvSpPr>
        <p:spPr>
          <a:xfrm>
            <a:off x="609600" y="1828800"/>
            <a:ext cx="3886200" cy="4572000"/>
          </a:xfrm>
        </p:spPr>
        <p:txBody>
          <a:bodyPr/>
          <a:lstStyle/>
          <a:p>
            <a:pPr marL="514350" indent="-514350">
              <a:buFont typeface="Arial" pitchFamily="34" charset="0"/>
              <a:buChar char="•"/>
            </a:pPr>
            <a:r>
              <a:rPr lang="en-US" dirty="0" smtClean="0"/>
              <a:t>Check current labor market performance.</a:t>
            </a:r>
          </a:p>
          <a:p>
            <a:pPr marL="514350" indent="-514350">
              <a:buFont typeface="Arial" pitchFamily="34" charset="0"/>
              <a:buChar char="•"/>
            </a:pPr>
            <a:r>
              <a:rPr lang="en-US" dirty="0" smtClean="0"/>
              <a:t>Examine workforce in the region.</a:t>
            </a:r>
          </a:p>
          <a:p>
            <a:pPr marL="514350" indent="-514350">
              <a:buFont typeface="Arial" pitchFamily="34" charset="0"/>
              <a:buChar char="•"/>
            </a:pPr>
            <a:r>
              <a:rPr lang="en-US" dirty="0" smtClean="0"/>
              <a:t>Examine quality and skills demanded of workforce.</a:t>
            </a:r>
          </a:p>
          <a:p>
            <a:pPr marL="514350" indent="-514350">
              <a:buFont typeface="Arial" pitchFamily="34" charset="0"/>
              <a:buChar char="•"/>
            </a:pPr>
            <a:r>
              <a:rPr lang="en-US" dirty="0" smtClean="0"/>
              <a:t>Compare wages in the region.</a:t>
            </a:r>
            <a:endParaRPr lang="en-US" dirty="0"/>
          </a:p>
        </p:txBody>
      </p:sp>
      <p:pic>
        <p:nvPicPr>
          <p:cNvPr id="13" name="Content Placeholder 12" descr="Adobe ID 164ASPRL443017.jpg"/>
          <p:cNvPicPr>
            <a:picLocks noGrp="1" noChangeAspect="1"/>
          </p:cNvPicPr>
          <p:nvPr>
            <p:ph sz="quarter" idx="2"/>
          </p:nvPr>
        </p:nvPicPr>
        <p:blipFill>
          <a:blip r:embed="rId4"/>
          <a:stretch>
            <a:fillRect/>
          </a:stretch>
        </p:blipFill>
        <p:spPr>
          <a:xfrm>
            <a:off x="4845050" y="2589888"/>
            <a:ext cx="3886200" cy="2570400"/>
          </a:xfrm>
          <a:ln w="19050">
            <a:solidFill>
              <a:schemeClr val="tx1"/>
            </a:solidFill>
          </a:ln>
        </p:spPr>
      </p:pic>
      <p:pic>
        <p:nvPicPr>
          <p:cNvPr id="7" name="~PP1480.WAV">
            <a:hlinkClick r:id="" action="ppaction://media"/>
          </p:cNvPr>
          <p:cNvPicPr>
            <a:picLocks noRot="1" noChangeAspect="1"/>
          </p:cNvPicPr>
          <p:nvPr>
            <a:wavAudioFile r:embed="rId1" name="~PP1480.WAV"/>
          </p:nvPr>
        </p:nvPicPr>
        <p:blipFill>
          <a:blip r:embed="rId5"/>
          <a:stretch>
            <a:fillRect/>
          </a:stretch>
        </p:blipFill>
        <p:spPr>
          <a:xfrm>
            <a:off x="8716963" y="6430963"/>
            <a:ext cx="304800" cy="304800"/>
          </a:xfrm>
          <a:prstGeom prst="rect">
            <a:avLst/>
          </a:prstGeom>
        </p:spPr>
      </p:pic>
    </p:spTree>
  </p:cSld>
  <p:clrMapOvr>
    <a:masterClrMapping/>
  </p:clrMapOvr>
  <p:transition advTm="73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 presetClass="emph" presetSubtype="1" nodeType="clickEffect">
                                  <p:stCondLst>
                                    <p:cond delay="0"/>
                                  </p:stCondLst>
                                  <p:childTnLst>
                                    <p:set>
                                      <p:cBhvr override="childStyle">
                                        <p:cTn id="10" dur="indefinite"/>
                                        <p:tgtEl>
                                          <p:spTgt spid="3">
                                            <p:txEl>
                                              <p:pRg st="0" end="0"/>
                                            </p:txEl>
                                          </p:spTgt>
                                        </p:tgtEl>
                                        <p:attrNameLst>
                                          <p:attrName>style.fontStyle</p:attrName>
                                        </p:attrNameLst>
                                      </p:cBhvr>
                                      <p:to>
                                        <p:strVal val="normal"/>
                                      </p:to>
                                    </p:set>
                                    <p:set>
                                      <p:cBhvr override="childStyle">
                                        <p:cTn id="11" dur="indefinite"/>
                                        <p:tgtEl>
                                          <p:spTgt spid="3">
                                            <p:txEl>
                                              <p:pRg st="0" end="0"/>
                                            </p:txEl>
                                          </p:spTgt>
                                        </p:tgtEl>
                                        <p:attrNameLst>
                                          <p:attrName>style.fontWeight</p:attrName>
                                        </p:attrNameLst>
                                      </p:cBhvr>
                                      <p:to>
                                        <p:strVal val="bold"/>
                                      </p:to>
                                    </p:set>
                                    <p:set>
                                      <p:cBhvr override="childStyle">
                                        <p:cTn id="12" dur="indefinite"/>
                                        <p:tgtEl>
                                          <p:spTgt spid="3">
                                            <p:txEl>
                                              <p:pRg st="0" end="0"/>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Step 1: Checking the Current Labor Market</a:t>
            </a:r>
            <a:endParaRPr lang="en-US" dirty="0"/>
          </a:p>
        </p:txBody>
      </p:sp>
      <p:sp>
        <p:nvSpPr>
          <p:cNvPr id="3" name="Content Placeholder 2"/>
          <p:cNvSpPr>
            <a:spLocks noGrp="1"/>
          </p:cNvSpPr>
          <p:nvPr>
            <p:ph sz="quarter" idx="1"/>
          </p:nvPr>
        </p:nvSpPr>
        <p:spPr/>
        <p:txBody>
          <a:bodyPr/>
          <a:lstStyle/>
          <a:p>
            <a:r>
              <a:rPr lang="en-US" dirty="0" smtClean="0"/>
              <a:t>MERIC Provided data</a:t>
            </a:r>
          </a:p>
          <a:p>
            <a:pPr lvl="1"/>
            <a:r>
              <a:rPr lang="en-US" b="1" dirty="0" smtClean="0"/>
              <a:t>LEHD-Longitudinal Employer Household Dynamics</a:t>
            </a:r>
          </a:p>
          <a:p>
            <a:pPr lvl="1"/>
            <a:r>
              <a:rPr lang="en-US" dirty="0" smtClean="0"/>
              <a:t>QCEW-Quarterly Census of Employment and Wages</a:t>
            </a:r>
          </a:p>
          <a:p>
            <a:pPr lvl="1"/>
            <a:r>
              <a:rPr lang="en-US" dirty="0" smtClean="0"/>
              <a:t>Industry Projections</a:t>
            </a:r>
          </a:p>
          <a:p>
            <a:pPr lvl="2"/>
            <a:r>
              <a:rPr lang="en-US" dirty="0" smtClean="0"/>
              <a:t>Missouri 2012-2014</a:t>
            </a:r>
          </a:p>
          <a:p>
            <a:pPr lvl="2"/>
            <a:r>
              <a:rPr lang="en-US" dirty="0" smtClean="0"/>
              <a:t>Northeast 2010-2020</a:t>
            </a:r>
            <a:endParaRPr lang="en-US" dirty="0"/>
          </a:p>
        </p:txBody>
      </p:sp>
      <p:pic>
        <p:nvPicPr>
          <p:cNvPr id="7" name="~PP695.WAV">
            <a:hlinkClick r:id="" action="ppaction://media"/>
          </p:cNvPr>
          <p:cNvPicPr>
            <a:picLocks noRot="1" noChangeAspect="1"/>
          </p:cNvPicPr>
          <p:nvPr>
            <a:wavAudioFile r:embed="rId1" name="~PP695.WAV"/>
          </p:nvPr>
        </p:nvPicPr>
        <p:blipFill>
          <a:blip r:embed="rId4"/>
          <a:stretch>
            <a:fillRect/>
          </a:stretch>
        </p:blipFill>
        <p:spPr>
          <a:xfrm>
            <a:off x="8716963" y="6430963"/>
            <a:ext cx="304800" cy="304800"/>
          </a:xfrm>
          <a:prstGeom prst="rect">
            <a:avLst/>
          </a:prstGeom>
        </p:spPr>
      </p:pic>
    </p:spTree>
  </p:cSld>
  <p:clrMapOvr>
    <a:masterClrMapping/>
  </p:clrMapOvr>
  <p:transition advTm="191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5"/>
          <a:srcRect l="2898" t="21778" r="21592" b="18000"/>
          <a:stretch>
            <a:fillRect/>
          </a:stretch>
        </p:blipFill>
        <p:spPr bwMode="auto">
          <a:xfrm>
            <a:off x="1131052" y="1676400"/>
            <a:ext cx="6762752" cy="5045075"/>
          </a:xfrm>
          <a:prstGeom prst="rect">
            <a:avLst/>
          </a:prstGeom>
          <a:noFill/>
          <a:ln w="9525">
            <a:noFill/>
            <a:miter lim="800000"/>
            <a:headEnd/>
            <a:tailEnd/>
          </a:ln>
        </p:spPr>
      </p:pic>
      <p:sp>
        <p:nvSpPr>
          <p:cNvPr id="3" name="Rectangle 2"/>
          <p:cNvSpPr/>
          <p:nvPr/>
        </p:nvSpPr>
        <p:spPr>
          <a:xfrm>
            <a:off x="1131052" y="3305176"/>
            <a:ext cx="6076952" cy="294322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0" y="228600"/>
            <a:ext cx="9144000" cy="990600"/>
          </a:xfrm>
        </p:spPr>
        <p:txBody>
          <a:bodyPr/>
          <a:lstStyle/>
          <a:p>
            <a:pPr algn="ctr"/>
            <a:r>
              <a:rPr lang="en-US" dirty="0" smtClean="0"/>
              <a:t>Longitudinal Employer-Household Dynamics</a:t>
            </a:r>
            <a:endParaRPr lang="en-US" dirty="0"/>
          </a:p>
        </p:txBody>
      </p:sp>
      <p:sp>
        <p:nvSpPr>
          <p:cNvPr id="10" name="Line 3"/>
          <p:cNvSpPr>
            <a:spLocks noChangeShapeType="1"/>
          </p:cNvSpPr>
          <p:nvPr/>
        </p:nvSpPr>
        <p:spPr bwMode="auto">
          <a:xfrm flipH="1">
            <a:off x="5257800" y="2471853"/>
            <a:ext cx="2209800" cy="0"/>
          </a:xfrm>
          <a:prstGeom prst="line">
            <a:avLst/>
          </a:prstGeom>
          <a:noFill/>
          <a:ln w="57150">
            <a:solidFill>
              <a:srgbClr val="CC0000"/>
            </a:solidFill>
            <a:round/>
            <a:headEnd/>
            <a:tailEnd type="triangle" w="med" len="med"/>
          </a:ln>
        </p:spPr>
        <p:txBody>
          <a:bodyPr/>
          <a:lstStyle/>
          <a:p>
            <a:endParaRPr lang="en-US"/>
          </a:p>
        </p:txBody>
      </p:sp>
      <p:sp>
        <p:nvSpPr>
          <p:cNvPr id="11" name="Line 3"/>
          <p:cNvSpPr>
            <a:spLocks noChangeShapeType="1"/>
          </p:cNvSpPr>
          <p:nvPr/>
        </p:nvSpPr>
        <p:spPr bwMode="auto">
          <a:xfrm flipH="1">
            <a:off x="7916106" y="2689302"/>
            <a:ext cx="838200" cy="0"/>
          </a:xfrm>
          <a:prstGeom prst="line">
            <a:avLst/>
          </a:prstGeom>
          <a:noFill/>
          <a:ln w="57150">
            <a:solidFill>
              <a:srgbClr val="CC0000"/>
            </a:solidFill>
            <a:round/>
            <a:headEnd/>
            <a:tailEnd type="triangle" w="med" len="med"/>
          </a:ln>
        </p:spPr>
        <p:txBody>
          <a:bodyPr/>
          <a:lstStyle/>
          <a:p>
            <a:endParaRPr lang="en-US"/>
          </a:p>
        </p:txBody>
      </p:sp>
      <p:pic>
        <p:nvPicPr>
          <p:cNvPr id="21" name="~PP2405.WAV">
            <a:hlinkClick r:id="" action="ppaction://media"/>
          </p:cNvPr>
          <p:cNvPicPr>
            <a:picLocks noRot="1" noChangeAspect="1"/>
          </p:cNvPicPr>
          <p:nvPr>
            <a:wavAudioFile r:embed="rId2" name="~PP2405.WAV"/>
          </p:nvPr>
        </p:nvPicPr>
        <p:blipFill>
          <a:blip r:embed="rId6"/>
          <a:stretch>
            <a:fillRect/>
          </a:stretch>
        </p:blipFill>
        <p:spPr>
          <a:xfrm>
            <a:off x="8716963" y="6430963"/>
            <a:ext cx="304800" cy="304800"/>
          </a:xfrm>
          <a:prstGeom prst="rect">
            <a:avLst/>
          </a:prstGeom>
        </p:spPr>
      </p:pic>
    </p:spTree>
    <p:custDataLst>
      <p:tags r:id="rId1"/>
    </p:custDataLst>
  </p:cSld>
  <p:clrMapOvr>
    <a:masterClrMapping/>
  </p:clrMapOvr>
  <p:transition advTm="637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4" fill="hold" display="0">
                  <p:stCondLst>
                    <p:cond delay="indefinite"/>
                  </p:stCondLst>
                  <p:endCondLst>
                    <p:cond evt="onPrev" delay="0">
                      <p:tgtEl>
                        <p:sldTgt/>
                      </p:tgtEl>
                    </p:cond>
                    <p:cond evt="onStopAudio" delay="0">
                      <p:tgtEl>
                        <p:sldTgt/>
                      </p:tgtEl>
                    </p:cond>
                  </p:endCondLst>
                </p:cTn>
                <p:tgtEl>
                  <p:spTgt spid="21"/>
                </p:tgtEl>
              </p:cMediaNode>
            </p:audio>
          </p:childTnLst>
        </p:cTn>
      </p:par>
    </p:tnLst>
    <p:bldLst>
      <p:bldP spid="3"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Step 1: Checking the Current Labor Market</a:t>
            </a:r>
            <a:endParaRPr lang="en-US" dirty="0"/>
          </a:p>
        </p:txBody>
      </p:sp>
      <p:sp>
        <p:nvSpPr>
          <p:cNvPr id="3" name="Content Placeholder 2"/>
          <p:cNvSpPr>
            <a:spLocks noGrp="1"/>
          </p:cNvSpPr>
          <p:nvPr>
            <p:ph sz="quarter" idx="1"/>
          </p:nvPr>
        </p:nvSpPr>
        <p:spPr/>
        <p:txBody>
          <a:bodyPr/>
          <a:lstStyle/>
          <a:p>
            <a:r>
              <a:rPr lang="en-US" dirty="0" smtClean="0"/>
              <a:t>MERIC Provided data</a:t>
            </a:r>
          </a:p>
          <a:p>
            <a:pPr lvl="1">
              <a:buFont typeface="Wingdings 2" pitchFamily="18" charset="2"/>
              <a:buChar char=""/>
            </a:pPr>
            <a:r>
              <a:rPr lang="en-US" dirty="0" smtClean="0"/>
              <a:t>LEHD-Local Employment Household Dynamics</a:t>
            </a:r>
          </a:p>
          <a:p>
            <a:pPr lvl="1"/>
            <a:r>
              <a:rPr lang="en-US" b="1" dirty="0" smtClean="0"/>
              <a:t>QCEW-Quarterly Census of Employment and Wages</a:t>
            </a:r>
          </a:p>
          <a:p>
            <a:pPr lvl="1"/>
            <a:r>
              <a:rPr lang="en-US" dirty="0" smtClean="0"/>
              <a:t>Industry Projections</a:t>
            </a:r>
          </a:p>
          <a:p>
            <a:pPr lvl="2"/>
            <a:r>
              <a:rPr lang="en-US" dirty="0" smtClean="0"/>
              <a:t>Missouri 2012-2014</a:t>
            </a:r>
          </a:p>
          <a:p>
            <a:pPr lvl="2"/>
            <a:r>
              <a:rPr lang="en-US" dirty="0" smtClean="0"/>
              <a:t>Northeast 2010-2020</a:t>
            </a:r>
            <a:endParaRPr lang="en-US" dirty="0"/>
          </a:p>
        </p:txBody>
      </p:sp>
      <p:pic>
        <p:nvPicPr>
          <p:cNvPr id="7" name="~PP4058.WAV">
            <a:hlinkClick r:id="" action="ppaction://media"/>
          </p:cNvPr>
          <p:cNvPicPr>
            <a:picLocks noRot="1" noChangeAspect="1"/>
          </p:cNvPicPr>
          <p:nvPr>
            <a:wavAudioFile r:embed="rId1" name="~PP4058.WAV"/>
          </p:nvPr>
        </p:nvPicPr>
        <p:blipFill>
          <a:blip r:embed="rId4"/>
          <a:stretch>
            <a:fillRect/>
          </a:stretch>
        </p:blipFill>
        <p:spPr>
          <a:xfrm>
            <a:off x="8716963" y="6430963"/>
            <a:ext cx="304800" cy="304800"/>
          </a:xfrm>
          <a:prstGeom prst="rect">
            <a:avLst/>
          </a:prstGeom>
        </p:spPr>
      </p:pic>
    </p:spTree>
  </p:cSld>
  <p:clrMapOvr>
    <a:masterClrMapping/>
  </p:clrMapOvr>
  <p:transition advTm="144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8"/>
  <p:tag name="USESECONDARYMONITOR" val="True"/>
  <p:tag name="ANSWERNOWSTYLE" val="-1"/>
  <p:tag name="RESPCOUNTERFORMAT" val="0"/>
  <p:tag name="NUMRESPONSES" val="1"/>
  <p:tag name="CHARTVALUEFORMAT" val="0%"/>
  <p:tag name="AUTOUPDATEALIASES" val="True"/>
  <p:tag name="RACEANIMATIONSPEED" val="3"/>
  <p:tag name="MAXRESPONDERS" val="5"/>
  <p:tag name="BUBBLEGROUPING" val="3"/>
  <p:tag name="CUSTOMCELLBACKCOLOR1" val="-657956"/>
  <p:tag name="USESCHEMECOLORS" val="True"/>
  <p:tag name="GRIDOPACITY" val="90"/>
  <p:tag name="GRIDPOSITION" val="1"/>
  <p:tag name="RESETCHARTS" val="True"/>
  <p:tag name="INCLUDEPPT" val="True"/>
  <p:tag name="REALTIMEBACKUP" val="False"/>
  <p:tag name="CHARTSCALE" val="True"/>
  <p:tag name="FIBINCLUDEOTHER" val="True"/>
  <p:tag name="PRRESPONSE3" val="8"/>
  <p:tag name="PRRESPONSE7" val="4"/>
  <p:tag name="SHOWFLASHWARNING" val="True"/>
  <p:tag name="SECTOMILLISECCONVERTED" val="1"/>
  <p:tag name="SAVECSVWITHSESSION" val="False"/>
  <p:tag name="COUNTDOWNSTYLE" val="-1"/>
  <p:tag name="INPUTSOURCE" val="1"/>
  <p:tag name="AUTOADVANCE" val="False"/>
  <p:tag name="RACEENDPOINTS" val="100"/>
  <p:tag name="TEAMSINLEADERBOARD" val="5"/>
  <p:tag name="DEFAULTNUMTEAMS" val="5"/>
  <p:tag name="CUSTOMCELLBACKCOLOR3" val="-268652"/>
  <p:tag name="DISPLAYDEVICEID" val="True"/>
  <p:tag name="POLLINGCYCLE" val="2"/>
  <p:tag name="MULTIRESPDIVISOR" val="1"/>
  <p:tag name="INCORRECTPOINTVALUE" val="0"/>
  <p:tag name="ADVANCEDSETTINGSVIEW" val="False"/>
  <p:tag name="PRRESPONSE1" val="10"/>
  <p:tag name="PRRESPONSE6" val="5"/>
  <p:tag name="ALWAYSOPENPOLL" val="False"/>
  <p:tag name="SHOWBARVISIBLE" val="True"/>
  <p:tag name="ANSWERNOWTEXT" val="Answer Now"/>
  <p:tag name="ALLOWDUPLICATES" val="False"/>
  <p:tag name="ROTATIONINTERVAL" val="2"/>
  <p:tag name="PARTICIPANTSINLEADERBOARD" val="5"/>
  <p:tag name="CUSTOMGRIDBACKCOLOR" val="-2830136"/>
  <p:tag name="DISPLAYNAME" val="True"/>
  <p:tag name="GRIDSIZE" val="{Width=800, Height=600}"/>
  <p:tag name="PARTLISTDEFAULT" val="1"/>
  <p:tag name="ZEROBASED" val="False"/>
  <p:tag name="FIBDISPLAYKEYWORDS" val="True"/>
  <p:tag name="PRRESPONSE8" val="3"/>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Using Economic and Workforce Data to Drive Economic Recovery and Reemployment Strategy &amp;quot;&quot;/&gt;&lt;property id=&quot;20307&quot; value=&quot;256&quot;/&gt;&lt;/object&gt;&lt;object type=&quot;3&quot; unique_id=&quot;10005&quot;&gt;&lt;property id=&quot;20148&quot; value=&quot;5&quot;/&gt;&lt;property id=&quot;20300&quot; value=&quot;Slide 2 - &amp;quot;Webinar Platform: Participant View&amp;quot;&quot;/&gt;&lt;property id=&quot;20307&quot; value=&quot;318&quot;/&gt;&lt;/object&gt;&lt;object type=&quot;3&quot; unique_id=&quot;10006&quot;&gt;&lt;property id=&quot;20148&quot; value=&quot;5&quot;/&gt;&lt;property id=&quot;20300&quot; value=&quot;Slide 3 - &amp;quot;Submitting Questions&amp;quot;&quot;/&gt;&lt;property id=&quot;20307&quot; value=&quot;319&quot;/&gt;&lt;/object&gt;&lt;object type=&quot;3&quot; unique_id=&quot;10007&quot;&gt;&lt;property id=&quot;20148&quot; value=&quot;5&quot;/&gt;&lt;property id=&quot;20300&quot; value=&quot;Slide 4&quot;/&gt;&lt;property id=&quot;20307&quot; value=&quot;320&quot;/&gt;&lt;/object&gt;&lt;object type=&quot;3&quot; unique_id=&quot;10008&quot;&gt;&lt;property id=&quot;20148&quot; value=&quot;5&quot;/&gt;&lt;property id=&quot;20300&quot; value=&quot;Slide 5&quot;/&gt;&lt;property id=&quot;20307&quot; value=&quot;321&quot;/&gt;&lt;/object&gt;&lt;object type=&quot;3&quot; unique_id=&quot;10009&quot;&gt;&lt;property id=&quot;20148&quot; value=&quot;5&quot;/&gt;&lt;property id=&quot;20300&quot; value=&quot;Slide 6 - &amp;quot;How to Participate in Polls&amp;quot;&quot;/&gt;&lt;property id=&quot;20307&quot; value=&quot;322&quot;/&gt;&lt;/object&gt;&lt;object type=&quot;3&quot; unique_id=&quot;10010&quot;&gt;&lt;property id=&quot;20148&quot; value=&quot;5&quot;/&gt;&lt;property id=&quot;20300&quot; value=&quot;Slide 7 - &amp;quot;Access to Webinar Resources&amp;quot;&quot;/&gt;&lt;property id=&quot;20307&quot; value=&quot;323&quot;/&gt;&lt;/object&gt;&lt;object type=&quot;3&quot; unique_id=&quot;10012&quot;&gt;&lt;property id=&quot;20148&quot; value=&quot;5&quot;/&gt;&lt;property id=&quot;20300&quot; value=&quot;Slide 9 - &amp;quot;Reported Innovations for Data in Strategy&amp;quot;&quot;/&gt;&lt;property id=&quot;20307&quot; value=&quot;325&quot;/&gt;&lt;/object&gt;&lt;object type=&quot;3&quot; unique_id=&quot;10013&quot;&gt;&lt;property id=&quot;20148&quot; value=&quot;5&quot;/&gt;&lt;property id=&quot;20300&quot; value=&quot;Slide 10 - &amp;quot;Objectives for the lesson&amp;quot;&quot;/&gt;&lt;property id=&quot;20307&quot; value=&quot;258&quot;/&gt;&lt;/object&gt;&lt;object type=&quot;3&quot; unique_id=&quot;10014&quot;&gt;&lt;property id=&quot;20148&quot; value=&quot;5&quot;/&gt;&lt;property id=&quot;20300&quot; value=&quot;Slide 11 - &amp;quot;Vision Importance Worksheet &amp;quot;&quot;/&gt;&lt;property id=&quot;20307&quot; value=&quot;264&quot;/&gt;&lt;/object&gt;&lt;object type=&quot;3&quot; unique_id=&quot;10015&quot;&gt;&lt;property id=&quot;20148&quot; value=&quot;5&quot;/&gt;&lt;property id=&quot;20300&quot; value=&quot;Slide 12 - &amp;quot;A New Approach for a New Economy&amp;quot;&quot;/&gt;&lt;property id=&quot;20307&quot; value=&quot;266&quot;/&gt;&lt;/object&gt;&lt;object type=&quot;3&quot; unique_id=&quot;10016&quot;&gt;&lt;property id=&quot;20148&quot; value=&quot;5&quot;/&gt;&lt;property id=&quot;20300&quot; value=&quot;Slide 13 - &amp;quot;A New Approach for a New Economy&amp;quot;&quot;/&gt;&lt;property id=&quot;20307&quot; value=&quot;267&quot;/&gt;&lt;/object&gt;&lt;object type=&quot;3&quot; unique_id=&quot;10017&quot;&gt;&lt;property id=&quot;20148&quot; value=&quot;5&quot;/&gt;&lt;property id=&quot;20300&quot; value=&quot;Slide 14 - &amp;quot;Strategic Value of All Data&amp;#x0D;&amp;#x0A;&amp;quot;&quot;/&gt;&lt;property id=&quot;20307&quot; value=&quot;269&quot;/&gt;&lt;/object&gt;&lt;object type=&quot;3&quot; unique_id=&quot;10018&quot;&gt;&lt;property id=&quot;20148&quot; value=&quot;5&quot;/&gt;&lt;property id=&quot;20300&quot; value=&quot;Slide 15 - &amp;quot;Strategic Value of All Data&amp;#x0D;&amp;#x0A;&amp;quot;&quot;/&gt;&lt;property id=&quot;20307&quot; value=&quot;270&quot;/&gt;&lt;/object&gt;&lt;object type=&quot;3&quot; unique_id=&quot;10019&quot;&gt;&lt;property id=&quot;20148&quot; value=&quot;5&quot;/&gt;&lt;property id=&quot;20300&quot; value=&quot;Slide 16 - &amp;quot;Strategic Value of All Data&amp;#x0D;&amp;#x0A;&amp;quot;&quot;/&gt;&lt;property id=&quot;20307&quot; value=&quot;291&quot;/&gt;&lt;/object&gt;&lt;object type=&quot;3&quot; unique_id=&quot;10020&quot;&gt;&lt;property id=&quot;20148&quot; value=&quot;5&quot;/&gt;&lt;property id=&quot;20300&quot; value=&quot;Slide 17 - &amp;quot;Strategic Value of All Data&amp;#x0D;&amp;#x0A;&amp;quot;&quot;/&gt;&lt;property id=&quot;20307&quot; value=&quot;306&quot;/&gt;&lt;/object&gt;&lt;object type=&quot;3&quot; unique_id=&quot;10021&quot;&gt;&lt;property id=&quot;20148&quot; value=&quot;5&quot;/&gt;&lt;property id=&quot;20300&quot; value=&quot;Slide 18 - &amp;quot;Strategic Value of All Data&amp;#x0D;&amp;#x0A;&amp;quot;&quot;/&gt;&lt;property id=&quot;20307&quot; value=&quot;302&quot;/&gt;&lt;/object&gt;&lt;object type=&quot;3&quot; unique_id=&quot;10022&quot;&gt;&lt;property id=&quot;20148&quot; value=&quot;5&quot;/&gt;&lt;property id=&quot;20300&quot; value=&quot;Slide 19 - &amp;quot;Strategic Value of All Data&amp;#x0D;&amp;#x0A;&amp;quot;&quot;/&gt;&lt;property id=&quot;20307&quot; value=&quot;307&quot;/&gt;&lt;/object&gt;&lt;object type=&quot;3&quot; unique_id=&quot;10023&quot;&gt;&lt;property id=&quot;20148&quot; value=&quot;5&quot;/&gt;&lt;property id=&quot;20300&quot; value=&quot;Slide 20 - &amp;quot;Strategic Value of All Data&amp;#x0D;&amp;#x0A;&amp;quot;&quot;/&gt;&lt;property id=&quot;20307&quot; value=&quot;308&quot;/&gt;&lt;/object&gt;&lt;object type=&quot;3&quot; unique_id=&quot;10024&quot;&gt;&lt;property id=&quot;20148&quot; value=&quot;5&quot;/&gt;&lt;property id=&quot;20300&quot; value=&quot;Slide 21 - &amp;quot;Data for Decision Makers&amp;#x0D;&amp;#x0A;&amp;quot;&quot;/&gt;&lt;property id=&quot;20307&quot; value=&quot;271&quot;/&gt;&lt;/object&gt;&lt;object type=&quot;3&quot; unique_id=&quot;10025&quot;&gt;&lt;property id=&quot;20148&quot; value=&quot;5&quot;/&gt;&lt;property id=&quot;20300&quot; value=&quot;Slide 22 - &amp;quot;Data for Decision Makers&amp;#x0D;&amp;#x0A;&amp;quot;&quot;/&gt;&lt;property id=&quot;20307&quot; value=&quot;272&quot;/&gt;&lt;/object&gt;&lt;object type=&quot;3&quot; unique_id=&quot;10027&quot;&gt;&lt;property id=&quot;20148&quot; value=&quot;5&quot;/&gt;&lt;property id=&quot;20300&quot; value=&quot;Slide 24 - &amp;quot;Exercise: Data vs. the Big Picture&amp;#x0D;&amp;#x0A;&amp;quot;&quot;/&gt;&lt;property id=&quot;20307&quot; value=&quot;317&quot;/&gt;&lt;/object&gt;&lt;object type=&quot;3&quot; unique_id=&quot;10028&quot;&gt;&lt;property id=&quot;20148&quot; value=&quot;5&quot;/&gt;&lt;property id=&quot;20300&quot; value=&quot;Slide 25 - &amp;quot;Exercise: Data vs. the Big Picture&amp;#x0D;&amp;#x0A;&amp;quot;&quot;/&gt;&lt;property id=&quot;20307&quot; value=&quot;299&quot;/&gt;&lt;/object&gt;&lt;object type=&quot;3&quot; unique_id=&quot;10029&quot;&gt;&lt;property id=&quot;20148&quot; value=&quot;5&quot;/&gt;&lt;property id=&quot;20300&quot; value=&quot;Slide 26 - &amp;quot;Exercise: Data vs. the Big Picture&amp;#x0D;&amp;#x0A;&amp;quot;&quot;/&gt;&lt;property id=&quot;20307&quot; value=&quot;309&quot;/&gt;&lt;/object&gt;&lt;object type=&quot;3&quot; unique_id=&quot;10030&quot;&gt;&lt;property id=&quot;20148&quot; value=&quot;5&quot;/&gt;&lt;property id=&quot;20300&quot; value=&quot;Slide 27 - &amp;quot;Exercise: Data vs. the Big Picture&amp;#x0D;&amp;#x0A;&amp;quot;&quot;/&gt;&lt;property id=&quot;20307&quot; value=&quot;301&quot;/&gt;&lt;/object&gt;&lt;object type=&quot;3&quot; unique_id=&quot;10031&quot;&gt;&lt;property id=&quot;20148&quot; value=&quot;5&quot;/&gt;&lt;property id=&quot;20300&quot; value=&quot;Slide 28 - &amp;quot;Exercise: Data vs. the Big Picture&amp;#x0D;&amp;#x0A;&amp;quot;&quot;/&gt;&lt;property id=&quot;20307&quot; value=&quot;310&quot;/&gt;&lt;/object&gt;&lt;object type=&quot;3&quot; unique_id=&quot;10032&quot;&gt;&lt;property id=&quot;20148&quot; value=&quot;5&quot;/&gt;&lt;property id=&quot;20300&quot; value=&quot;Slide 29 - &amp;quot;Exercise: Data vs. the Big Picture&amp;#x0D;&amp;#x0A;&amp;quot;&quot;/&gt;&lt;property id=&quot;20307&quot; value=&quot;313&quot;/&gt;&lt;/object&gt;&lt;object type=&quot;3&quot; unique_id=&quot;10033&quot;&gt;&lt;property id=&quot;20148&quot; value=&quot;5&quot;/&gt;&lt;property id=&quot;20300&quot; value=&quot;Slide 30 - &amp;quot;Exercise: Data vs. the Big Picture&amp;#x0D;&amp;#x0A;&amp;quot;&quot;/&gt;&lt;property id=&quot;20307&quot; value=&quot;311&quot;/&gt;&lt;/object&gt;&lt;object type=&quot;3&quot; unique_id=&quot;10034&quot;&gt;&lt;property id=&quot;20148&quot; value=&quot;5&quot;/&gt;&lt;property id=&quot;20300&quot; value=&quot;Slide 31 - &amp;quot;Exercise: Data vs. the Big Picture&amp;#x0D;&amp;#x0A;&amp;quot;&quot;/&gt;&lt;property id=&quot;20307&quot; value=&quot;316&quot;/&gt;&lt;/object&gt;&lt;object type=&quot;3&quot; unique_id=&quot;10035&quot;&gt;&lt;property id=&quot;20148&quot; value=&quot;5&quot;/&gt;&lt;property id=&quot;20300&quot; value=&quot;Slide 32 - &amp;quot;Exercise: Data vs. the Big Picture&amp;#x0D;&amp;#x0A;&amp;quot;&quot;/&gt;&lt;property id=&quot;20307&quot; value=&quot;315&quot;/&gt;&lt;/object&gt;&lt;object type=&quot;3&quot; unique_id=&quot;10036&quot;&gt;&lt;property id=&quot;20148&quot; value=&quot;5&quot;/&gt;&lt;property id=&quot;20300&quot; value=&quot;Slide 33&quot;/&gt;&lt;property id=&quot;20307&quot; value=&quot;282&quot;/&gt;&lt;/object&gt;&lt;object type=&quot;3&quot; unique_id=&quot;10037&quot;&gt;&lt;property id=&quot;20148&quot; value=&quot;5&quot;/&gt;&lt;property id=&quot;20300&quot; value=&quot;Slide 34&quot;/&gt;&lt;property id=&quot;20307&quot; value=&quot;300&quot;/&gt;&lt;/object&gt;&lt;object type=&quot;3&quot; unique_id=&quot;10038&quot;&gt;&lt;property id=&quot;20148&quot; value=&quot;5&quot;/&gt;&lt;property id=&quot;20300&quot; value=&quot;Slide 35&quot;/&gt;&lt;property id=&quot;20307&quot; value=&quot;286&quot;/&gt;&lt;/object&gt;&lt;object type=&quot;3&quot; unique_id=&quot;10039&quot;&gt;&lt;property id=&quot;20148&quot; value=&quot;5&quot;/&gt;&lt;property id=&quot;20300&quot; value=&quot;Slide 36&quot;/&gt;&lt;property id=&quot;20307&quot; value=&quot;287&quot;/&gt;&lt;/object&gt;&lt;object type=&quot;3&quot; unique_id=&quot;10040&quot;&gt;&lt;property id=&quot;20148&quot; value=&quot;5&quot;/&gt;&lt;property id=&quot;20300&quot; value=&quot;Slide 37&quot;/&gt;&lt;property id=&quot;20307&quot; value=&quot;289&quot;/&gt;&lt;/object&gt;&lt;object type=&quot;3&quot; unique_id=&quot;10041&quot;&gt;&lt;property id=&quot;20148&quot; value=&quot;5&quot;/&gt;&lt;property id=&quot;20300&quot; value=&quot;Slide 38&quot;/&gt;&lt;property id=&quot;20307&quot; value=&quot;290&quot;/&gt;&lt;/object&gt;&lt;object type=&quot;3&quot; unique_id=&quot;10362&quot;&gt;&lt;property id=&quot;20148&quot; value=&quot;5&quot;/&gt;&lt;property id=&quot;20300&quot; value=&quot;Slide 8 - &amp;quot;Introductions&amp;quot;&quot;/&gt;&lt;property id=&quot;20307&quot; value=&quot;326&quot;/&gt;&lt;/object&gt;&lt;object type=&quot;3&quot; unique_id=&quot;10363&quot;&gt;&lt;property id=&quot;20148&quot; value=&quot;5&quot;/&gt;&lt;property id=&quot;20300&quot; value=&quot;Slide 23 - &amp;quot;Exercise: Data vs. the Big Picture&amp;#x0D;&amp;#x0A;&amp;quot;&quot;/&gt;&lt;property id=&quot;20307&quot; value=&quot;327&quot;/&gt;&lt;/object&gt;&lt;/object&gt;&lt;/object&gt;&lt;/database&gt;"/>
  <p:tag name="BULLETTYPE" val="3"/>
  <p:tag name="BACKUPSESSIONS" val="True"/>
  <p:tag name="RACERSMAXDISPLAYED" val="5"/>
  <p:tag name="BUBBLEVALUEFORMAT" val="0.0"/>
  <p:tag name="DISPLAYDEVICENUMBER" val="True"/>
  <p:tag name="CHARTLABELS" val="1"/>
  <p:tag name="REALTIMEBACKUPPATH" val="(None)"/>
  <p:tag name="PRRESPONSE2" val="9"/>
  <p:tag name="PRRESPONSE10" val="1"/>
  <p:tag name="CSVFORMAT" val="0"/>
  <p:tag name="BACKUPMAINTENANCE" val="7"/>
  <p:tag name="BUBBLENAMEVISIBLE" val="True"/>
  <p:tag name="CUSTOMCELLBACKCOLOR4" val="-8355712"/>
  <p:tag name="INCLUDENONRESPONDERS" val="False"/>
  <p:tag name="FIBDISPLAYRESULTS" val="True"/>
  <p:tag name="PRRESPONSE9" val="2"/>
  <p:tag name="RESPCOUNTERSTYLE" val="-1"/>
  <p:tag name="STDCHART" val="1"/>
  <p:tag name="CUSTOMCELLBACKCOLOR2" val="-13395457"/>
  <p:tag name="ALLOWUSERFEEDBACK" val="True"/>
  <p:tag name="PRRESPONSE4" val="7"/>
  <p:tag name="EXPANDSHOWBAR" val="True"/>
  <p:tag name="SKIPREMAININGRACESLIDES" val="True"/>
  <p:tag name="AUTOSIZEGRID" val="True"/>
  <p:tag name="FIBNUMRESULTS" val="5"/>
  <p:tag name="RESPTABLESTYLE" val="-1"/>
  <p:tag name="CUSTOMCELLFORECOLOR" val="-16777216"/>
  <p:tag name="AUTOADJUSTPARTRANGE" val="True"/>
  <p:tag name="COUNTDOWNSECONDS" val="10"/>
  <p:tag name="CHARTCOLORS" val="0"/>
  <p:tag name="POWERPOINTVERSION" val="12.0"/>
  <p:tag name="CORRECTPOINTVALUE" val="1"/>
  <p:tag name="BUBBLESIZEVISIBLE" val="True"/>
  <p:tag name="REVIEWONLY" val="False"/>
  <p:tag name="GRIDROTATIONINTERVAL" val="2"/>
  <p:tag name="MMPROD_NEXTUNIQUEID" val="10009"/>
  <p:tag name="PRRESPONSE5" val="6"/>
  <p:tag name="DELIMITERS" val="3.1"/>
  <p:tag name="TPFULLVERSION" val="4.2.3.231"/>
</p:tagLst>
</file>

<file path=ppt/tags/tag10.xml><?xml version="1.0" encoding="utf-8"?>
<p:tagLst xmlns:a="http://schemas.openxmlformats.org/drawingml/2006/main" xmlns:r="http://schemas.openxmlformats.org/officeDocument/2006/relationships" xmlns:p="http://schemas.openxmlformats.org/presentationml/2006/main">
  <p:tag name="TIMING" val="|8.9"/>
</p:tagLst>
</file>

<file path=ppt/tags/tag11.xml><?xml version="1.0" encoding="utf-8"?>
<p:tagLst xmlns:a="http://schemas.openxmlformats.org/drawingml/2006/main" xmlns:r="http://schemas.openxmlformats.org/officeDocument/2006/relationships" xmlns:p="http://schemas.openxmlformats.org/presentationml/2006/main">
  <p:tag name="TIMING" val="|20.2"/>
</p:tagLst>
</file>

<file path=ppt/tags/tag12.xml><?xml version="1.0" encoding="utf-8"?>
<p:tagLst xmlns:a="http://schemas.openxmlformats.org/drawingml/2006/main" xmlns:r="http://schemas.openxmlformats.org/officeDocument/2006/relationships" xmlns:p="http://schemas.openxmlformats.org/presentationml/2006/main">
  <p:tag name="TIMING" val="|2.4"/>
</p:tagLst>
</file>

<file path=ppt/tags/tag13.xml><?xml version="1.0" encoding="utf-8"?>
<p:tagLst xmlns:a="http://schemas.openxmlformats.org/drawingml/2006/main" xmlns:r="http://schemas.openxmlformats.org/officeDocument/2006/relationships" xmlns:p="http://schemas.openxmlformats.org/presentationml/2006/main">
  <p:tag name="TIMING" val="|6.7|21.4"/>
</p:tagLst>
</file>

<file path=ppt/tags/tag14.xml><?xml version="1.0" encoding="utf-8"?>
<p:tagLst xmlns:a="http://schemas.openxmlformats.org/drawingml/2006/main" xmlns:r="http://schemas.openxmlformats.org/officeDocument/2006/relationships" xmlns:p="http://schemas.openxmlformats.org/presentationml/2006/main">
  <p:tag name="TIMING" val="|6.5"/>
</p:tagLst>
</file>

<file path=ppt/tags/tag15.xml><?xml version="1.0" encoding="utf-8"?>
<p:tagLst xmlns:a="http://schemas.openxmlformats.org/drawingml/2006/main" xmlns:r="http://schemas.openxmlformats.org/officeDocument/2006/relationships" xmlns:p="http://schemas.openxmlformats.org/presentationml/2006/main">
  <p:tag name="TIMING" val="|3.9"/>
</p:tagLst>
</file>

<file path=ppt/tags/tag16.xml><?xml version="1.0" encoding="utf-8"?>
<p:tagLst xmlns:a="http://schemas.openxmlformats.org/drawingml/2006/main" xmlns:r="http://schemas.openxmlformats.org/officeDocument/2006/relationships" xmlns:p="http://schemas.openxmlformats.org/presentationml/2006/main">
  <p:tag name="TIMING" val="|35.5"/>
</p:tagLst>
</file>

<file path=ppt/tags/tag17.xml><?xml version="1.0" encoding="utf-8"?>
<p:tagLst xmlns:a="http://schemas.openxmlformats.org/drawingml/2006/main" xmlns:r="http://schemas.openxmlformats.org/officeDocument/2006/relationships" xmlns:p="http://schemas.openxmlformats.org/presentationml/2006/main">
  <p:tag name="TIMING" val="|2.5|8.4"/>
</p:tagLst>
</file>

<file path=ppt/tags/tag18.xml><?xml version="1.0" encoding="utf-8"?>
<p:tagLst xmlns:a="http://schemas.openxmlformats.org/drawingml/2006/main" xmlns:r="http://schemas.openxmlformats.org/officeDocument/2006/relationships" xmlns:p="http://schemas.openxmlformats.org/presentationml/2006/main">
  <p:tag name="TIMING" val="|13.1|9.5|8"/>
</p:tagLst>
</file>

<file path=ppt/tags/tag19.xml><?xml version="1.0" encoding="utf-8"?>
<p:tagLst xmlns:a="http://schemas.openxmlformats.org/drawingml/2006/main" xmlns:r="http://schemas.openxmlformats.org/officeDocument/2006/relationships" xmlns:p="http://schemas.openxmlformats.org/presentationml/2006/main">
  <p:tag name="TIMING" val="|9.2"/>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TIMING" val="|8.2"/>
</p:tagLst>
</file>

<file path=ppt/tags/tag21.xml><?xml version="1.0" encoding="utf-8"?>
<p:tagLst xmlns:a="http://schemas.openxmlformats.org/drawingml/2006/main" xmlns:r="http://schemas.openxmlformats.org/officeDocument/2006/relationships" xmlns:p="http://schemas.openxmlformats.org/presentationml/2006/main">
  <p:tag name="TIMING" val="|6.1"/>
</p:tagLst>
</file>

<file path=ppt/tags/tag22.xml><?xml version="1.0" encoding="utf-8"?>
<p:tagLst xmlns:a="http://schemas.openxmlformats.org/drawingml/2006/main" xmlns:r="http://schemas.openxmlformats.org/officeDocument/2006/relationships" xmlns:p="http://schemas.openxmlformats.org/presentationml/2006/main">
  <p:tag name="TIMING" val="|12.4|5.1|8.4"/>
</p:tagLst>
</file>

<file path=ppt/tags/tag23.xml><?xml version="1.0" encoding="utf-8"?>
<p:tagLst xmlns:a="http://schemas.openxmlformats.org/drawingml/2006/main" xmlns:r="http://schemas.openxmlformats.org/officeDocument/2006/relationships" xmlns:p="http://schemas.openxmlformats.org/presentationml/2006/main">
  <p:tag name="TIMING" val="|10.5"/>
</p:tagLst>
</file>

<file path=ppt/tags/tag24.xml><?xml version="1.0" encoding="utf-8"?>
<p:tagLst xmlns:a="http://schemas.openxmlformats.org/drawingml/2006/main" xmlns:r="http://schemas.openxmlformats.org/officeDocument/2006/relationships" xmlns:p="http://schemas.openxmlformats.org/presentationml/2006/main">
  <p:tag name="TIMING" val="|4.5|7.2"/>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TIMING" val="|22.3|10.4|8.5"/>
</p:tagLst>
</file>

<file path=ppt/tags/tag7.xml><?xml version="1.0" encoding="utf-8"?>
<p:tagLst xmlns:a="http://schemas.openxmlformats.org/drawingml/2006/main" xmlns:r="http://schemas.openxmlformats.org/officeDocument/2006/relationships" xmlns:p="http://schemas.openxmlformats.org/presentationml/2006/main">
  <p:tag name="TIMING" val="|6.7"/>
</p:tagLst>
</file>

<file path=ppt/tags/tag8.xml><?xml version="1.0" encoding="utf-8"?>
<p:tagLst xmlns:a="http://schemas.openxmlformats.org/drawingml/2006/main" xmlns:r="http://schemas.openxmlformats.org/officeDocument/2006/relationships" xmlns:p="http://schemas.openxmlformats.org/presentationml/2006/main">
  <p:tag name="TIMING" val="|33|4.7"/>
</p:tagLst>
</file>

<file path=ppt/tags/tag9.xml><?xml version="1.0" encoding="utf-8"?>
<p:tagLst xmlns:a="http://schemas.openxmlformats.org/drawingml/2006/main" xmlns:r="http://schemas.openxmlformats.org/officeDocument/2006/relationships" xmlns:p="http://schemas.openxmlformats.org/presentationml/2006/main">
  <p:tag name="TIMING" val="|1.9"/>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RIC">
  <a:themeElements>
    <a:clrScheme name="MERIC">
      <a:dk1>
        <a:sysClr val="windowText" lastClr="000000"/>
      </a:dk1>
      <a:lt1>
        <a:sysClr val="window" lastClr="FFFFFF"/>
      </a:lt1>
      <a:dk2>
        <a:srgbClr val="4DB3D0"/>
      </a:dk2>
      <a:lt2>
        <a:srgbClr val="EEECE1"/>
      </a:lt2>
      <a:accent1>
        <a:srgbClr val="FCB333"/>
      </a:accent1>
      <a:accent2>
        <a:srgbClr val="E4701E"/>
      </a:accent2>
      <a:accent3>
        <a:srgbClr val="C1D72E"/>
      </a:accent3>
      <a:accent4>
        <a:srgbClr val="6EB43F"/>
      </a:accent4>
      <a:accent5>
        <a:srgbClr val="89D4DF"/>
      </a:accent5>
      <a:accent6>
        <a:srgbClr val="4DB3D0"/>
      </a:accent6>
      <a:hlink>
        <a:srgbClr val="0F243E"/>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Median">
  <a:themeElements>
    <a:clrScheme name="MERIC">
      <a:dk1>
        <a:sysClr val="windowText" lastClr="000000"/>
      </a:dk1>
      <a:lt1>
        <a:sysClr val="window" lastClr="FFFFFF"/>
      </a:lt1>
      <a:dk2>
        <a:srgbClr val="4DB3D0"/>
      </a:dk2>
      <a:lt2>
        <a:srgbClr val="EEECE1"/>
      </a:lt2>
      <a:accent1>
        <a:srgbClr val="FCB333"/>
      </a:accent1>
      <a:accent2>
        <a:srgbClr val="E4701E"/>
      </a:accent2>
      <a:accent3>
        <a:srgbClr val="C1D72E"/>
      </a:accent3>
      <a:accent4>
        <a:srgbClr val="6EB43F"/>
      </a:accent4>
      <a:accent5>
        <a:srgbClr val="89D4DF"/>
      </a:accent5>
      <a:accent6>
        <a:srgbClr val="4DB3D0"/>
      </a:accent6>
      <a:hlink>
        <a:srgbClr val="0F243E"/>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RIC">
    <a:dk1>
      <a:sysClr val="windowText" lastClr="000000"/>
    </a:dk1>
    <a:lt1>
      <a:sysClr val="window" lastClr="FFFFFF"/>
    </a:lt1>
    <a:dk2>
      <a:srgbClr val="4DB3D0"/>
    </a:dk2>
    <a:lt2>
      <a:srgbClr val="EEECE1"/>
    </a:lt2>
    <a:accent1>
      <a:srgbClr val="FCB333"/>
    </a:accent1>
    <a:accent2>
      <a:srgbClr val="E4701E"/>
    </a:accent2>
    <a:accent3>
      <a:srgbClr val="C1D72E"/>
    </a:accent3>
    <a:accent4>
      <a:srgbClr val="6EB43F"/>
    </a:accent4>
    <a:accent5>
      <a:srgbClr val="89D4DF"/>
    </a:accent5>
    <a:accent6>
      <a:srgbClr val="4DB3D0"/>
    </a:accent6>
    <a:hlink>
      <a:srgbClr val="0F243E"/>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Default Theme</Template>
  <TotalTime>15248</TotalTime>
  <Words>5234</Words>
  <Application>Microsoft Office PowerPoint</Application>
  <PresentationFormat>On-screen Show (4:3)</PresentationFormat>
  <Paragraphs>271</Paragraphs>
  <Slides>51</Slides>
  <Notes>50</Notes>
  <HiddenSlides>0</HiddenSlides>
  <MMClips>50</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MERIC</vt:lpstr>
      <vt:lpstr>Median</vt:lpstr>
      <vt:lpstr>Module 3: Lesson 2 LMI and Re-Employment</vt:lpstr>
      <vt:lpstr>Today’s Lesson</vt:lpstr>
      <vt:lpstr>What’s in it for me?</vt:lpstr>
      <vt:lpstr>How can you use this module lesson?</vt:lpstr>
      <vt:lpstr>Case Study</vt:lpstr>
      <vt:lpstr>Four Step Strategy to Understanding Your Workforce</vt:lpstr>
      <vt:lpstr>Step 1: Checking the Current Labor Market</vt:lpstr>
      <vt:lpstr>Longitudinal Employer-Household Dynamics</vt:lpstr>
      <vt:lpstr>Step 1: Checking the Current Labor Market</vt:lpstr>
      <vt:lpstr>Slide 10</vt:lpstr>
      <vt:lpstr>Quarterly Census of Employment &amp; Wages</vt:lpstr>
      <vt:lpstr>Step 1: Checking the Current Labor Market</vt:lpstr>
      <vt:lpstr>Slide 13</vt:lpstr>
      <vt:lpstr>Missouri Long-term Industry Projections</vt:lpstr>
      <vt:lpstr>Northeast Long-term Industry Projections</vt:lpstr>
      <vt:lpstr>Step 1 Website Links</vt:lpstr>
      <vt:lpstr>Four Step Strategy to Understanding Your Workforce</vt:lpstr>
      <vt:lpstr>Examining Workforce in the Region</vt:lpstr>
      <vt:lpstr>Slide 19</vt:lpstr>
      <vt:lpstr>Slide 20</vt:lpstr>
      <vt:lpstr>Examining Workforce in the Region</vt:lpstr>
      <vt:lpstr>Slide 22</vt:lpstr>
      <vt:lpstr>Slide 23</vt:lpstr>
      <vt:lpstr>Slide 24</vt:lpstr>
      <vt:lpstr>Slide 25</vt:lpstr>
      <vt:lpstr>Slide 26</vt:lpstr>
      <vt:lpstr>Slide 27</vt:lpstr>
      <vt:lpstr>Slide 28</vt:lpstr>
      <vt:lpstr>Step 2 Website Links</vt:lpstr>
      <vt:lpstr>Four Step Strategy to Understanding Your Workforce</vt:lpstr>
      <vt:lpstr>Examining Skills of the Region’s Workforce</vt:lpstr>
      <vt:lpstr>Slide 32</vt:lpstr>
      <vt:lpstr>Slide 33</vt:lpstr>
      <vt:lpstr>Slide 34</vt:lpstr>
      <vt:lpstr>Slide 35</vt:lpstr>
      <vt:lpstr>Slide 36</vt:lpstr>
      <vt:lpstr>Slide 37</vt:lpstr>
      <vt:lpstr>Slide 38</vt:lpstr>
      <vt:lpstr>Slide 39</vt:lpstr>
      <vt:lpstr>Slide 40</vt:lpstr>
      <vt:lpstr>Examining Skills of the Region’s Workforce</vt:lpstr>
      <vt:lpstr>Step 3 Website Links</vt:lpstr>
      <vt:lpstr>Four Step Strategy to Understanding Your Workforce</vt:lpstr>
      <vt:lpstr>Comparing Regional Wages</vt:lpstr>
      <vt:lpstr>Slide 45</vt:lpstr>
      <vt:lpstr>Slide 46</vt:lpstr>
      <vt:lpstr>Step 4 Website Links</vt:lpstr>
      <vt:lpstr>Combining Data for Maximum Effect</vt:lpstr>
      <vt:lpstr>Module 3 - Complete</vt:lpstr>
      <vt:lpstr>Thank you for your participation!</vt:lpstr>
      <vt:lpstr>Please take a moment to complete this survey, which is available online at the link below.  Your input will assist us in making these webinars more effective and successful as we continue to make further improvements.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Ruth Ellen Heaton</dc:creator>
  <cp:lastModifiedBy>mary.schillig</cp:lastModifiedBy>
  <cp:revision>932</cp:revision>
  <dcterms:created xsi:type="dcterms:W3CDTF">2009-06-27T13:52:53Z</dcterms:created>
  <dcterms:modified xsi:type="dcterms:W3CDTF">2013-12-30T17:26:39Z</dcterms:modified>
</cp:coreProperties>
</file>