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5" r:id="rId1"/>
  </p:sldMasterIdLst>
  <p:notesMasterIdLst>
    <p:notesMasterId r:id="rId45"/>
  </p:notesMasterIdLst>
  <p:handoutMasterIdLst>
    <p:handoutMasterId r:id="rId46"/>
  </p:handoutMasterIdLst>
  <p:sldIdLst>
    <p:sldId id="655" r:id="rId2"/>
    <p:sldId id="748" r:id="rId3"/>
    <p:sldId id="729" r:id="rId4"/>
    <p:sldId id="728" r:id="rId5"/>
    <p:sldId id="750" r:id="rId6"/>
    <p:sldId id="631" r:id="rId7"/>
    <p:sldId id="751" r:id="rId8"/>
    <p:sldId id="753" r:id="rId9"/>
    <p:sldId id="785" r:id="rId10"/>
    <p:sldId id="755" r:id="rId11"/>
    <p:sldId id="756" r:id="rId12"/>
    <p:sldId id="757" r:id="rId13"/>
    <p:sldId id="752" r:id="rId14"/>
    <p:sldId id="773" r:id="rId15"/>
    <p:sldId id="718" r:id="rId16"/>
    <p:sldId id="730" r:id="rId17"/>
    <p:sldId id="698" r:id="rId18"/>
    <p:sldId id="736" r:id="rId19"/>
    <p:sldId id="741" r:id="rId20"/>
    <p:sldId id="742" r:id="rId21"/>
    <p:sldId id="743" r:id="rId22"/>
    <p:sldId id="744" r:id="rId23"/>
    <p:sldId id="786" r:id="rId24"/>
    <p:sldId id="737" r:id="rId25"/>
    <p:sldId id="738" r:id="rId26"/>
    <p:sldId id="739" r:id="rId27"/>
    <p:sldId id="787" r:id="rId28"/>
    <p:sldId id="774" r:id="rId29"/>
    <p:sldId id="775" r:id="rId30"/>
    <p:sldId id="788" r:id="rId31"/>
    <p:sldId id="701" r:id="rId32"/>
    <p:sldId id="746" r:id="rId33"/>
    <p:sldId id="776" r:id="rId34"/>
    <p:sldId id="789" r:id="rId35"/>
    <p:sldId id="747" r:id="rId36"/>
    <p:sldId id="777" r:id="rId37"/>
    <p:sldId id="778" r:id="rId38"/>
    <p:sldId id="779" r:id="rId39"/>
    <p:sldId id="782" r:id="rId40"/>
    <p:sldId id="783" r:id="rId41"/>
    <p:sldId id="652" r:id="rId42"/>
    <p:sldId id="790" r:id="rId43"/>
    <p:sldId id="784" r:id="rId44"/>
  </p:sldIdLst>
  <p:sldSz cx="9144000" cy="6858000" type="screen4x3"/>
  <p:notesSz cx="7010400" cy="9296400"/>
  <p:custDataLst>
    <p:tags r:id="rId47"/>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DD185"/>
    <a:srgbClr val="FEEAC6"/>
    <a:srgbClr val="FCB333"/>
    <a:srgbClr val="000000"/>
    <a:srgbClr val="EEF4FF"/>
    <a:srgbClr val="C5F8FD"/>
    <a:srgbClr val="FFD85D"/>
    <a:srgbClr val="74FCA1"/>
    <a:srgbClr val="FF99FF"/>
    <a:srgbClr val="FF7C8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86" autoAdjust="0"/>
    <p:restoredTop sz="63913" autoAdjust="0"/>
  </p:normalViewPr>
  <p:slideViewPr>
    <p:cSldViewPr snapToGrid="0">
      <p:cViewPr varScale="1">
        <p:scale>
          <a:sx n="42" d="100"/>
          <a:sy n="42" d="100"/>
        </p:scale>
        <p:origin x="-20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90" d="100"/>
          <a:sy n="90" d="100"/>
        </p:scale>
        <p:origin x="-1710" y="186"/>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9BE21-5174-4F2E-931F-ABE2B3057B58}" type="doc">
      <dgm:prSet loTypeId="urn:microsoft.com/office/officeart/2005/8/layout/hList3" loCatId="list" qsTypeId="urn:microsoft.com/office/officeart/2005/8/quickstyle/3d2" qsCatId="3D" csTypeId="urn:microsoft.com/office/officeart/2005/8/colors/colorful3" csCatId="colorful" phldr="1"/>
      <dgm:spPr/>
      <dgm:t>
        <a:bodyPr/>
        <a:lstStyle/>
        <a:p>
          <a:endParaRPr lang="en-US"/>
        </a:p>
      </dgm:t>
    </dgm:pt>
    <dgm:pt modelId="{16B36677-B9AC-4D41-B83A-594C6AD4AFF6}">
      <dgm:prSet phldrT="[Text]" custT="1"/>
      <dgm:spPr/>
      <dgm:t>
        <a:bodyPr/>
        <a:lstStyle/>
        <a:p>
          <a:r>
            <a:rPr lang="en-US" sz="4800" b="1" dirty="0" smtClean="0"/>
            <a:t>Local Employment Dynamics</a:t>
          </a:r>
          <a:endParaRPr lang="en-US" sz="4800" b="1" dirty="0"/>
        </a:p>
      </dgm:t>
    </dgm:pt>
    <dgm:pt modelId="{E6833766-6D65-48C9-B780-0D5894404C19}" type="parTrans" cxnId="{3683230C-DF4D-4409-9D79-0063044BEA4A}">
      <dgm:prSet/>
      <dgm:spPr/>
      <dgm:t>
        <a:bodyPr/>
        <a:lstStyle/>
        <a:p>
          <a:endParaRPr lang="en-US"/>
        </a:p>
      </dgm:t>
    </dgm:pt>
    <dgm:pt modelId="{F38E807E-2412-48E2-967A-6517BAF270AB}" type="sibTrans" cxnId="{3683230C-DF4D-4409-9D79-0063044BEA4A}">
      <dgm:prSet/>
      <dgm:spPr/>
      <dgm:t>
        <a:bodyPr/>
        <a:lstStyle/>
        <a:p>
          <a:endParaRPr lang="en-US"/>
        </a:p>
      </dgm:t>
    </dgm:pt>
    <dgm:pt modelId="{E1BF2E4C-5EB5-4121-A1CC-644707FAEE81}">
      <dgm:prSet phldrT="[Text]"/>
      <dgm:spPr/>
      <dgm:t>
        <a:bodyPr anchor="t"/>
        <a:lstStyle/>
        <a:p>
          <a:pPr algn="ctr"/>
          <a:r>
            <a:rPr lang="en-US" b="1" i="1" dirty="0" smtClean="0"/>
            <a:t>Tools for Synthesized Detailed Information</a:t>
          </a:r>
          <a:endParaRPr lang="en-US" dirty="0"/>
        </a:p>
      </dgm:t>
    </dgm:pt>
    <dgm:pt modelId="{8615157A-FCF2-4C54-8ACE-2C8AC8A22E3E}" type="parTrans" cxnId="{7BDDBB04-7155-4935-AC8A-BE3B440AADED}">
      <dgm:prSet/>
      <dgm:spPr/>
      <dgm:t>
        <a:bodyPr/>
        <a:lstStyle/>
        <a:p>
          <a:endParaRPr lang="en-US"/>
        </a:p>
      </dgm:t>
    </dgm:pt>
    <dgm:pt modelId="{1157B340-41A4-4C90-80B3-1479C7D2E144}" type="sibTrans" cxnId="{7BDDBB04-7155-4935-AC8A-BE3B440AADED}">
      <dgm:prSet/>
      <dgm:spPr/>
      <dgm:t>
        <a:bodyPr/>
        <a:lstStyle/>
        <a:p>
          <a:endParaRPr lang="en-US"/>
        </a:p>
      </dgm:t>
    </dgm:pt>
    <dgm:pt modelId="{0AC1D01F-B791-4A18-8681-D583DB7401F5}">
      <dgm:prSet phldrT="[Text]"/>
      <dgm:spPr/>
      <dgm:t>
        <a:bodyPr anchor="t"/>
        <a:lstStyle/>
        <a:p>
          <a:pPr algn="l"/>
          <a:r>
            <a:rPr lang="en-US" dirty="0" smtClean="0">
              <a:solidFill>
                <a:schemeClr val="tx1"/>
              </a:solidFill>
            </a:rPr>
            <a:t>OnTheMap</a:t>
          </a:r>
          <a:endParaRPr lang="en-US" dirty="0">
            <a:solidFill>
              <a:schemeClr val="tx1"/>
            </a:solidFill>
          </a:endParaRPr>
        </a:p>
      </dgm:t>
    </dgm:pt>
    <dgm:pt modelId="{0FA42A78-7521-4070-9E11-657C268688F0}" type="parTrans" cxnId="{228145BF-BF66-494C-A8E2-BA0AEC3B76F0}">
      <dgm:prSet/>
      <dgm:spPr/>
      <dgm:t>
        <a:bodyPr/>
        <a:lstStyle/>
        <a:p>
          <a:endParaRPr lang="en-US"/>
        </a:p>
      </dgm:t>
    </dgm:pt>
    <dgm:pt modelId="{A69B9DF0-003F-45E0-AEE4-4C300B53E9CC}" type="sibTrans" cxnId="{228145BF-BF66-494C-A8E2-BA0AEC3B76F0}">
      <dgm:prSet/>
      <dgm:spPr/>
      <dgm:t>
        <a:bodyPr/>
        <a:lstStyle/>
        <a:p>
          <a:endParaRPr lang="en-US"/>
        </a:p>
      </dgm:t>
    </dgm:pt>
    <dgm:pt modelId="{BB904044-CE52-4DB3-A184-FDD7D27F5580}">
      <dgm:prSet phldrT="[Text]" custT="1"/>
      <dgm:spPr>
        <a:solidFill>
          <a:schemeClr val="accent4"/>
        </a:solidFill>
      </dgm:spPr>
      <dgm:t>
        <a:bodyPr anchor="ctr" anchorCtr="0"/>
        <a:lstStyle/>
        <a:p>
          <a:pPr marL="0" indent="0" algn="ctr">
            <a:lnSpc>
              <a:spcPct val="100000"/>
            </a:lnSpc>
            <a:spcAft>
              <a:spcPts val="0"/>
            </a:spcAft>
          </a:pPr>
          <a:r>
            <a:rPr lang="en-US" sz="2900" dirty="0" smtClean="0">
              <a:solidFill>
                <a:schemeClr val="tx1"/>
              </a:solidFill>
            </a:rPr>
            <a:t>By combining data from different LMI sources (Census, BLS) local employment information, once unavailable, is now easily accessible.</a:t>
          </a:r>
          <a:endParaRPr lang="en-US" sz="2900" dirty="0">
            <a:solidFill>
              <a:schemeClr val="tx1"/>
            </a:solidFill>
          </a:endParaRPr>
        </a:p>
      </dgm:t>
    </dgm:pt>
    <dgm:pt modelId="{B18BA200-6E2F-46D8-972D-1B42FC4C7840}" type="parTrans" cxnId="{DF50464B-8063-487A-A191-0CB6A4AA2B5A}">
      <dgm:prSet/>
      <dgm:spPr/>
      <dgm:t>
        <a:bodyPr/>
        <a:lstStyle/>
        <a:p>
          <a:endParaRPr lang="en-US"/>
        </a:p>
      </dgm:t>
    </dgm:pt>
    <dgm:pt modelId="{23A415FC-B7DD-4EA4-BAE8-C815DE35D795}" type="sibTrans" cxnId="{DF50464B-8063-487A-A191-0CB6A4AA2B5A}">
      <dgm:prSet/>
      <dgm:spPr/>
      <dgm:t>
        <a:bodyPr/>
        <a:lstStyle/>
        <a:p>
          <a:endParaRPr lang="en-US"/>
        </a:p>
      </dgm:t>
    </dgm:pt>
    <dgm:pt modelId="{375A510D-A09B-45A9-AF53-2C75AE9573B5}">
      <dgm:prSet phldrT="[Text]"/>
      <dgm:spPr/>
      <dgm:t>
        <a:bodyPr anchor="t"/>
        <a:lstStyle/>
        <a:p>
          <a:pPr algn="l"/>
          <a:r>
            <a:rPr lang="en-US" dirty="0" smtClean="0">
              <a:solidFill>
                <a:schemeClr val="tx1"/>
              </a:solidFill>
            </a:rPr>
            <a:t>Quarterly Workforce Indicators (QWI)</a:t>
          </a:r>
          <a:endParaRPr lang="en-US" dirty="0">
            <a:solidFill>
              <a:schemeClr val="tx1"/>
            </a:solidFill>
          </a:endParaRPr>
        </a:p>
      </dgm:t>
    </dgm:pt>
    <dgm:pt modelId="{5B1BEE9D-1198-4F9E-9437-C440BE017D6F}" type="parTrans" cxnId="{83D8444D-6796-4473-970A-A6AC0108EB45}">
      <dgm:prSet/>
      <dgm:spPr/>
      <dgm:t>
        <a:bodyPr/>
        <a:lstStyle/>
        <a:p>
          <a:endParaRPr lang="en-US"/>
        </a:p>
      </dgm:t>
    </dgm:pt>
    <dgm:pt modelId="{EB159797-333F-42FB-BFBE-0B7B61CA7C8A}" type="sibTrans" cxnId="{83D8444D-6796-4473-970A-A6AC0108EB45}">
      <dgm:prSet/>
      <dgm:spPr/>
      <dgm:t>
        <a:bodyPr/>
        <a:lstStyle/>
        <a:p>
          <a:endParaRPr lang="en-US"/>
        </a:p>
      </dgm:t>
    </dgm:pt>
    <dgm:pt modelId="{CEAD2A0D-50D0-4AAC-B2AB-810FF786FF00}">
      <dgm:prSet phldrT="[Text]"/>
      <dgm:spPr/>
      <dgm:t>
        <a:bodyPr/>
        <a:lstStyle/>
        <a:p>
          <a:pPr algn="l"/>
          <a:r>
            <a:rPr lang="en-US" dirty="0" smtClean="0">
              <a:solidFill>
                <a:schemeClr val="tx1"/>
              </a:solidFill>
            </a:rPr>
            <a:t>Industry Focus</a:t>
          </a:r>
          <a:endParaRPr lang="en-US" dirty="0">
            <a:solidFill>
              <a:schemeClr val="tx1"/>
            </a:solidFill>
          </a:endParaRPr>
        </a:p>
      </dgm:t>
    </dgm:pt>
    <dgm:pt modelId="{B74D70A4-00F4-4EA8-8DD9-1551215C4361}" type="parTrans" cxnId="{D7422045-72A9-4481-A741-DB5447C78B2B}">
      <dgm:prSet/>
      <dgm:spPr/>
    </dgm:pt>
    <dgm:pt modelId="{89C8CA7A-B380-43E0-88E5-8486771FF50B}" type="sibTrans" cxnId="{D7422045-72A9-4481-A741-DB5447C78B2B}">
      <dgm:prSet/>
      <dgm:spPr/>
    </dgm:pt>
    <dgm:pt modelId="{D0686F84-83C8-4776-B7ED-DF20E8B4F915}" type="pres">
      <dgm:prSet presAssocID="{3849BE21-5174-4F2E-931F-ABE2B3057B58}" presName="composite" presStyleCnt="0">
        <dgm:presLayoutVars>
          <dgm:chMax val="1"/>
          <dgm:dir/>
          <dgm:resizeHandles val="exact"/>
        </dgm:presLayoutVars>
      </dgm:prSet>
      <dgm:spPr/>
      <dgm:t>
        <a:bodyPr/>
        <a:lstStyle/>
        <a:p>
          <a:endParaRPr lang="en-US"/>
        </a:p>
      </dgm:t>
    </dgm:pt>
    <dgm:pt modelId="{665BD2E3-9BC1-4506-A683-82B132C195B3}" type="pres">
      <dgm:prSet presAssocID="{16B36677-B9AC-4D41-B83A-594C6AD4AFF6}" presName="roof" presStyleLbl="dkBgShp" presStyleIdx="0" presStyleCnt="2"/>
      <dgm:spPr/>
      <dgm:t>
        <a:bodyPr/>
        <a:lstStyle/>
        <a:p>
          <a:endParaRPr lang="en-US"/>
        </a:p>
      </dgm:t>
    </dgm:pt>
    <dgm:pt modelId="{8B6B7820-6B91-4FBB-BAA5-1720AE62F42A}" type="pres">
      <dgm:prSet presAssocID="{16B36677-B9AC-4D41-B83A-594C6AD4AFF6}" presName="pillars" presStyleCnt="0"/>
      <dgm:spPr/>
    </dgm:pt>
    <dgm:pt modelId="{032873E1-87BE-44EA-88BF-AF9305C7E15F}" type="pres">
      <dgm:prSet presAssocID="{16B36677-B9AC-4D41-B83A-594C6AD4AFF6}" presName="pillar1" presStyleLbl="node1" presStyleIdx="0" presStyleCnt="2">
        <dgm:presLayoutVars>
          <dgm:bulletEnabled val="1"/>
        </dgm:presLayoutVars>
      </dgm:prSet>
      <dgm:spPr/>
      <dgm:t>
        <a:bodyPr/>
        <a:lstStyle/>
        <a:p>
          <a:endParaRPr lang="en-US"/>
        </a:p>
      </dgm:t>
    </dgm:pt>
    <dgm:pt modelId="{85E830DE-C07A-4D40-B280-B9661F031C79}" type="pres">
      <dgm:prSet presAssocID="{BB904044-CE52-4DB3-A184-FDD7D27F5580}" presName="pillarX" presStyleLbl="node1" presStyleIdx="1" presStyleCnt="2">
        <dgm:presLayoutVars>
          <dgm:bulletEnabled val="1"/>
        </dgm:presLayoutVars>
      </dgm:prSet>
      <dgm:spPr/>
      <dgm:t>
        <a:bodyPr/>
        <a:lstStyle/>
        <a:p>
          <a:endParaRPr lang="en-US"/>
        </a:p>
      </dgm:t>
    </dgm:pt>
    <dgm:pt modelId="{6CEB8317-831C-4C56-9BB9-5B29C362A28B}" type="pres">
      <dgm:prSet presAssocID="{16B36677-B9AC-4D41-B83A-594C6AD4AFF6}" presName="base" presStyleLbl="dkBgShp" presStyleIdx="1" presStyleCnt="2"/>
      <dgm:spPr/>
    </dgm:pt>
  </dgm:ptLst>
  <dgm:cxnLst>
    <dgm:cxn modelId="{117932EC-8BA5-40E1-9B4A-A1D8519BAC24}" type="presOf" srcId="{3849BE21-5174-4F2E-931F-ABE2B3057B58}" destId="{D0686F84-83C8-4776-B7ED-DF20E8B4F915}" srcOrd="0" destOrd="0" presId="urn:microsoft.com/office/officeart/2005/8/layout/hList3"/>
    <dgm:cxn modelId="{1B4EE5FE-BCFE-4B83-90D1-0331B3001690}" type="presOf" srcId="{0AC1D01F-B791-4A18-8681-D583DB7401F5}" destId="{032873E1-87BE-44EA-88BF-AF9305C7E15F}" srcOrd="0" destOrd="2" presId="urn:microsoft.com/office/officeart/2005/8/layout/hList3"/>
    <dgm:cxn modelId="{D7422045-72A9-4481-A741-DB5447C78B2B}" srcId="{E1BF2E4C-5EB5-4121-A1CC-644707FAEE81}" destId="{CEAD2A0D-50D0-4AAC-B2AB-810FF786FF00}" srcOrd="2" destOrd="0" parTransId="{B74D70A4-00F4-4EA8-8DD9-1551215C4361}" sibTransId="{89C8CA7A-B380-43E0-88E5-8486771FF50B}"/>
    <dgm:cxn modelId="{0CA91B26-9317-4C18-A1A1-4648D75FE5E7}" type="presOf" srcId="{E1BF2E4C-5EB5-4121-A1CC-644707FAEE81}" destId="{032873E1-87BE-44EA-88BF-AF9305C7E15F}" srcOrd="0" destOrd="0" presId="urn:microsoft.com/office/officeart/2005/8/layout/hList3"/>
    <dgm:cxn modelId="{7BDDBB04-7155-4935-AC8A-BE3B440AADED}" srcId="{16B36677-B9AC-4D41-B83A-594C6AD4AFF6}" destId="{E1BF2E4C-5EB5-4121-A1CC-644707FAEE81}" srcOrd="0" destOrd="0" parTransId="{8615157A-FCF2-4C54-8ACE-2C8AC8A22E3E}" sibTransId="{1157B340-41A4-4C90-80B3-1479C7D2E144}"/>
    <dgm:cxn modelId="{2EFC73E2-9351-494A-9B5A-1A6DAFE51689}" type="presOf" srcId="{BB904044-CE52-4DB3-A184-FDD7D27F5580}" destId="{85E830DE-C07A-4D40-B280-B9661F031C79}" srcOrd="0" destOrd="0" presId="urn:microsoft.com/office/officeart/2005/8/layout/hList3"/>
    <dgm:cxn modelId="{DF50464B-8063-487A-A191-0CB6A4AA2B5A}" srcId="{16B36677-B9AC-4D41-B83A-594C6AD4AFF6}" destId="{BB904044-CE52-4DB3-A184-FDD7D27F5580}" srcOrd="1" destOrd="0" parTransId="{B18BA200-6E2F-46D8-972D-1B42FC4C7840}" sibTransId="{23A415FC-B7DD-4EA4-BAE8-C815DE35D795}"/>
    <dgm:cxn modelId="{83D8444D-6796-4473-970A-A6AC0108EB45}" srcId="{E1BF2E4C-5EB5-4121-A1CC-644707FAEE81}" destId="{375A510D-A09B-45A9-AF53-2C75AE9573B5}" srcOrd="0" destOrd="0" parTransId="{5B1BEE9D-1198-4F9E-9437-C440BE017D6F}" sibTransId="{EB159797-333F-42FB-BFBE-0B7B61CA7C8A}"/>
    <dgm:cxn modelId="{E86B8CEA-B7F0-4915-B45E-3D0D8D07EB17}" type="presOf" srcId="{CEAD2A0D-50D0-4AAC-B2AB-810FF786FF00}" destId="{032873E1-87BE-44EA-88BF-AF9305C7E15F}" srcOrd="0" destOrd="3" presId="urn:microsoft.com/office/officeart/2005/8/layout/hList3"/>
    <dgm:cxn modelId="{228145BF-BF66-494C-A8E2-BA0AEC3B76F0}" srcId="{E1BF2E4C-5EB5-4121-A1CC-644707FAEE81}" destId="{0AC1D01F-B791-4A18-8681-D583DB7401F5}" srcOrd="1" destOrd="0" parTransId="{0FA42A78-7521-4070-9E11-657C268688F0}" sibTransId="{A69B9DF0-003F-45E0-AEE4-4C300B53E9CC}"/>
    <dgm:cxn modelId="{3683230C-DF4D-4409-9D79-0063044BEA4A}" srcId="{3849BE21-5174-4F2E-931F-ABE2B3057B58}" destId="{16B36677-B9AC-4D41-B83A-594C6AD4AFF6}" srcOrd="0" destOrd="0" parTransId="{E6833766-6D65-48C9-B780-0D5894404C19}" sibTransId="{F38E807E-2412-48E2-967A-6517BAF270AB}"/>
    <dgm:cxn modelId="{365E695C-0AC7-4ACB-8EE3-AD0574DBA292}" type="presOf" srcId="{375A510D-A09B-45A9-AF53-2C75AE9573B5}" destId="{032873E1-87BE-44EA-88BF-AF9305C7E15F}" srcOrd="0" destOrd="1" presId="urn:microsoft.com/office/officeart/2005/8/layout/hList3"/>
    <dgm:cxn modelId="{08D6EEF7-89E6-409B-9FDD-D74A9956D2C0}" type="presOf" srcId="{16B36677-B9AC-4D41-B83A-594C6AD4AFF6}" destId="{665BD2E3-9BC1-4506-A683-82B132C195B3}" srcOrd="0" destOrd="0" presId="urn:microsoft.com/office/officeart/2005/8/layout/hList3"/>
    <dgm:cxn modelId="{EDCC3995-7F61-4C06-8C00-952B2AC9C6D1}" type="presParOf" srcId="{D0686F84-83C8-4776-B7ED-DF20E8B4F915}" destId="{665BD2E3-9BC1-4506-A683-82B132C195B3}" srcOrd="0" destOrd="0" presId="urn:microsoft.com/office/officeart/2005/8/layout/hList3"/>
    <dgm:cxn modelId="{E8C93DE7-848A-4BFA-87B4-71E07D3A1865}" type="presParOf" srcId="{D0686F84-83C8-4776-B7ED-DF20E8B4F915}" destId="{8B6B7820-6B91-4FBB-BAA5-1720AE62F42A}" srcOrd="1" destOrd="0" presId="urn:microsoft.com/office/officeart/2005/8/layout/hList3"/>
    <dgm:cxn modelId="{F4E86E7A-BDEA-48D9-99F6-0AEA48831238}" type="presParOf" srcId="{8B6B7820-6B91-4FBB-BAA5-1720AE62F42A}" destId="{032873E1-87BE-44EA-88BF-AF9305C7E15F}" srcOrd="0" destOrd="0" presId="urn:microsoft.com/office/officeart/2005/8/layout/hList3"/>
    <dgm:cxn modelId="{1B5CF8A4-0AAC-4EEB-8A81-1746B5D97148}" type="presParOf" srcId="{8B6B7820-6B91-4FBB-BAA5-1720AE62F42A}" destId="{85E830DE-C07A-4D40-B280-B9661F031C79}" srcOrd="1" destOrd="0" presId="urn:microsoft.com/office/officeart/2005/8/layout/hList3"/>
    <dgm:cxn modelId="{A9838B42-3DC8-4689-B8C7-978C826D8ED0}" type="presParOf" srcId="{D0686F84-83C8-4776-B7ED-DF20E8B4F915}" destId="{6CEB8317-831C-4C56-9BB9-5B29C362A28B}" srcOrd="2" destOrd="0" presId="urn:microsoft.com/office/officeart/2005/8/layout/hList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E9E70C-12F5-4DE8-AB87-AC975C7D255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1FF42842-3DF8-42BA-9811-A4E3D8B97C0F}">
      <dgm:prSet phldrT="[Text]" custT="1"/>
      <dgm:spPr/>
      <dgm:t>
        <a:bodyPr/>
        <a:lstStyle/>
        <a:p>
          <a:r>
            <a:rPr lang="en-US" sz="2000" dirty="0" smtClean="0"/>
            <a:t>Regional Workforce Planning &amp; Management</a:t>
          </a:r>
          <a:endParaRPr lang="en-US" sz="2000" dirty="0"/>
        </a:p>
      </dgm:t>
    </dgm:pt>
    <dgm:pt modelId="{3D158F18-AACA-4D12-9100-D574BA930768}" type="parTrans" cxnId="{3BB41BB3-5A94-4D56-8CDA-C44E02D7E674}">
      <dgm:prSet/>
      <dgm:spPr/>
      <dgm:t>
        <a:bodyPr/>
        <a:lstStyle/>
        <a:p>
          <a:endParaRPr lang="en-US" sz="2000"/>
        </a:p>
      </dgm:t>
    </dgm:pt>
    <dgm:pt modelId="{3E8E7F5A-66A3-4255-9CEC-C028B351BCE2}" type="sibTrans" cxnId="{3BB41BB3-5A94-4D56-8CDA-C44E02D7E674}">
      <dgm:prSet/>
      <dgm:spPr/>
      <dgm:t>
        <a:bodyPr/>
        <a:lstStyle/>
        <a:p>
          <a:endParaRPr lang="en-US" sz="2000"/>
        </a:p>
      </dgm:t>
    </dgm:pt>
    <dgm:pt modelId="{D4E66022-D5FC-40F9-B5E8-874AE2D9CC4F}">
      <dgm:prSet phldrT="[Text]" custT="1"/>
      <dgm:spPr/>
      <dgm:t>
        <a:bodyPr/>
        <a:lstStyle/>
        <a:p>
          <a:r>
            <a:rPr lang="en-US" sz="2000" dirty="0" smtClean="0"/>
            <a:t>Monitor Employment Trends</a:t>
          </a:r>
          <a:endParaRPr lang="en-US" sz="2000" dirty="0"/>
        </a:p>
      </dgm:t>
    </dgm:pt>
    <dgm:pt modelId="{236EADB4-083D-46AF-BFAE-514336C9A68E}" type="parTrans" cxnId="{6F9EEDC2-1A66-496C-8086-608734E75F88}">
      <dgm:prSet/>
      <dgm:spPr/>
      <dgm:t>
        <a:bodyPr/>
        <a:lstStyle/>
        <a:p>
          <a:endParaRPr lang="en-US" sz="2000"/>
        </a:p>
      </dgm:t>
    </dgm:pt>
    <dgm:pt modelId="{E6772462-69FA-41BE-9447-A4EA0A396D9E}" type="sibTrans" cxnId="{6F9EEDC2-1A66-496C-8086-608734E75F88}">
      <dgm:prSet/>
      <dgm:spPr/>
      <dgm:t>
        <a:bodyPr/>
        <a:lstStyle/>
        <a:p>
          <a:endParaRPr lang="en-US" sz="2000"/>
        </a:p>
      </dgm:t>
    </dgm:pt>
    <dgm:pt modelId="{5043E863-B1B2-4FD9-9693-31EBCB68EC40}">
      <dgm:prSet phldrT="[Text]" custT="1"/>
      <dgm:spPr/>
      <dgm:t>
        <a:bodyPr/>
        <a:lstStyle/>
        <a:p>
          <a:r>
            <a:rPr lang="en-US" sz="2000" dirty="0" smtClean="0"/>
            <a:t>Identify Workforce &amp; Laborforce Characteristics</a:t>
          </a:r>
          <a:endParaRPr lang="en-US" sz="2000" dirty="0"/>
        </a:p>
      </dgm:t>
    </dgm:pt>
    <dgm:pt modelId="{6FDB92ED-1FD5-4378-B984-B65C42FAF31B}" type="parTrans" cxnId="{040FBADB-A802-4A79-8EF1-C0D6B145C8BF}">
      <dgm:prSet/>
      <dgm:spPr/>
      <dgm:t>
        <a:bodyPr/>
        <a:lstStyle/>
        <a:p>
          <a:endParaRPr lang="en-US" sz="2000"/>
        </a:p>
      </dgm:t>
    </dgm:pt>
    <dgm:pt modelId="{5155F3DE-C702-418B-A644-2845B3C52605}" type="sibTrans" cxnId="{040FBADB-A802-4A79-8EF1-C0D6B145C8BF}">
      <dgm:prSet/>
      <dgm:spPr/>
      <dgm:t>
        <a:bodyPr/>
        <a:lstStyle/>
        <a:p>
          <a:endParaRPr lang="en-US" sz="2000"/>
        </a:p>
      </dgm:t>
    </dgm:pt>
    <dgm:pt modelId="{BEFE98E9-D379-4195-877A-A9B6654F509D}">
      <dgm:prSet phldrT="[Text]" custT="1"/>
      <dgm:spPr/>
      <dgm:t>
        <a:bodyPr/>
        <a:lstStyle/>
        <a:p>
          <a:endParaRPr lang="en-US" sz="2000" dirty="0"/>
        </a:p>
      </dgm:t>
    </dgm:pt>
    <dgm:pt modelId="{91658173-DF50-42EB-8556-928287DB7020}" type="parTrans" cxnId="{96868609-B13A-4DFD-AF9C-29AC14AE770F}">
      <dgm:prSet/>
      <dgm:spPr/>
      <dgm:t>
        <a:bodyPr/>
        <a:lstStyle/>
        <a:p>
          <a:endParaRPr lang="en-US" sz="2000"/>
        </a:p>
      </dgm:t>
    </dgm:pt>
    <dgm:pt modelId="{0BE7CF54-AE9B-4FB2-B7CB-2094B87C7CB9}" type="sibTrans" cxnId="{96868609-B13A-4DFD-AF9C-29AC14AE770F}">
      <dgm:prSet/>
      <dgm:spPr/>
      <dgm:t>
        <a:bodyPr/>
        <a:lstStyle/>
        <a:p>
          <a:endParaRPr lang="en-US" sz="2000"/>
        </a:p>
      </dgm:t>
    </dgm:pt>
    <dgm:pt modelId="{16893CE5-9BF3-4D54-8A7A-BC6E0C90CF4D}">
      <dgm:prSet phldrT="[Text]" custT="1"/>
      <dgm:spPr/>
      <dgm:t>
        <a:bodyPr/>
        <a:lstStyle/>
        <a:p>
          <a:r>
            <a:rPr lang="en-US" sz="2000" dirty="0" smtClean="0"/>
            <a:t>Identify Hotspots for Job Training Services</a:t>
          </a:r>
          <a:endParaRPr lang="en-US" sz="2000" dirty="0"/>
        </a:p>
      </dgm:t>
    </dgm:pt>
    <dgm:pt modelId="{BDED9100-43BC-4A8A-A18A-7A5E07550778}" type="parTrans" cxnId="{CB99B02B-16C0-4CA3-93A5-B36303E4E52A}">
      <dgm:prSet/>
      <dgm:spPr/>
      <dgm:t>
        <a:bodyPr/>
        <a:lstStyle/>
        <a:p>
          <a:endParaRPr lang="en-US" sz="2000"/>
        </a:p>
      </dgm:t>
    </dgm:pt>
    <dgm:pt modelId="{6062BBB0-E93B-439C-B9B7-8972C4C7A19A}" type="sibTrans" cxnId="{CB99B02B-16C0-4CA3-93A5-B36303E4E52A}">
      <dgm:prSet/>
      <dgm:spPr/>
      <dgm:t>
        <a:bodyPr/>
        <a:lstStyle/>
        <a:p>
          <a:endParaRPr lang="en-US" sz="2000"/>
        </a:p>
      </dgm:t>
    </dgm:pt>
    <dgm:pt modelId="{8693AEBD-91CA-46FE-A538-8E16D1E564F9}">
      <dgm:prSet phldrT="[Text]" custT="1"/>
      <dgm:spPr/>
      <dgm:t>
        <a:bodyPr/>
        <a:lstStyle/>
        <a:p>
          <a:r>
            <a:rPr lang="en-US" sz="2000" dirty="0" smtClean="0"/>
            <a:t>Business Attraction &amp; Retention Services</a:t>
          </a:r>
          <a:endParaRPr lang="en-US" sz="2000" dirty="0"/>
        </a:p>
      </dgm:t>
    </dgm:pt>
    <dgm:pt modelId="{0E34C24E-8495-41B3-9B08-68C97ED99350}" type="parTrans" cxnId="{941D8B11-3108-4A29-A602-E3FC97943383}">
      <dgm:prSet/>
      <dgm:spPr/>
      <dgm:t>
        <a:bodyPr/>
        <a:lstStyle/>
        <a:p>
          <a:endParaRPr lang="en-US" sz="2000"/>
        </a:p>
      </dgm:t>
    </dgm:pt>
    <dgm:pt modelId="{C091743D-173F-4997-A304-AB16A13621EA}" type="sibTrans" cxnId="{941D8B11-3108-4A29-A602-E3FC97943383}">
      <dgm:prSet/>
      <dgm:spPr/>
      <dgm:t>
        <a:bodyPr/>
        <a:lstStyle/>
        <a:p>
          <a:endParaRPr lang="en-US" sz="2000"/>
        </a:p>
      </dgm:t>
    </dgm:pt>
    <dgm:pt modelId="{00AA1378-72BD-4AB3-80D3-21C6AC719709}">
      <dgm:prSet phldrT="[Text]" custT="1"/>
      <dgm:spPr/>
      <dgm:t>
        <a:bodyPr/>
        <a:lstStyle/>
        <a:p>
          <a:r>
            <a:rPr lang="en-US" sz="2000" dirty="0" smtClean="0"/>
            <a:t>Worker Concentration Maps</a:t>
          </a:r>
          <a:endParaRPr lang="en-US" sz="2000" dirty="0"/>
        </a:p>
      </dgm:t>
    </dgm:pt>
    <dgm:pt modelId="{BF40E6D0-E971-44E5-B21E-DD40A678BC49}" type="parTrans" cxnId="{2BA9300D-722C-43B5-A8B3-723BBEA776AC}">
      <dgm:prSet/>
      <dgm:spPr/>
      <dgm:t>
        <a:bodyPr/>
        <a:lstStyle/>
        <a:p>
          <a:endParaRPr lang="en-US" sz="2000"/>
        </a:p>
      </dgm:t>
    </dgm:pt>
    <dgm:pt modelId="{B6874A6D-A0DC-43FA-9E78-3E79AF8DFD96}" type="sibTrans" cxnId="{2BA9300D-722C-43B5-A8B3-723BBEA776AC}">
      <dgm:prSet/>
      <dgm:spPr/>
      <dgm:t>
        <a:bodyPr/>
        <a:lstStyle/>
        <a:p>
          <a:endParaRPr lang="en-US" sz="2000"/>
        </a:p>
      </dgm:t>
    </dgm:pt>
    <dgm:pt modelId="{A51994EF-7416-43D4-9915-A2A626734E6F}">
      <dgm:prSet phldrT="[Text]" custT="1"/>
      <dgm:spPr/>
      <dgm:t>
        <a:bodyPr/>
        <a:lstStyle/>
        <a:p>
          <a:r>
            <a:rPr lang="en-US" sz="2000" dirty="0" smtClean="0"/>
            <a:t>Age/Earnings/Industries</a:t>
          </a:r>
          <a:endParaRPr lang="en-US" sz="2000" dirty="0"/>
        </a:p>
      </dgm:t>
    </dgm:pt>
    <dgm:pt modelId="{2FFDE5EF-7CE0-4236-AEEA-832A6A0170A0}" type="parTrans" cxnId="{3344B891-DAD9-4ABD-BB27-F6BA900374D5}">
      <dgm:prSet/>
      <dgm:spPr/>
      <dgm:t>
        <a:bodyPr/>
        <a:lstStyle/>
        <a:p>
          <a:endParaRPr lang="en-US" sz="2000"/>
        </a:p>
      </dgm:t>
    </dgm:pt>
    <dgm:pt modelId="{7B2B6AC2-1834-40E6-946F-08819AC00845}" type="sibTrans" cxnId="{3344B891-DAD9-4ABD-BB27-F6BA900374D5}">
      <dgm:prSet/>
      <dgm:spPr/>
      <dgm:t>
        <a:bodyPr/>
        <a:lstStyle/>
        <a:p>
          <a:endParaRPr lang="en-US" sz="2000"/>
        </a:p>
      </dgm:t>
    </dgm:pt>
    <dgm:pt modelId="{83A2E1A7-37B8-4C54-987A-3C59D97A9566}">
      <dgm:prSet phldrT="[Text]" custT="1"/>
      <dgm:spPr/>
      <dgm:t>
        <a:bodyPr/>
        <a:lstStyle/>
        <a:p>
          <a:r>
            <a:rPr lang="en-US" sz="2000" dirty="0" smtClean="0"/>
            <a:t>Commute or Labor Sheds</a:t>
          </a:r>
          <a:endParaRPr lang="en-US" sz="2000" dirty="0"/>
        </a:p>
      </dgm:t>
    </dgm:pt>
    <dgm:pt modelId="{0EDCBE52-DD83-4E66-AE14-421BCFBF36A5}" type="parTrans" cxnId="{BE97C13F-6542-46A7-9971-ED5C31B3EA96}">
      <dgm:prSet/>
      <dgm:spPr/>
      <dgm:t>
        <a:bodyPr/>
        <a:lstStyle/>
        <a:p>
          <a:endParaRPr lang="en-US" sz="2000"/>
        </a:p>
      </dgm:t>
    </dgm:pt>
    <dgm:pt modelId="{19ED7FEB-E8F4-49C4-B272-8B3996370433}" type="sibTrans" cxnId="{BE97C13F-6542-46A7-9971-ED5C31B3EA96}">
      <dgm:prSet/>
      <dgm:spPr/>
      <dgm:t>
        <a:bodyPr/>
        <a:lstStyle/>
        <a:p>
          <a:endParaRPr lang="en-US" sz="2000"/>
        </a:p>
      </dgm:t>
    </dgm:pt>
    <dgm:pt modelId="{401050E2-DEAF-4EC6-90F4-AA9379C9146A}">
      <dgm:prSet phldrT="[Text]" custT="1"/>
      <dgm:spPr/>
      <dgm:t>
        <a:bodyPr/>
        <a:lstStyle/>
        <a:p>
          <a:r>
            <a:rPr lang="en-US" sz="2000" dirty="0" smtClean="0"/>
            <a:t>Where do workers live?</a:t>
          </a:r>
          <a:endParaRPr lang="en-US" sz="2000" dirty="0"/>
        </a:p>
      </dgm:t>
    </dgm:pt>
    <dgm:pt modelId="{FCD2B8B7-863F-409F-A193-F023B833DEDE}" type="parTrans" cxnId="{A1C92DD5-05A3-44C4-96BC-34F7D543B3EA}">
      <dgm:prSet/>
      <dgm:spPr/>
      <dgm:t>
        <a:bodyPr/>
        <a:lstStyle/>
        <a:p>
          <a:endParaRPr lang="en-US" sz="2000"/>
        </a:p>
      </dgm:t>
    </dgm:pt>
    <dgm:pt modelId="{955DE48F-231B-41E4-BAE5-DC6E796F9FE1}" type="sibTrans" cxnId="{A1C92DD5-05A3-44C4-96BC-34F7D543B3EA}">
      <dgm:prSet/>
      <dgm:spPr/>
      <dgm:t>
        <a:bodyPr/>
        <a:lstStyle/>
        <a:p>
          <a:endParaRPr lang="en-US" sz="2000"/>
        </a:p>
      </dgm:t>
    </dgm:pt>
    <dgm:pt modelId="{06F86B6A-E16B-460B-8621-56557065C161}">
      <dgm:prSet phldrT="[Text]" custT="1"/>
      <dgm:spPr/>
      <dgm:t>
        <a:bodyPr/>
        <a:lstStyle/>
        <a:p>
          <a:r>
            <a:rPr lang="en-US" sz="2000" dirty="0" smtClean="0"/>
            <a:t>Where do residents work?</a:t>
          </a:r>
          <a:endParaRPr lang="en-US" sz="2000" dirty="0"/>
        </a:p>
      </dgm:t>
    </dgm:pt>
    <dgm:pt modelId="{F4E7F71A-A012-4DB1-B073-283529D59339}" type="parTrans" cxnId="{18CB1413-CAAE-4774-B11B-07A0B0FACCDA}">
      <dgm:prSet/>
      <dgm:spPr/>
      <dgm:t>
        <a:bodyPr/>
        <a:lstStyle/>
        <a:p>
          <a:endParaRPr lang="en-US" sz="2000"/>
        </a:p>
      </dgm:t>
    </dgm:pt>
    <dgm:pt modelId="{B1F449F5-0899-42B2-88B4-6B848BA7CE06}" type="sibTrans" cxnId="{18CB1413-CAAE-4774-B11B-07A0B0FACCDA}">
      <dgm:prSet/>
      <dgm:spPr/>
      <dgm:t>
        <a:bodyPr/>
        <a:lstStyle/>
        <a:p>
          <a:endParaRPr lang="en-US" sz="2000"/>
        </a:p>
      </dgm:t>
    </dgm:pt>
    <dgm:pt modelId="{18CA4F83-1B60-4D91-9647-D39DC302A58E}">
      <dgm:prSet phldrT="[Text]" custT="1"/>
      <dgm:spPr/>
      <dgm:t>
        <a:bodyPr/>
        <a:lstStyle/>
        <a:p>
          <a:endParaRPr lang="en-US" sz="2000" dirty="0"/>
        </a:p>
      </dgm:t>
    </dgm:pt>
    <dgm:pt modelId="{2A49E7B9-F16B-4FA4-9ADF-120B43927E34}" type="parTrans" cxnId="{58148B18-8BED-4B62-99BC-39870F09A3E2}">
      <dgm:prSet/>
      <dgm:spPr/>
      <dgm:t>
        <a:bodyPr/>
        <a:lstStyle/>
        <a:p>
          <a:endParaRPr lang="en-US" sz="2000"/>
        </a:p>
      </dgm:t>
    </dgm:pt>
    <dgm:pt modelId="{43ABA6F8-4555-474F-B47E-3F6B0BBA9195}" type="sibTrans" cxnId="{58148B18-8BED-4B62-99BC-39870F09A3E2}">
      <dgm:prSet/>
      <dgm:spPr/>
      <dgm:t>
        <a:bodyPr/>
        <a:lstStyle/>
        <a:p>
          <a:endParaRPr lang="en-US" sz="2000"/>
        </a:p>
      </dgm:t>
    </dgm:pt>
    <dgm:pt modelId="{EDD7E76F-BF76-4338-B47B-F006B9519FB0}">
      <dgm:prSet phldrT="[Text]" custT="1"/>
      <dgm:spPr/>
      <dgm:t>
        <a:bodyPr/>
        <a:lstStyle/>
        <a:p>
          <a:endParaRPr lang="en-US" sz="2000" dirty="0"/>
        </a:p>
      </dgm:t>
    </dgm:pt>
    <dgm:pt modelId="{FC683088-E954-4013-B9C0-D3CEDF3936DF}" type="parTrans" cxnId="{399521DD-5A1D-4D2E-9FF8-6AD5E61200CA}">
      <dgm:prSet/>
      <dgm:spPr/>
      <dgm:t>
        <a:bodyPr/>
        <a:lstStyle/>
        <a:p>
          <a:endParaRPr lang="en-US" sz="2000"/>
        </a:p>
      </dgm:t>
    </dgm:pt>
    <dgm:pt modelId="{48B26BD8-E7D9-4462-8C22-E439C9B2C2D6}" type="sibTrans" cxnId="{399521DD-5A1D-4D2E-9FF8-6AD5E61200CA}">
      <dgm:prSet/>
      <dgm:spPr/>
      <dgm:t>
        <a:bodyPr/>
        <a:lstStyle/>
        <a:p>
          <a:endParaRPr lang="en-US" sz="2000"/>
        </a:p>
      </dgm:t>
    </dgm:pt>
    <dgm:pt modelId="{8603AAF8-3655-4569-842E-6C5A00ECE74E}" type="pres">
      <dgm:prSet presAssocID="{97E9E70C-12F5-4DE8-AB87-AC975C7D2551}" presName="Name0" presStyleCnt="0">
        <dgm:presLayoutVars>
          <dgm:dir/>
          <dgm:animLvl val="lvl"/>
          <dgm:resizeHandles val="exact"/>
        </dgm:presLayoutVars>
      </dgm:prSet>
      <dgm:spPr/>
      <dgm:t>
        <a:bodyPr/>
        <a:lstStyle/>
        <a:p>
          <a:endParaRPr lang="en-US"/>
        </a:p>
      </dgm:t>
    </dgm:pt>
    <dgm:pt modelId="{EEC84DD2-D622-4F61-94F8-ACBBD7576CDB}" type="pres">
      <dgm:prSet presAssocID="{1FF42842-3DF8-42BA-9811-A4E3D8B97C0F}" presName="composite" presStyleCnt="0"/>
      <dgm:spPr/>
    </dgm:pt>
    <dgm:pt modelId="{FAD0419D-2C3B-48A2-8627-2285EC1FBBE7}" type="pres">
      <dgm:prSet presAssocID="{1FF42842-3DF8-42BA-9811-A4E3D8B97C0F}" presName="parTx" presStyleLbl="alignNode1" presStyleIdx="0" presStyleCnt="2">
        <dgm:presLayoutVars>
          <dgm:chMax val="0"/>
          <dgm:chPref val="0"/>
          <dgm:bulletEnabled val="1"/>
        </dgm:presLayoutVars>
      </dgm:prSet>
      <dgm:spPr/>
      <dgm:t>
        <a:bodyPr/>
        <a:lstStyle/>
        <a:p>
          <a:endParaRPr lang="en-US"/>
        </a:p>
      </dgm:t>
    </dgm:pt>
    <dgm:pt modelId="{CA2E70E6-B0E1-4188-9A80-5A29417FDF19}" type="pres">
      <dgm:prSet presAssocID="{1FF42842-3DF8-42BA-9811-A4E3D8B97C0F}" presName="desTx" presStyleLbl="alignAccFollowNode1" presStyleIdx="0" presStyleCnt="2">
        <dgm:presLayoutVars>
          <dgm:bulletEnabled val="1"/>
        </dgm:presLayoutVars>
      </dgm:prSet>
      <dgm:spPr/>
      <dgm:t>
        <a:bodyPr/>
        <a:lstStyle/>
        <a:p>
          <a:endParaRPr lang="en-US"/>
        </a:p>
      </dgm:t>
    </dgm:pt>
    <dgm:pt modelId="{FE42D971-BBEF-4D9E-A14D-ADFAC254A8AD}" type="pres">
      <dgm:prSet presAssocID="{3E8E7F5A-66A3-4255-9CEC-C028B351BCE2}" presName="space" presStyleCnt="0"/>
      <dgm:spPr/>
    </dgm:pt>
    <dgm:pt modelId="{A85A9E91-57A8-41FD-B2BD-700AE7B45A74}" type="pres">
      <dgm:prSet presAssocID="{8693AEBD-91CA-46FE-A538-8E16D1E564F9}" presName="composite" presStyleCnt="0"/>
      <dgm:spPr/>
    </dgm:pt>
    <dgm:pt modelId="{A79480D6-FDF8-4519-BFAF-C88BD787CE80}" type="pres">
      <dgm:prSet presAssocID="{8693AEBD-91CA-46FE-A538-8E16D1E564F9}" presName="parTx" presStyleLbl="alignNode1" presStyleIdx="1" presStyleCnt="2">
        <dgm:presLayoutVars>
          <dgm:chMax val="0"/>
          <dgm:chPref val="0"/>
          <dgm:bulletEnabled val="1"/>
        </dgm:presLayoutVars>
      </dgm:prSet>
      <dgm:spPr/>
      <dgm:t>
        <a:bodyPr/>
        <a:lstStyle/>
        <a:p>
          <a:endParaRPr lang="en-US"/>
        </a:p>
      </dgm:t>
    </dgm:pt>
    <dgm:pt modelId="{B8D23288-BBD3-451A-BBAC-B985FEE1B8C4}" type="pres">
      <dgm:prSet presAssocID="{8693AEBD-91CA-46FE-A538-8E16D1E564F9}" presName="desTx" presStyleLbl="alignAccFollowNode1" presStyleIdx="1" presStyleCnt="2">
        <dgm:presLayoutVars>
          <dgm:bulletEnabled val="1"/>
        </dgm:presLayoutVars>
      </dgm:prSet>
      <dgm:spPr/>
      <dgm:t>
        <a:bodyPr/>
        <a:lstStyle/>
        <a:p>
          <a:endParaRPr lang="en-US"/>
        </a:p>
      </dgm:t>
    </dgm:pt>
  </dgm:ptLst>
  <dgm:cxnLst>
    <dgm:cxn modelId="{3BB41BB3-5A94-4D56-8CDA-C44E02D7E674}" srcId="{97E9E70C-12F5-4DE8-AB87-AC975C7D2551}" destId="{1FF42842-3DF8-42BA-9811-A4E3D8B97C0F}" srcOrd="0" destOrd="0" parTransId="{3D158F18-AACA-4D12-9100-D574BA930768}" sibTransId="{3E8E7F5A-66A3-4255-9CEC-C028B351BCE2}"/>
    <dgm:cxn modelId="{2BA9300D-722C-43B5-A8B3-723BBEA776AC}" srcId="{8693AEBD-91CA-46FE-A538-8E16D1E564F9}" destId="{00AA1378-72BD-4AB3-80D3-21C6AC719709}" srcOrd="0" destOrd="0" parTransId="{BF40E6D0-E971-44E5-B21E-DD40A678BC49}" sibTransId="{B6874A6D-A0DC-43FA-9E78-3E79AF8DFD96}"/>
    <dgm:cxn modelId="{BE97C13F-6542-46A7-9971-ED5C31B3EA96}" srcId="{8693AEBD-91CA-46FE-A538-8E16D1E564F9}" destId="{83A2E1A7-37B8-4C54-987A-3C59D97A9566}" srcOrd="1" destOrd="0" parTransId="{0EDCBE52-DD83-4E66-AE14-421BCFBF36A5}" sibTransId="{19ED7FEB-E8F4-49C4-B272-8B3996370433}"/>
    <dgm:cxn modelId="{2B33F1D1-85E5-4FF1-BBCC-B604634924D0}" type="presOf" srcId="{00AA1378-72BD-4AB3-80D3-21C6AC719709}" destId="{B8D23288-BBD3-451A-BBAC-B985FEE1B8C4}" srcOrd="0" destOrd="0" presId="urn:microsoft.com/office/officeart/2005/8/layout/hList1"/>
    <dgm:cxn modelId="{D8DE0861-FB70-4D63-9D23-78DFD96DE578}" type="presOf" srcId="{1FF42842-3DF8-42BA-9811-A4E3D8B97C0F}" destId="{FAD0419D-2C3B-48A2-8627-2285EC1FBBE7}" srcOrd="0" destOrd="0" presId="urn:microsoft.com/office/officeart/2005/8/layout/hList1"/>
    <dgm:cxn modelId="{399521DD-5A1D-4D2E-9FF8-6AD5E61200CA}" srcId="{00AA1378-72BD-4AB3-80D3-21C6AC719709}" destId="{EDD7E76F-BF76-4338-B47B-F006B9519FB0}" srcOrd="1" destOrd="0" parTransId="{FC683088-E954-4013-B9C0-D3CEDF3936DF}" sibTransId="{48B26BD8-E7D9-4462-8C22-E439C9B2C2D6}"/>
    <dgm:cxn modelId="{AF3B2763-A21B-4A45-AC52-72B013142F9E}" type="presOf" srcId="{06F86B6A-E16B-460B-8621-56557065C161}" destId="{B8D23288-BBD3-451A-BBAC-B985FEE1B8C4}" srcOrd="0" destOrd="5" presId="urn:microsoft.com/office/officeart/2005/8/layout/hList1"/>
    <dgm:cxn modelId="{3344B891-DAD9-4ABD-BB27-F6BA900374D5}" srcId="{00AA1378-72BD-4AB3-80D3-21C6AC719709}" destId="{A51994EF-7416-43D4-9915-A2A626734E6F}" srcOrd="0" destOrd="0" parTransId="{2FFDE5EF-7CE0-4236-AEEA-832A6A0170A0}" sibTransId="{7B2B6AC2-1834-40E6-946F-08819AC00845}"/>
    <dgm:cxn modelId="{6F9EEDC2-1A66-496C-8086-608734E75F88}" srcId="{1FF42842-3DF8-42BA-9811-A4E3D8B97C0F}" destId="{D4E66022-D5FC-40F9-B5E8-874AE2D9CC4F}" srcOrd="0" destOrd="0" parTransId="{236EADB4-083D-46AF-BFAE-514336C9A68E}" sibTransId="{E6772462-69FA-41BE-9447-A4EA0A396D9E}"/>
    <dgm:cxn modelId="{A1C92DD5-05A3-44C4-96BC-34F7D543B3EA}" srcId="{83A2E1A7-37B8-4C54-987A-3C59D97A9566}" destId="{401050E2-DEAF-4EC6-90F4-AA9379C9146A}" srcOrd="0" destOrd="0" parTransId="{FCD2B8B7-863F-409F-A193-F023B833DEDE}" sibTransId="{955DE48F-231B-41E4-BAE5-DC6E796F9FE1}"/>
    <dgm:cxn modelId="{1BB997C0-00FC-4E94-ACDE-D38C0D652548}" type="presOf" srcId="{D4E66022-D5FC-40F9-B5E8-874AE2D9CC4F}" destId="{CA2E70E6-B0E1-4188-9A80-5A29417FDF19}" srcOrd="0" destOrd="0" presId="urn:microsoft.com/office/officeart/2005/8/layout/hList1"/>
    <dgm:cxn modelId="{96868609-B13A-4DFD-AF9C-29AC14AE770F}" srcId="{5043E863-B1B2-4FD9-9693-31EBCB68EC40}" destId="{BEFE98E9-D379-4195-877A-A9B6654F509D}" srcOrd="0" destOrd="0" parTransId="{91658173-DF50-42EB-8556-928287DB7020}" sibTransId="{0BE7CF54-AE9B-4FB2-B7CB-2094B87C7CB9}"/>
    <dgm:cxn modelId="{5C248E26-A901-471F-ADF0-8F2F88F58CEB}" type="presOf" srcId="{A51994EF-7416-43D4-9915-A2A626734E6F}" destId="{B8D23288-BBD3-451A-BBAC-B985FEE1B8C4}" srcOrd="0" destOrd="1" presId="urn:microsoft.com/office/officeart/2005/8/layout/hList1"/>
    <dgm:cxn modelId="{F7983BC5-46C1-4D2F-917F-936A082AA554}" type="presOf" srcId="{EDD7E76F-BF76-4338-B47B-F006B9519FB0}" destId="{B8D23288-BBD3-451A-BBAC-B985FEE1B8C4}" srcOrd="0" destOrd="2" presId="urn:microsoft.com/office/officeart/2005/8/layout/hList1"/>
    <dgm:cxn modelId="{CB99B02B-16C0-4CA3-93A5-B36303E4E52A}" srcId="{1FF42842-3DF8-42BA-9811-A4E3D8B97C0F}" destId="{16893CE5-9BF3-4D54-8A7A-BC6E0C90CF4D}" srcOrd="3" destOrd="0" parTransId="{BDED9100-43BC-4A8A-A18A-7A5E07550778}" sibTransId="{6062BBB0-E93B-439C-B9B7-8972C4C7A19A}"/>
    <dgm:cxn modelId="{60BE5522-6437-45D9-8115-D95215F54E8A}" type="presOf" srcId="{5043E863-B1B2-4FD9-9693-31EBCB68EC40}" destId="{CA2E70E6-B0E1-4188-9A80-5A29417FDF19}" srcOrd="0" destOrd="2" presId="urn:microsoft.com/office/officeart/2005/8/layout/hList1"/>
    <dgm:cxn modelId="{C696C321-AE04-4C27-9F88-0A6E65EE986F}" type="presOf" srcId="{401050E2-DEAF-4EC6-90F4-AA9379C9146A}" destId="{B8D23288-BBD3-451A-BBAC-B985FEE1B8C4}" srcOrd="0" destOrd="4" presId="urn:microsoft.com/office/officeart/2005/8/layout/hList1"/>
    <dgm:cxn modelId="{712BDA0E-DF78-473B-B771-9B459E08B92B}" type="presOf" srcId="{18CA4F83-1B60-4D91-9647-D39DC302A58E}" destId="{CA2E70E6-B0E1-4188-9A80-5A29417FDF19}" srcOrd="0" destOrd="1" presId="urn:microsoft.com/office/officeart/2005/8/layout/hList1"/>
    <dgm:cxn modelId="{58148B18-8BED-4B62-99BC-39870F09A3E2}" srcId="{1FF42842-3DF8-42BA-9811-A4E3D8B97C0F}" destId="{18CA4F83-1B60-4D91-9647-D39DC302A58E}" srcOrd="1" destOrd="0" parTransId="{2A49E7B9-F16B-4FA4-9ADF-120B43927E34}" sibTransId="{43ABA6F8-4555-474F-B47E-3F6B0BBA9195}"/>
    <dgm:cxn modelId="{77A1CCEB-8D02-4047-8E1C-9D99E69184E0}" type="presOf" srcId="{8693AEBD-91CA-46FE-A538-8E16D1E564F9}" destId="{A79480D6-FDF8-4519-BFAF-C88BD787CE80}" srcOrd="0" destOrd="0" presId="urn:microsoft.com/office/officeart/2005/8/layout/hList1"/>
    <dgm:cxn modelId="{39583A98-D75D-41E1-900F-0678BFA4966F}" type="presOf" srcId="{97E9E70C-12F5-4DE8-AB87-AC975C7D2551}" destId="{8603AAF8-3655-4569-842E-6C5A00ECE74E}" srcOrd="0" destOrd="0" presId="urn:microsoft.com/office/officeart/2005/8/layout/hList1"/>
    <dgm:cxn modelId="{71CAEF1D-82BF-40E7-A7C5-499180C79570}" type="presOf" srcId="{16893CE5-9BF3-4D54-8A7A-BC6E0C90CF4D}" destId="{CA2E70E6-B0E1-4188-9A80-5A29417FDF19}" srcOrd="0" destOrd="4" presId="urn:microsoft.com/office/officeart/2005/8/layout/hList1"/>
    <dgm:cxn modelId="{941D8B11-3108-4A29-A602-E3FC97943383}" srcId="{97E9E70C-12F5-4DE8-AB87-AC975C7D2551}" destId="{8693AEBD-91CA-46FE-A538-8E16D1E564F9}" srcOrd="1" destOrd="0" parTransId="{0E34C24E-8495-41B3-9B08-68C97ED99350}" sibTransId="{C091743D-173F-4997-A304-AB16A13621EA}"/>
    <dgm:cxn modelId="{18CB1413-CAAE-4774-B11B-07A0B0FACCDA}" srcId="{83A2E1A7-37B8-4C54-987A-3C59D97A9566}" destId="{06F86B6A-E16B-460B-8621-56557065C161}" srcOrd="1" destOrd="0" parTransId="{F4E7F71A-A012-4DB1-B073-283529D59339}" sibTransId="{B1F449F5-0899-42B2-88B4-6B848BA7CE06}"/>
    <dgm:cxn modelId="{ADE07DB9-6A33-4CC1-AA8C-75EB62EF17EE}" type="presOf" srcId="{BEFE98E9-D379-4195-877A-A9B6654F509D}" destId="{CA2E70E6-B0E1-4188-9A80-5A29417FDF19}" srcOrd="0" destOrd="3" presId="urn:microsoft.com/office/officeart/2005/8/layout/hList1"/>
    <dgm:cxn modelId="{040FBADB-A802-4A79-8EF1-C0D6B145C8BF}" srcId="{1FF42842-3DF8-42BA-9811-A4E3D8B97C0F}" destId="{5043E863-B1B2-4FD9-9693-31EBCB68EC40}" srcOrd="2" destOrd="0" parTransId="{6FDB92ED-1FD5-4378-B984-B65C42FAF31B}" sibTransId="{5155F3DE-C702-418B-A644-2845B3C52605}"/>
    <dgm:cxn modelId="{1513E32A-04AD-4070-BDC3-31DE5F1D0524}" type="presOf" srcId="{83A2E1A7-37B8-4C54-987A-3C59D97A9566}" destId="{B8D23288-BBD3-451A-BBAC-B985FEE1B8C4}" srcOrd="0" destOrd="3" presId="urn:microsoft.com/office/officeart/2005/8/layout/hList1"/>
    <dgm:cxn modelId="{0E5D511C-100B-4DA1-B232-BC83892749AC}" type="presParOf" srcId="{8603AAF8-3655-4569-842E-6C5A00ECE74E}" destId="{EEC84DD2-D622-4F61-94F8-ACBBD7576CDB}" srcOrd="0" destOrd="0" presId="urn:microsoft.com/office/officeart/2005/8/layout/hList1"/>
    <dgm:cxn modelId="{6FF29C15-D39F-4DF0-9BD8-3A3DD0E95BA3}" type="presParOf" srcId="{EEC84DD2-D622-4F61-94F8-ACBBD7576CDB}" destId="{FAD0419D-2C3B-48A2-8627-2285EC1FBBE7}" srcOrd="0" destOrd="0" presId="urn:microsoft.com/office/officeart/2005/8/layout/hList1"/>
    <dgm:cxn modelId="{B8F69AA2-846F-4649-871B-C6914FD72BA7}" type="presParOf" srcId="{EEC84DD2-D622-4F61-94F8-ACBBD7576CDB}" destId="{CA2E70E6-B0E1-4188-9A80-5A29417FDF19}" srcOrd="1" destOrd="0" presId="urn:microsoft.com/office/officeart/2005/8/layout/hList1"/>
    <dgm:cxn modelId="{9298B6F9-2835-4D8C-9459-4143B1264A69}" type="presParOf" srcId="{8603AAF8-3655-4569-842E-6C5A00ECE74E}" destId="{FE42D971-BBEF-4D9E-A14D-ADFAC254A8AD}" srcOrd="1" destOrd="0" presId="urn:microsoft.com/office/officeart/2005/8/layout/hList1"/>
    <dgm:cxn modelId="{92C42AD1-71BC-4542-B900-E9F8B90DD979}" type="presParOf" srcId="{8603AAF8-3655-4569-842E-6C5A00ECE74E}" destId="{A85A9E91-57A8-41FD-B2BD-700AE7B45A74}" srcOrd="2" destOrd="0" presId="urn:microsoft.com/office/officeart/2005/8/layout/hList1"/>
    <dgm:cxn modelId="{944D3726-D35A-43A4-95D2-49B001C1E5FF}" type="presParOf" srcId="{A85A9E91-57A8-41FD-B2BD-700AE7B45A74}" destId="{A79480D6-FDF8-4519-BFAF-C88BD787CE80}" srcOrd="0" destOrd="0" presId="urn:microsoft.com/office/officeart/2005/8/layout/hList1"/>
    <dgm:cxn modelId="{C5370478-10A5-4FB2-912B-9BE76D3B3094}" type="presParOf" srcId="{A85A9E91-57A8-41FD-B2BD-700AE7B45A74}" destId="{B8D23288-BBD3-451A-BBAC-B985FEE1B8C4}"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5BD2E3-9BC1-4506-A683-82B132C195B3}">
      <dsp:nvSpPr>
        <dsp:cNvPr id="0" name=""/>
        <dsp:cNvSpPr/>
      </dsp:nvSpPr>
      <dsp:spPr>
        <a:xfrm>
          <a:off x="0" y="0"/>
          <a:ext cx="8077200" cy="1462827"/>
        </a:xfrm>
        <a:prstGeom prst="rect">
          <a:avLst/>
        </a:prstGeom>
        <a:solidFill>
          <a:schemeClr val="accent3">
            <a:shade val="9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dirty="0" smtClean="0"/>
            <a:t>Local Employment Dynamics</a:t>
          </a:r>
          <a:endParaRPr lang="en-US" sz="4800" b="1" kern="1200" dirty="0"/>
        </a:p>
      </dsp:txBody>
      <dsp:txXfrm>
        <a:off x="0" y="0"/>
        <a:ext cx="8077200" cy="1462827"/>
      </dsp:txXfrm>
    </dsp:sp>
    <dsp:sp modelId="{032873E1-87BE-44EA-88BF-AF9305C7E15F}">
      <dsp:nvSpPr>
        <dsp:cNvPr id="0" name=""/>
        <dsp:cNvSpPr/>
      </dsp:nvSpPr>
      <dsp:spPr>
        <a:xfrm>
          <a:off x="0" y="1462827"/>
          <a:ext cx="4038600" cy="3071936"/>
        </a:xfrm>
        <a:prstGeom prst="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t" anchorCtr="0">
          <a:noAutofit/>
        </a:bodyPr>
        <a:lstStyle/>
        <a:p>
          <a:pPr lvl="0" algn="ctr" defTabSz="1644650">
            <a:lnSpc>
              <a:spcPct val="90000"/>
            </a:lnSpc>
            <a:spcBef>
              <a:spcPct val="0"/>
            </a:spcBef>
            <a:spcAft>
              <a:spcPct val="35000"/>
            </a:spcAft>
          </a:pPr>
          <a:r>
            <a:rPr lang="en-US" sz="3700" b="1" i="1" kern="1200" dirty="0" smtClean="0"/>
            <a:t>Tools for Synthesized Detailed Information</a:t>
          </a:r>
          <a:endParaRPr lang="en-US" sz="3700" kern="1200" dirty="0"/>
        </a:p>
        <a:p>
          <a:pPr marL="285750" lvl="1" indent="-285750" algn="l" defTabSz="1289050">
            <a:lnSpc>
              <a:spcPct val="90000"/>
            </a:lnSpc>
            <a:spcBef>
              <a:spcPct val="0"/>
            </a:spcBef>
            <a:spcAft>
              <a:spcPct val="15000"/>
            </a:spcAft>
            <a:buChar char="••"/>
          </a:pPr>
          <a:r>
            <a:rPr lang="en-US" sz="2900" kern="1200" dirty="0" smtClean="0">
              <a:solidFill>
                <a:schemeClr val="tx1"/>
              </a:solidFill>
            </a:rPr>
            <a:t>Quarterly Workforce Indicators (QWI)</a:t>
          </a:r>
          <a:endParaRPr lang="en-US" sz="2900" kern="1200" dirty="0">
            <a:solidFill>
              <a:schemeClr val="tx1"/>
            </a:solidFill>
          </a:endParaRPr>
        </a:p>
        <a:p>
          <a:pPr marL="285750" lvl="1" indent="-285750" algn="l" defTabSz="1289050">
            <a:lnSpc>
              <a:spcPct val="90000"/>
            </a:lnSpc>
            <a:spcBef>
              <a:spcPct val="0"/>
            </a:spcBef>
            <a:spcAft>
              <a:spcPct val="15000"/>
            </a:spcAft>
            <a:buChar char="••"/>
          </a:pPr>
          <a:r>
            <a:rPr lang="en-US" sz="2900" kern="1200" dirty="0" smtClean="0">
              <a:solidFill>
                <a:schemeClr val="tx1"/>
              </a:solidFill>
            </a:rPr>
            <a:t>OnTheMap</a:t>
          </a:r>
          <a:endParaRPr lang="en-US" sz="2900" kern="1200" dirty="0">
            <a:solidFill>
              <a:schemeClr val="tx1"/>
            </a:solidFill>
          </a:endParaRPr>
        </a:p>
        <a:p>
          <a:pPr marL="285750" lvl="1" indent="-285750" algn="l" defTabSz="1289050">
            <a:lnSpc>
              <a:spcPct val="90000"/>
            </a:lnSpc>
            <a:spcBef>
              <a:spcPct val="0"/>
            </a:spcBef>
            <a:spcAft>
              <a:spcPct val="15000"/>
            </a:spcAft>
            <a:buChar char="••"/>
          </a:pPr>
          <a:r>
            <a:rPr lang="en-US" sz="2900" kern="1200" dirty="0" smtClean="0">
              <a:solidFill>
                <a:schemeClr val="tx1"/>
              </a:solidFill>
            </a:rPr>
            <a:t>Industry Focus</a:t>
          </a:r>
          <a:endParaRPr lang="en-US" sz="2900" kern="1200" dirty="0">
            <a:solidFill>
              <a:schemeClr val="tx1"/>
            </a:solidFill>
          </a:endParaRPr>
        </a:p>
      </dsp:txBody>
      <dsp:txXfrm>
        <a:off x="0" y="1462827"/>
        <a:ext cx="4038600" cy="3071936"/>
      </dsp:txXfrm>
    </dsp:sp>
    <dsp:sp modelId="{85E830DE-C07A-4D40-B280-B9661F031C79}">
      <dsp:nvSpPr>
        <dsp:cNvPr id="0" name=""/>
        <dsp:cNvSpPr/>
      </dsp:nvSpPr>
      <dsp:spPr>
        <a:xfrm>
          <a:off x="4038600" y="1462827"/>
          <a:ext cx="4038600" cy="3071936"/>
        </a:xfrm>
        <a:prstGeom prst="rect">
          <a:avLst/>
        </a:prstGeom>
        <a:solidFill>
          <a:schemeClr val="accent4"/>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100000"/>
            </a:lnSpc>
            <a:spcBef>
              <a:spcPct val="0"/>
            </a:spcBef>
            <a:spcAft>
              <a:spcPts val="0"/>
            </a:spcAft>
          </a:pPr>
          <a:r>
            <a:rPr lang="en-US" sz="2900" kern="1200" dirty="0" smtClean="0">
              <a:solidFill>
                <a:schemeClr val="tx1"/>
              </a:solidFill>
            </a:rPr>
            <a:t>By combining data from different LMI sources (Census, BLS) local employment information, once unavailable, is now easily accessible.</a:t>
          </a:r>
          <a:endParaRPr lang="en-US" sz="2900" kern="1200" dirty="0">
            <a:solidFill>
              <a:schemeClr val="tx1"/>
            </a:solidFill>
          </a:endParaRPr>
        </a:p>
      </dsp:txBody>
      <dsp:txXfrm>
        <a:off x="4038600" y="1462827"/>
        <a:ext cx="4038600" cy="3071936"/>
      </dsp:txXfrm>
    </dsp:sp>
    <dsp:sp modelId="{6CEB8317-831C-4C56-9BB9-5B29C362A28B}">
      <dsp:nvSpPr>
        <dsp:cNvPr id="0" name=""/>
        <dsp:cNvSpPr/>
      </dsp:nvSpPr>
      <dsp:spPr>
        <a:xfrm>
          <a:off x="0" y="4534763"/>
          <a:ext cx="8077200" cy="341326"/>
        </a:xfrm>
        <a:prstGeom prst="rect">
          <a:avLst/>
        </a:prstGeom>
        <a:solidFill>
          <a:schemeClr val="accent3">
            <a:shade val="9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1"/>
            <a:ext cx="3038155" cy="463485"/>
          </a:xfrm>
          <a:prstGeom prst="rect">
            <a:avLst/>
          </a:prstGeom>
          <a:noFill/>
          <a:ln w="9525">
            <a:noFill/>
            <a:miter lim="800000"/>
            <a:headEnd/>
            <a:tailEnd/>
          </a:ln>
          <a:effectLst/>
        </p:spPr>
        <p:txBody>
          <a:bodyPr vert="horz" wrap="square" lIns="92966" tIns="46482" rIns="92966" bIns="46482" numCol="1" anchor="t" anchorCtr="0" compatLnSpc="1">
            <a:prstTxWarp prst="textNoShape">
              <a:avLst/>
            </a:prstTxWarp>
          </a:bodyPr>
          <a:lstStyle>
            <a:lvl1pPr defTabSz="930406">
              <a:defRPr sz="1200">
                <a:latin typeface="Arial" charset="0"/>
                <a:cs typeface="+mn-cs"/>
              </a:defRPr>
            </a:lvl1pPr>
          </a:lstStyle>
          <a:p>
            <a:pPr>
              <a:defRPr/>
            </a:pPr>
            <a:endParaRPr lang="en-US" dirty="0"/>
          </a:p>
        </p:txBody>
      </p:sp>
      <p:sp>
        <p:nvSpPr>
          <p:cNvPr id="14339" name="Rectangle 3"/>
          <p:cNvSpPr>
            <a:spLocks noGrp="1" noChangeArrowheads="1"/>
          </p:cNvSpPr>
          <p:nvPr>
            <p:ph type="dt" sz="quarter" idx="1"/>
          </p:nvPr>
        </p:nvSpPr>
        <p:spPr bwMode="auto">
          <a:xfrm>
            <a:off x="3972245" y="1"/>
            <a:ext cx="3038155" cy="463485"/>
          </a:xfrm>
          <a:prstGeom prst="rect">
            <a:avLst/>
          </a:prstGeom>
          <a:noFill/>
          <a:ln w="9525">
            <a:noFill/>
            <a:miter lim="800000"/>
            <a:headEnd/>
            <a:tailEnd/>
          </a:ln>
          <a:effectLst/>
        </p:spPr>
        <p:txBody>
          <a:bodyPr vert="horz" wrap="square" lIns="92966" tIns="46482" rIns="92966" bIns="46482" numCol="1" anchor="t" anchorCtr="0" compatLnSpc="1">
            <a:prstTxWarp prst="textNoShape">
              <a:avLst/>
            </a:prstTxWarp>
          </a:bodyPr>
          <a:lstStyle>
            <a:lvl1pPr algn="r" defTabSz="930406">
              <a:defRPr sz="1200">
                <a:latin typeface="Arial" charset="0"/>
                <a:cs typeface="+mn-cs"/>
              </a:defRPr>
            </a:lvl1pPr>
          </a:lstStyle>
          <a:p>
            <a:pPr>
              <a:defRPr/>
            </a:pPr>
            <a:endParaRPr lang="en-US" dirty="0"/>
          </a:p>
        </p:txBody>
      </p:sp>
      <p:sp>
        <p:nvSpPr>
          <p:cNvPr id="14340" name="Rectangle 4"/>
          <p:cNvSpPr>
            <a:spLocks noGrp="1" noChangeArrowheads="1"/>
          </p:cNvSpPr>
          <p:nvPr>
            <p:ph type="ftr" sz="quarter" idx="2"/>
          </p:nvPr>
        </p:nvSpPr>
        <p:spPr bwMode="auto">
          <a:xfrm>
            <a:off x="1" y="8832916"/>
            <a:ext cx="3038155" cy="463485"/>
          </a:xfrm>
          <a:prstGeom prst="rect">
            <a:avLst/>
          </a:prstGeom>
          <a:noFill/>
          <a:ln w="9525">
            <a:noFill/>
            <a:miter lim="800000"/>
            <a:headEnd/>
            <a:tailEnd/>
          </a:ln>
          <a:effectLst/>
        </p:spPr>
        <p:txBody>
          <a:bodyPr vert="horz" wrap="square" lIns="92966" tIns="46482" rIns="92966" bIns="46482" numCol="1" anchor="b" anchorCtr="0" compatLnSpc="1">
            <a:prstTxWarp prst="textNoShape">
              <a:avLst/>
            </a:prstTxWarp>
          </a:bodyPr>
          <a:lstStyle>
            <a:lvl1pPr defTabSz="930406">
              <a:defRPr sz="1200">
                <a:latin typeface="Arial" charset="0"/>
                <a:cs typeface="+mn-cs"/>
              </a:defRPr>
            </a:lvl1pPr>
          </a:lstStyle>
          <a:p>
            <a:pPr>
              <a:defRPr/>
            </a:pPr>
            <a:endParaRPr lang="en-US" dirty="0"/>
          </a:p>
        </p:txBody>
      </p:sp>
      <p:sp>
        <p:nvSpPr>
          <p:cNvPr id="14341" name="Rectangle 5"/>
          <p:cNvSpPr>
            <a:spLocks noGrp="1" noChangeArrowheads="1"/>
          </p:cNvSpPr>
          <p:nvPr>
            <p:ph type="sldNum" sz="quarter" idx="3"/>
          </p:nvPr>
        </p:nvSpPr>
        <p:spPr bwMode="auto">
          <a:xfrm>
            <a:off x="3972245" y="8832916"/>
            <a:ext cx="3038155" cy="463485"/>
          </a:xfrm>
          <a:prstGeom prst="rect">
            <a:avLst/>
          </a:prstGeom>
          <a:noFill/>
          <a:ln w="9525">
            <a:noFill/>
            <a:miter lim="800000"/>
            <a:headEnd/>
            <a:tailEnd/>
          </a:ln>
          <a:effectLst/>
        </p:spPr>
        <p:txBody>
          <a:bodyPr vert="horz" wrap="square" lIns="92966" tIns="46482" rIns="92966" bIns="46482" numCol="1" anchor="b" anchorCtr="0" compatLnSpc="1">
            <a:prstTxWarp prst="textNoShape">
              <a:avLst/>
            </a:prstTxWarp>
          </a:bodyPr>
          <a:lstStyle>
            <a:lvl1pPr algn="r" defTabSz="930406">
              <a:defRPr sz="1200">
                <a:latin typeface="Arial" charset="0"/>
                <a:cs typeface="+mn-cs"/>
              </a:defRPr>
            </a:lvl1pPr>
          </a:lstStyle>
          <a:p>
            <a:pPr>
              <a:defRPr/>
            </a:pPr>
            <a:fld id="{F6334BAE-2C95-4E6C-A83B-7CE95B80BB0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1" y="1"/>
            <a:ext cx="3038155" cy="463485"/>
          </a:xfrm>
          <a:prstGeom prst="rect">
            <a:avLst/>
          </a:prstGeom>
          <a:noFill/>
          <a:ln w="9525">
            <a:noFill/>
            <a:miter lim="800000"/>
            <a:headEnd/>
            <a:tailEnd/>
          </a:ln>
          <a:effectLst/>
        </p:spPr>
        <p:txBody>
          <a:bodyPr vert="horz" wrap="square" lIns="92966" tIns="46482" rIns="92966" bIns="46482" numCol="1" anchor="t" anchorCtr="0" compatLnSpc="1">
            <a:prstTxWarp prst="textNoShape">
              <a:avLst/>
            </a:prstTxWarp>
          </a:bodyPr>
          <a:lstStyle>
            <a:lvl1pPr defTabSz="930406">
              <a:defRPr sz="1200">
                <a:latin typeface="Arial" charset="0"/>
                <a:cs typeface="+mn-cs"/>
              </a:defRPr>
            </a:lvl1pPr>
          </a:lstStyle>
          <a:p>
            <a:pPr>
              <a:defRPr/>
            </a:pPr>
            <a:endParaRPr lang="en-US" dirty="0"/>
          </a:p>
        </p:txBody>
      </p:sp>
      <p:sp>
        <p:nvSpPr>
          <p:cNvPr id="41987" name="Rectangle 3"/>
          <p:cNvSpPr>
            <a:spLocks noGrp="1" noChangeArrowheads="1"/>
          </p:cNvSpPr>
          <p:nvPr>
            <p:ph type="dt" idx="1"/>
          </p:nvPr>
        </p:nvSpPr>
        <p:spPr bwMode="auto">
          <a:xfrm>
            <a:off x="3970673" y="1"/>
            <a:ext cx="3038155" cy="463485"/>
          </a:xfrm>
          <a:prstGeom prst="rect">
            <a:avLst/>
          </a:prstGeom>
          <a:noFill/>
          <a:ln w="9525">
            <a:noFill/>
            <a:miter lim="800000"/>
            <a:headEnd/>
            <a:tailEnd/>
          </a:ln>
          <a:effectLst/>
        </p:spPr>
        <p:txBody>
          <a:bodyPr vert="horz" wrap="square" lIns="92966" tIns="46482" rIns="92966" bIns="46482" numCol="1" anchor="t" anchorCtr="0" compatLnSpc="1">
            <a:prstTxWarp prst="textNoShape">
              <a:avLst/>
            </a:prstTxWarp>
          </a:bodyPr>
          <a:lstStyle>
            <a:lvl1pPr algn="r" defTabSz="930406">
              <a:defRPr sz="1200">
                <a:latin typeface="Arial" charset="0"/>
                <a:cs typeface="+mn-cs"/>
              </a:defRPr>
            </a:lvl1pPr>
          </a:lstStyle>
          <a:p>
            <a:pPr>
              <a:defRPr/>
            </a:pPr>
            <a:endParaRPr lang="en-US" dirty="0"/>
          </a:p>
        </p:txBody>
      </p:sp>
      <p:sp>
        <p:nvSpPr>
          <p:cNvPr id="35844" name="Rectangle 4"/>
          <p:cNvSpPr>
            <a:spLocks noGrp="1" noRot="1" noChangeAspect="1" noChangeArrowheads="1" noTextEdit="1"/>
          </p:cNvSpPr>
          <p:nvPr>
            <p:ph type="sldImg" idx="2"/>
          </p:nvPr>
        </p:nvSpPr>
        <p:spPr bwMode="auto">
          <a:xfrm>
            <a:off x="1181100" y="698500"/>
            <a:ext cx="4646613" cy="3484563"/>
          </a:xfrm>
          <a:prstGeom prst="rect">
            <a:avLst/>
          </a:prstGeom>
          <a:noFill/>
          <a:ln w="9525">
            <a:solidFill>
              <a:srgbClr val="000000"/>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xfrm>
            <a:off x="701040" y="4415790"/>
            <a:ext cx="5608320" cy="4183380"/>
          </a:xfrm>
          <a:prstGeom prst="rect">
            <a:avLst/>
          </a:prstGeom>
          <a:noFill/>
        </p:spPr>
        <p:txBody>
          <a:bodyPr wrap="square" lIns="93148" tIns="46575" rIns="93148" bIns="46575" numCol="1" anchor="t" anchorCtr="0" compatLnSpc="1">
            <a:prstTxWarp prst="textNoShape">
              <a:avLst/>
            </a:prstTxWarp>
          </a:bodyPr>
          <a:lstStyle/>
          <a:p>
            <a:r>
              <a:rPr lang="en-US" dirty="0" smtClean="0">
                <a:latin typeface="Arial" pitchFamily="34" charset="0"/>
              </a:rPr>
              <a:t>Welcome to Module 4: Lesson 1 of the LMI eLesson Catalogue.</a:t>
            </a:r>
            <a:r>
              <a:rPr lang="en-US" baseline="0" dirty="0" smtClean="0">
                <a:latin typeface="Arial" pitchFamily="34" charset="0"/>
              </a:rPr>
              <a:t> </a:t>
            </a:r>
            <a:r>
              <a:rPr lang="en-US" b="1" u="sng" dirty="0" smtClean="0"/>
              <a:t>Module 4</a:t>
            </a:r>
            <a:r>
              <a:rPr lang="en-US" b="1" dirty="0" smtClean="0"/>
              <a:t>: Guiding Businesses to Use Labor Market Information Resources to Support their human resource needs</a:t>
            </a:r>
            <a:r>
              <a:rPr lang="en-US" dirty="0" smtClean="0"/>
              <a:t> is an advanced level course designed to discuss common labor and market challenges faced by employers and how DWD professionals can use LMI to serve employer needs.</a:t>
            </a:r>
          </a:p>
          <a:p>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r>
              <a:rPr lang="en-US" b="1" dirty="0" smtClean="0">
                <a:latin typeface="Arial" pitchFamily="34" charset="0"/>
              </a:rPr>
              <a:t>(Advance Slide)</a:t>
            </a:r>
          </a:p>
          <a:p>
            <a:pPr eaLnBrk="1" hangingPunct="1">
              <a:spcBef>
                <a:spcPct val="0"/>
              </a:spcBef>
            </a:pPr>
            <a:endParaRPr lang="en-US" dirty="0" smtClean="0">
              <a:latin typeface="Arial" pitchFamily="34" charset="0"/>
            </a:endParaRPr>
          </a:p>
        </p:txBody>
      </p:sp>
      <p:sp>
        <p:nvSpPr>
          <p:cNvPr id="20484" name="Slide Number Placeholder 3"/>
          <p:cNvSpPr>
            <a:spLocks noGrp="1"/>
          </p:cNvSpPr>
          <p:nvPr>
            <p:ph type="sldNum" sz="quarter" idx="5"/>
          </p:nvPr>
        </p:nvSpPr>
        <p:spPr bwMode="auto">
          <a:xfrm>
            <a:off x="3970940" y="8829967"/>
            <a:ext cx="3037840" cy="464820"/>
          </a:xfrm>
          <a:prstGeom prst="rect">
            <a:avLst/>
          </a:prstGeom>
          <a:ln>
            <a:miter lim="800000"/>
            <a:headEnd/>
            <a:tailEnd/>
          </a:ln>
        </p:spPr>
        <p:txBody>
          <a:bodyPr wrap="square" lIns="93148" tIns="46575" rIns="93148" bIns="46575" numCol="1" anchorCtr="0" compatLnSpc="1">
            <a:prstTxWarp prst="textNoShape">
              <a:avLst/>
            </a:prstTxWarp>
          </a:bodyPr>
          <a:lstStyle/>
          <a:p>
            <a:pPr fontAlgn="base">
              <a:spcBef>
                <a:spcPct val="0"/>
              </a:spcBef>
              <a:spcAft>
                <a:spcPct val="0"/>
              </a:spcAft>
              <a:defRPr/>
            </a:pPr>
            <a:fld id="{B8F68667-EBE7-4E7B-BB50-BB76B39021BA}"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Throughout</a:t>
            </a:r>
            <a:r>
              <a:rPr lang="en-US" baseline="0" dirty="0" smtClean="0"/>
              <a:t> this catalogue of LMI eLessons we have demonstrated the use of O*Net Online.  Please refer to Module 2 if you need additional instruction on its use.</a:t>
            </a:r>
          </a:p>
          <a:p>
            <a:endParaRPr lang="en-US" baseline="0" dirty="0" smtClean="0"/>
          </a:p>
          <a:p>
            <a:r>
              <a:rPr lang="en-US" baseline="0" dirty="0" smtClean="0"/>
              <a:t>Today O*NET Online will be used to demonstrate the importance of accurately classifying an occupation.  For example if a business has a position titled “Manufacturing Supervisor,”  enter the title in the “Quick Search” field to see how O*Net classifies such an occupation.</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baseline="0" dirty="0" smtClean="0"/>
              <a:t>We find that O*Net Online has no such occupation classification.  But the portal does return a list of over 700 occupations ranked by likelihood of relevance based on alternative titles, duty descriptions, tasks performed and associated activities.</a:t>
            </a:r>
          </a:p>
          <a:p>
            <a:endParaRPr lang="en-US" baseline="0" dirty="0" smtClean="0"/>
          </a:p>
          <a:p>
            <a:pPr defTabSz="905166">
              <a:spcBef>
                <a:spcPts val="693"/>
              </a:spcBef>
              <a:buClr>
                <a:schemeClr val="accent2"/>
              </a:buClr>
              <a:buSzPct val="60000"/>
              <a:defRPr/>
            </a:pPr>
            <a:r>
              <a:rPr lang="en-US" sz="1000" dirty="0" smtClean="0"/>
              <a:t>Choosing the right Occupation title makes a big difference in data accuracy.  </a:t>
            </a:r>
          </a:p>
          <a:p>
            <a:pPr marL="223149" indent="-223149" defTabSz="905166">
              <a:spcBef>
                <a:spcPts val="0"/>
              </a:spcBef>
              <a:buClr>
                <a:schemeClr val="accent2"/>
              </a:buClr>
              <a:buSzPct val="75000"/>
              <a:defRPr/>
            </a:pPr>
            <a:endParaRPr lang="en-US" sz="1000" dirty="0" smtClean="0"/>
          </a:p>
          <a:p>
            <a:pPr marL="223149" indent="-223149" defTabSz="905166">
              <a:spcBef>
                <a:spcPts val="0"/>
              </a:spcBef>
              <a:buClr>
                <a:schemeClr val="accent2"/>
              </a:buClr>
              <a:buSzPct val="75000"/>
              <a:defRPr/>
            </a:pPr>
            <a:r>
              <a:rPr lang="en-US" sz="1100" dirty="0" smtClean="0"/>
              <a:t>Pairing job orders and qualified applicants, providing competitive compensation , and reporting LMI  </a:t>
            </a:r>
            <a:r>
              <a:rPr lang="en-US" sz="1000" dirty="0" smtClean="0"/>
              <a:t>all depend on consistent occupation titles.</a:t>
            </a:r>
          </a:p>
          <a:p>
            <a:endParaRPr lang="en-US" baseline="0" dirty="0" smtClean="0"/>
          </a:p>
          <a:p>
            <a:endParaRPr lang="en-US" baseline="0" dirty="0" smtClean="0"/>
          </a:p>
          <a:p>
            <a:r>
              <a:rPr lang="en-US" baseline="0" dirty="0" smtClean="0"/>
              <a:t>To demonstrate the importance of a proper occupation classification with regards to wage data, let’s compare wage data from the MERIC OES portal for two of the returned occupations.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The combined results of the two occupation searches</a:t>
            </a:r>
            <a:r>
              <a:rPr lang="en-US" baseline="0" dirty="0" smtClean="0"/>
              <a:t> in the MERIC OES portal are presented in this summary table.  Please refer to Module 1 for additional instruction on building OES data searches.</a:t>
            </a:r>
            <a:endParaRPr lang="en-US" dirty="0" smtClean="0"/>
          </a:p>
          <a:p>
            <a:endParaRPr lang="en-US" dirty="0" smtClean="0"/>
          </a:p>
          <a:p>
            <a:r>
              <a:rPr lang="en-US" dirty="0" smtClean="0"/>
              <a:t>As</a:t>
            </a:r>
            <a:r>
              <a:rPr lang="en-US" baseline="0" dirty="0" smtClean="0"/>
              <a:t> you can see from the results….t</a:t>
            </a:r>
            <a:r>
              <a:rPr lang="en-US" dirty="0" smtClean="0"/>
              <a:t>here are clear similarities between the duties of each occupation. There</a:t>
            </a:r>
            <a:r>
              <a:rPr lang="en-US" baseline="0" dirty="0" smtClean="0"/>
              <a:t> is duplication in the reported job titles. However the average wages for each occupation in Missouri are very different.  </a:t>
            </a:r>
          </a:p>
          <a:p>
            <a:endParaRPr lang="en-US" baseline="0" dirty="0" smtClean="0"/>
          </a:p>
          <a:p>
            <a:r>
              <a:rPr lang="en-US" baseline="0" dirty="0" smtClean="0"/>
              <a:t>You can work with an employer to analyze the job duties of their position and pair it with a SOC-Coded occupation description to ensure the occupation is being classified correctly.  This will help the employer set an accurate and competitive pay scale. In turn, this should also increase the accuracy of future LMI reporting.</a:t>
            </a:r>
          </a:p>
          <a:p>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Once a</a:t>
            </a:r>
            <a:r>
              <a:rPr lang="en-US" baseline="0" dirty="0" smtClean="0"/>
              <a:t> relationship is established you might continue the conversation to explore why the employer has unfilled positions.  Is there the opportunity for DWD and the Next Generation Career Centers to prepare a job order, recruit, asses or train applicants, or is there a bigger workforce landscape issue strategic planners need to be aware of?</a:t>
            </a:r>
          </a:p>
          <a:p>
            <a:endParaRPr lang="en-US" baseline="0" dirty="0" smtClean="0"/>
          </a:p>
          <a:p>
            <a:endParaRPr lang="en-US" baseline="0" dirty="0" smtClean="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fontScale="92500" lnSpcReduction="10000"/>
          </a:bodyPr>
          <a:lstStyle/>
          <a:p>
            <a:r>
              <a:rPr lang="en-US" dirty="0" smtClean="0"/>
              <a:t>In an effort to put the</a:t>
            </a:r>
            <a:r>
              <a:rPr lang="en-US" baseline="0" dirty="0" smtClean="0"/>
              <a:t> workforce landscape in context, let’s look at one of the Pattern Industry Insight  reports prepared by MERIC.  MERIC analyzes data to examine industrial patterns by region to identify clusters.  Clustered firms feed off each other and often produce a specialized labor pool specific to an industry.  For example…</a:t>
            </a:r>
          </a:p>
          <a:p>
            <a:endParaRPr lang="en-US" baseline="0" dirty="0" smtClean="0"/>
          </a:p>
          <a:p>
            <a:r>
              <a:rPr lang="en-US" sz="2000" dirty="0" smtClean="0"/>
              <a:t>The </a:t>
            </a:r>
            <a:r>
              <a:rPr lang="en-US" sz="2000" i="1" dirty="0" smtClean="0"/>
              <a:t>Machine Manufacturing Pattern Industry Insight </a:t>
            </a:r>
            <a:r>
              <a:rPr lang="en-US" sz="2000" dirty="0" smtClean="0"/>
              <a:t>report, released by MERIC, identifies two strong machine manufacturing industry clusters in the lower West Central region. I want to examine the landscape further to ensure a continued informed dialogue with these employers.</a:t>
            </a:r>
          </a:p>
          <a:p>
            <a:pPr marL="315897" indent="-315897">
              <a:buClr>
                <a:srgbClr val="E4701E"/>
              </a:buClr>
              <a:buFont typeface="Wingdings" pitchFamily="2" charset="2"/>
              <a:buChar char=""/>
            </a:pPr>
            <a:r>
              <a:rPr lang="en-US" sz="2000" dirty="0" smtClean="0">
                <a:solidFill>
                  <a:prstClr val="black"/>
                </a:solidFill>
              </a:rPr>
              <a:t>I need to examine the Bates, Cedar, St. Clair and Vernon 4-County region to understand:</a:t>
            </a:r>
          </a:p>
          <a:p>
            <a:pPr marL="972836" lvl="1" indent="-339471">
              <a:buClr>
                <a:srgbClr val="E4701E"/>
              </a:buClr>
              <a:buFont typeface="+mj-lt"/>
              <a:buAutoNum type="arabicPeriod"/>
            </a:pPr>
            <a:r>
              <a:rPr lang="en-US" sz="2000" dirty="0" smtClean="0">
                <a:solidFill>
                  <a:prstClr val="black"/>
                </a:solidFill>
              </a:rPr>
              <a:t>where residents are working, and </a:t>
            </a:r>
          </a:p>
          <a:p>
            <a:pPr marL="972836" lvl="1" indent="-339471">
              <a:buClr>
                <a:srgbClr val="E4701E"/>
              </a:buClr>
              <a:buFont typeface="+mj-lt"/>
              <a:buAutoNum type="arabicPeriod"/>
            </a:pPr>
            <a:r>
              <a:rPr lang="en-US" sz="2000" dirty="0" smtClean="0">
                <a:solidFill>
                  <a:prstClr val="black"/>
                </a:solidFill>
              </a:rPr>
              <a:t>where are the region’s Manufacturing concentrations.</a:t>
            </a:r>
          </a:p>
          <a:p>
            <a:endParaRPr lang="en-US" baseline="0" dirty="0" smtClean="0"/>
          </a:p>
          <a:p>
            <a:endParaRPr lang="en-US" baseline="0" dirty="0" smtClean="0"/>
          </a:p>
          <a:p>
            <a:endParaRPr lang="en-US" baseline="0" dirty="0" smtClean="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bwMode="auto">
          <a:xfrm>
            <a:off x="701358" y="4416459"/>
            <a:ext cx="5607691" cy="4182360"/>
          </a:xfrm>
          <a:prstGeom prst="rect">
            <a:avLst/>
          </a:prstGeom>
          <a:ln>
            <a:miter lim="800000"/>
            <a:headEnd/>
            <a:tailEnd/>
          </a:ln>
        </p:spPr>
        <p:txBody>
          <a:bodyPr lIns="93152" tIns="46576" rIns="93152" bIns="46576"/>
          <a:lstStyle/>
          <a:p>
            <a:pPr>
              <a:defRPr/>
            </a:pPr>
            <a:r>
              <a:rPr lang="en-US" sz="1600" dirty="0" smtClean="0">
                <a:latin typeface="Arial" pitchFamily="34" charset="0"/>
              </a:rPr>
              <a:t>To work through this case study we will focus on a dynamic LMI platform.  The Local Employment Dynamics platform which hosts three data tools that synthesize detailed information:</a:t>
            </a:r>
          </a:p>
          <a:p>
            <a:pPr marL="228407" indent="-228407">
              <a:buFont typeface="+mj-lt"/>
              <a:buAutoNum type="arabicPeriod"/>
              <a:defRPr/>
            </a:pPr>
            <a:r>
              <a:rPr lang="en-US" dirty="0" smtClean="0">
                <a:latin typeface="Arial" pitchFamily="34" charset="0"/>
              </a:rPr>
              <a:t>First, Quarterly Workforce Indicators (QWI) provides labor market measures</a:t>
            </a:r>
          </a:p>
          <a:p>
            <a:pPr marL="228407" indent="-228407">
              <a:buFont typeface="+mj-lt"/>
              <a:buAutoNum type="arabicPeriod"/>
              <a:defRPr/>
            </a:pPr>
            <a:r>
              <a:rPr lang="en-US" dirty="0" smtClean="0">
                <a:latin typeface="Arial" pitchFamily="34" charset="0"/>
              </a:rPr>
              <a:t>Second, OnTheMap creates customized portraits of who works where, doing what and for what compensation</a:t>
            </a:r>
          </a:p>
          <a:p>
            <a:pPr marL="228407" indent="-228407">
              <a:buFont typeface="+mj-lt"/>
              <a:buAutoNum type="arabicPeriod"/>
              <a:defRPr/>
            </a:pPr>
            <a:r>
              <a:rPr lang="en-US" dirty="0" smtClean="0">
                <a:latin typeface="Arial" pitchFamily="34" charset="0"/>
              </a:rPr>
              <a:t>Lastly, Industry Focus reports local business and workforce characteristics.</a:t>
            </a:r>
          </a:p>
          <a:p>
            <a:pPr>
              <a:defRPr/>
            </a:pPr>
            <a:endParaRPr lang="en-US" dirty="0" smtClean="0">
              <a:latin typeface="Arial" pitchFamily="34" charset="0"/>
            </a:endParaRPr>
          </a:p>
          <a:p>
            <a:pPr>
              <a:defRPr/>
            </a:pPr>
            <a:endParaRPr lang="en-US" dirty="0" smtClean="0">
              <a:latin typeface="Arial" pitchFamily="34" charset="0"/>
            </a:endParaRPr>
          </a:p>
          <a:p>
            <a:pPr eaLnBrk="1" hangingPunct="1">
              <a:spcBef>
                <a:spcPct val="0"/>
              </a:spcBef>
            </a:pPr>
            <a:r>
              <a:rPr lang="en-US" dirty="0" smtClean="0"/>
              <a:t>LED fills critical gaps in workforce statistics. It combines two sources collected for different reasons (</a:t>
            </a:r>
            <a:r>
              <a:rPr lang="en-US" dirty="0" smtClean="0">
                <a:latin typeface="Arial" charset="0"/>
              </a:rPr>
              <a:t>state wage and unemployment records submitted each quarter combined with current demographic information from the Census Bureau)</a:t>
            </a:r>
            <a:r>
              <a:rPr lang="en-US" dirty="0" smtClean="0"/>
              <a:t> and when combined the results are very useful in seeing the workforce landscape. </a:t>
            </a:r>
          </a:p>
          <a:p>
            <a:pPr eaLnBrk="1" hangingPunct="1">
              <a:spcBef>
                <a:spcPct val="0"/>
              </a:spcBef>
            </a:pPr>
            <a:endParaRPr lang="en-US" dirty="0" smtClean="0"/>
          </a:p>
          <a:p>
            <a:pPr eaLnBrk="1" hangingPunct="1">
              <a:spcBef>
                <a:spcPct val="0"/>
              </a:spcBef>
            </a:pPr>
            <a:r>
              <a:rPr lang="en-US" dirty="0" smtClean="0"/>
              <a:t>Remember, the key here is to see that a combination and cross section of data is needed to really understand the big picture.</a:t>
            </a:r>
          </a:p>
          <a:p>
            <a:pPr>
              <a:defRPr/>
            </a:pPr>
            <a:endParaRPr lang="en-US" dirty="0" smtClean="0">
              <a:latin typeface="Arial" pitchFamily="34" charset="0"/>
            </a:endParaRPr>
          </a:p>
          <a:p>
            <a:pPr>
              <a:defRPr/>
            </a:pPr>
            <a:r>
              <a:rPr lang="en-US" b="1" dirty="0" smtClean="0">
                <a:latin typeface="Arial" pitchFamily="34" charset="0"/>
              </a:rPr>
              <a:t>(Advance Slide)</a:t>
            </a:r>
          </a:p>
          <a:p>
            <a:pPr>
              <a:defRPr/>
            </a:pPr>
            <a:endParaRPr lang="en-US" dirty="0" smtClean="0">
              <a:latin typeface="Arial" pitchFamily="34" charset="0"/>
            </a:endParaRPr>
          </a:p>
          <a:p>
            <a:pPr>
              <a:defRPr/>
            </a:pPr>
            <a:endParaRPr lang="en-US"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60"/>
            <a:ext cx="5607691" cy="4182359"/>
          </a:xfrm>
          <a:prstGeom prst="rect">
            <a:avLst/>
          </a:prstGeom>
        </p:spPr>
        <p:txBody>
          <a:bodyPr lIns="90510" tIns="45256" rIns="90510" bIns="45256">
            <a:normAutofit/>
          </a:bodyPr>
          <a:lstStyle/>
          <a:p>
            <a:pPr defTabSz="905166">
              <a:defRPr/>
            </a:pPr>
            <a:r>
              <a:rPr lang="en-US" baseline="0" dirty="0" smtClean="0"/>
              <a:t>U</a:t>
            </a:r>
            <a:r>
              <a:rPr lang="en-US" dirty="0" smtClean="0">
                <a:latin typeface="Arial" pitchFamily="34" charset="0"/>
              </a:rPr>
              <a:t>nlike the popular ArcGIS mapping software, the LED OnTheMap utility is a publically-accessible </a:t>
            </a:r>
            <a:r>
              <a:rPr lang="en-US" dirty="0" smtClean="0"/>
              <a:t>web-based mapping and reporting application that shows where workers are employed and where they live.  It can be used to produce visual representations of employment and industry data since 2002.</a:t>
            </a:r>
            <a:endParaRPr lang="en-US" dirty="0" smtClean="0">
              <a:latin typeface="Arial" pitchFamily="34" charset="0"/>
            </a:endParaRPr>
          </a:p>
          <a:p>
            <a:pPr defTabSz="905166">
              <a:defRPr/>
            </a:pPr>
            <a:endParaRPr lang="en-US" dirty="0" smtClean="0">
              <a:latin typeface="Arial" pitchFamily="34" charset="0"/>
            </a:endParaRPr>
          </a:p>
          <a:p>
            <a:pPr defTabSz="905166">
              <a:defRPr/>
            </a:pPr>
            <a:r>
              <a:rPr lang="en-US" dirty="0" smtClean="0">
                <a:latin typeface="Arial" pitchFamily="34" charset="0"/>
              </a:rPr>
              <a:t>With it one</a:t>
            </a:r>
            <a:r>
              <a:rPr lang="en-US" baseline="0" dirty="0" smtClean="0">
                <a:latin typeface="Arial" pitchFamily="34" charset="0"/>
              </a:rPr>
              <a:t> can monitor employment trends, worker demographics, track where workers of a region live and where residents of a specific geography are working.</a:t>
            </a:r>
            <a:endParaRPr lang="en-US" dirty="0" smtClean="0">
              <a:latin typeface="Arial" pitchFamily="34" charset="0"/>
            </a:endParaRP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pPr>
              <a:defRPr/>
            </a:pPr>
            <a:r>
              <a:rPr lang="en-US" dirty="0" smtClean="0">
                <a:latin typeface="Arial" pitchFamily="34" charset="0"/>
              </a:rPr>
              <a:t>With very few imputes</a:t>
            </a:r>
            <a:r>
              <a:rPr lang="en-US" baseline="0" dirty="0" smtClean="0">
                <a:latin typeface="Arial" pitchFamily="34" charset="0"/>
              </a:rPr>
              <a:t> one can create a visual representation of dynamic data.</a:t>
            </a:r>
          </a:p>
          <a:p>
            <a:pPr>
              <a:defRPr/>
            </a:pPr>
            <a:endParaRPr lang="en-US" baseline="0" dirty="0" smtClean="0">
              <a:latin typeface="Arial" pitchFamily="34" charset="0"/>
            </a:endParaRPr>
          </a:p>
          <a:p>
            <a:pPr>
              <a:defRPr/>
            </a:pPr>
            <a:r>
              <a:rPr lang="en-US" baseline="0" dirty="0" smtClean="0">
                <a:latin typeface="Arial" pitchFamily="34" charset="0"/>
              </a:rPr>
              <a:t>To get started…..</a:t>
            </a:r>
            <a:endParaRPr lang="en-US" dirty="0" smtClean="0">
              <a:latin typeface="Arial" pitchFamily="34" charset="0"/>
            </a:endParaRPr>
          </a:p>
          <a:p>
            <a:r>
              <a:rPr lang="en-US" dirty="0" smtClean="0"/>
              <a:t>Select</a:t>
            </a:r>
            <a:r>
              <a:rPr lang="en-US" baseline="0" dirty="0" smtClean="0"/>
              <a:t> the type of geography on which you would like to focus the map.  Remember we eventually need to perform a 4-county analysis but to begin with, center the map on an individual county.</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pPr>
              <a:defRPr/>
            </a:pPr>
            <a:r>
              <a:rPr lang="en-US" dirty="0" smtClean="0">
                <a:latin typeface="Arial" pitchFamily="34" charset="0"/>
              </a:rPr>
              <a:t>To get the geographic result selected from the drop down menu </a:t>
            </a:r>
            <a:r>
              <a:rPr lang="en-US" baseline="0" dirty="0" smtClean="0">
                <a:latin typeface="Arial" pitchFamily="34" charset="0"/>
              </a:rPr>
              <a:t>enter the county name in the search field.  </a:t>
            </a:r>
            <a:endParaRPr lang="en-US" dirty="0" smtClean="0"/>
          </a:p>
          <a:p>
            <a:pPr>
              <a:defRPr/>
            </a:pPr>
            <a:endParaRPr lang="en-US" dirty="0" smtClean="0">
              <a:latin typeface="Arial" pitchFamily="34" charset="0"/>
            </a:endParaRP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pPr defTabSz="905166">
              <a:defRPr/>
            </a:pPr>
            <a:r>
              <a:rPr lang="en-US" dirty="0" smtClean="0"/>
              <a:t>Now</a:t>
            </a:r>
            <a:r>
              <a:rPr lang="en-US" baseline="0" dirty="0" smtClean="0"/>
              <a:t> we will create the visual map with as much or as little detail as you would like.  </a:t>
            </a:r>
          </a:p>
          <a:p>
            <a:pPr defTabSz="905166">
              <a:defRPr/>
            </a:pPr>
            <a:r>
              <a:rPr lang="en-US" baseline="0" dirty="0" smtClean="0"/>
              <a:t>---You can zoom in or out using the slide bar and directional arrows on the upper left-hand side of the map and </a:t>
            </a:r>
          </a:p>
          <a:p>
            <a:pPr defTabSz="905166">
              <a:defRPr/>
            </a:pPr>
            <a:r>
              <a:rPr lang="en-US" baseline="0" dirty="0" smtClean="0"/>
              <a:t>---using the “Base Map” tab you can elect what features are visible and/or labeled on the map.  </a:t>
            </a:r>
          </a:p>
          <a:p>
            <a:pPr defTabSz="905166">
              <a:defRPr/>
            </a:pPr>
            <a:endParaRPr lang="en-US" baseline="0" dirty="0" smtClean="0"/>
          </a:p>
          <a:p>
            <a:pPr defTabSz="905166">
              <a:defRPr/>
            </a:pPr>
            <a:r>
              <a:rPr lang="en-US" baseline="0" dirty="0" smtClean="0"/>
              <a:t>The choices are organized into 7 types of visual layers: Regional, Local, Transportation, Workforce, Education, Background, and Other.</a:t>
            </a:r>
            <a:endParaRPr lang="en-US" dirty="0" smtClean="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xfrm>
            <a:off x="700715" y="4415530"/>
            <a:ext cx="5608975" cy="4183603"/>
          </a:xfrm>
          <a:prstGeom prst="rect">
            <a:avLst/>
          </a:prstGeom>
          <a:noFill/>
        </p:spPr>
        <p:txBody>
          <a:bodyPr wrap="square" lIns="90517" tIns="45259" rIns="90517" bIns="45259" numCol="1" anchor="t" anchorCtr="0" compatLnSpc="1">
            <a:prstTxWarp prst="textNoShape">
              <a:avLst/>
            </a:prstTxWarp>
          </a:bodyPr>
          <a:lstStyle/>
          <a:p>
            <a:pPr defTabSz="905166" eaLnBrk="1" hangingPunct="1">
              <a:spcBef>
                <a:spcPct val="0"/>
              </a:spcBef>
              <a:defRPr/>
            </a:pPr>
            <a:r>
              <a:rPr lang="en-US" dirty="0" smtClean="0">
                <a:latin typeface="Arial" pitchFamily="34" charset="0"/>
              </a:rPr>
              <a:t>Before participating</a:t>
            </a:r>
            <a:r>
              <a:rPr lang="en-US" baseline="0" dirty="0" smtClean="0">
                <a:latin typeface="Arial" pitchFamily="34" charset="0"/>
              </a:rPr>
              <a:t> in this lesson, you must complete:</a:t>
            </a:r>
          </a:p>
          <a:p>
            <a:pPr marL="226291" indent="-226291" defTabSz="905166" eaLnBrk="1" hangingPunct="1">
              <a:spcBef>
                <a:spcPct val="0"/>
              </a:spcBef>
              <a:buFont typeface="+mj-lt"/>
              <a:buAutoNum type="arabicPeriod"/>
              <a:defRPr/>
            </a:pPr>
            <a:r>
              <a:rPr lang="en-US" baseline="0" dirty="0" smtClean="0">
                <a:latin typeface="Arial" pitchFamily="34" charset="0"/>
              </a:rPr>
              <a:t>Module 1, Lesson 1 “</a:t>
            </a:r>
            <a:r>
              <a:rPr lang="en-US" b="1" dirty="0" smtClean="0">
                <a:latin typeface="Arial" pitchFamily="34" charset="0"/>
              </a:rPr>
              <a:t>LMI Fundamentals”</a:t>
            </a:r>
          </a:p>
          <a:p>
            <a:pPr marL="226291" indent="-226291" defTabSz="905166" eaLnBrk="1" hangingPunct="1">
              <a:spcBef>
                <a:spcPct val="0"/>
              </a:spcBef>
              <a:defRPr/>
            </a:pPr>
            <a:endParaRPr lang="en-US" b="1" dirty="0" smtClean="0">
              <a:latin typeface="Arial" pitchFamily="34" charset="0"/>
            </a:endParaRPr>
          </a:p>
          <a:p>
            <a:pPr marL="226291" indent="-226291" defTabSz="905166" eaLnBrk="1" hangingPunct="1">
              <a:spcBef>
                <a:spcPct val="0"/>
              </a:spcBef>
              <a:defRPr/>
            </a:pPr>
            <a:r>
              <a:rPr lang="en-US" b="0" dirty="0" smtClean="0">
                <a:latin typeface="Arial" pitchFamily="34" charset="0"/>
              </a:rPr>
              <a:t>It is recommend</a:t>
            </a:r>
            <a:r>
              <a:rPr lang="en-US" b="0" baseline="0" dirty="0" smtClean="0">
                <a:latin typeface="Arial" pitchFamily="34" charset="0"/>
              </a:rPr>
              <a:t> </a:t>
            </a:r>
            <a:r>
              <a:rPr lang="en-US" b="0" dirty="0" smtClean="0">
                <a:latin typeface="Arial" pitchFamily="34" charset="0"/>
              </a:rPr>
              <a:t>that you also be familiar with the content of Module 3</a:t>
            </a:r>
            <a:r>
              <a:rPr lang="en-US" b="0" baseline="0" dirty="0" smtClean="0">
                <a:latin typeface="Arial" pitchFamily="34" charset="0"/>
              </a:rPr>
              <a:t> LMI for Strategic Planning and Reemployment</a:t>
            </a:r>
          </a:p>
          <a:p>
            <a:pPr eaLnBrk="1" hangingPunct="1">
              <a:spcBef>
                <a:spcPct val="0"/>
              </a:spcBef>
            </a:pPr>
            <a:endParaRPr lang="en-US" dirty="0" smtClean="0">
              <a:latin typeface="Arial" pitchFamily="34" charset="0"/>
            </a:endParaRPr>
          </a:p>
          <a:p>
            <a:pPr eaLnBrk="1" hangingPunct="1">
              <a:spcBef>
                <a:spcPct val="0"/>
              </a:spcBef>
            </a:pPr>
            <a:r>
              <a:rPr lang="en-US" b="1" dirty="0" smtClean="0">
                <a:latin typeface="Arial" pitchFamily="34" charset="0"/>
              </a:rPr>
              <a:t>(Advance Slide)</a:t>
            </a:r>
          </a:p>
          <a:p>
            <a:pPr eaLnBrk="1" hangingPunct="1">
              <a:spcBef>
                <a:spcPct val="0"/>
              </a:spcBef>
            </a:pP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For the Regional layer leave the state outlined but unlabeled.</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At</a:t>
            </a:r>
            <a:r>
              <a:rPr lang="en-US" baseline="0" dirty="0" smtClean="0"/>
              <a:t> the local level you might choose not to label the cities</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At a zoomed-in level</a:t>
            </a:r>
            <a:r>
              <a:rPr lang="en-US" baseline="0" dirty="0" smtClean="0"/>
              <a:t> you may decide the various transportation networks make the map too busy. So you can remove the local roads and only leave the higher level networks.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8"/>
            <a:ext cx="5607691" cy="4182359"/>
          </a:xfrm>
          <a:prstGeom prst="rect">
            <a:avLst/>
          </a:prstGeom>
        </p:spPr>
        <p:txBody>
          <a:bodyPr lIns="90526" tIns="45263" rIns="90526" bIns="45263">
            <a:normAutofit/>
          </a:bodyPr>
          <a:lstStyle/>
          <a:p>
            <a:r>
              <a:rPr lang="en-US" dirty="0" smtClean="0"/>
              <a:t>When</a:t>
            </a:r>
            <a:r>
              <a:rPr lang="en-US" baseline="0" dirty="0" smtClean="0"/>
              <a:t> you are comfortable with the level of detail visible on the map click on “Perform Analysis on Selection Area.”</a:t>
            </a:r>
          </a:p>
          <a:p>
            <a:endParaRPr lang="en-US" baseline="0" dirty="0" smtClean="0"/>
          </a:p>
          <a:p>
            <a:r>
              <a:rPr lang="en-US" baseline="0" dirty="0" smtClean="0"/>
              <a:t>Note that you may always return to the “Base Map” tab to change the appearance of the map.</a:t>
            </a:r>
            <a:endParaRPr lang="en-US" dirty="0" smtClean="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pPr>
              <a:defRPr/>
            </a:pPr>
            <a:r>
              <a:rPr lang="en-US" dirty="0" smtClean="0">
                <a:latin typeface="Arial" pitchFamily="34" charset="0"/>
              </a:rPr>
              <a:t>For our case study we need to refocus the map to include the full 4-County region</a:t>
            </a:r>
            <a:r>
              <a:rPr lang="en-US" baseline="0" dirty="0" smtClean="0">
                <a:latin typeface="Arial" pitchFamily="34" charset="0"/>
              </a:rPr>
              <a:t>.  </a:t>
            </a:r>
          </a:p>
          <a:p>
            <a:pPr>
              <a:defRPr/>
            </a:pPr>
            <a:r>
              <a:rPr lang="en-US" baseline="0" dirty="0" smtClean="0">
                <a:latin typeface="Arial" pitchFamily="34" charset="0"/>
              </a:rPr>
              <a:t>1) So step 1 is to choose “Add advanced selection.”  </a:t>
            </a:r>
          </a:p>
          <a:p>
            <a:pPr>
              <a:defRPr/>
            </a:pPr>
            <a:r>
              <a:rPr lang="en-US" baseline="0" dirty="0" smtClean="0">
                <a:latin typeface="Arial" pitchFamily="34" charset="0"/>
              </a:rPr>
              <a:t>2) From the Advanced tab choose “Draw Points” which allows the user to elect additional geographies </a:t>
            </a:r>
          </a:p>
          <a:p>
            <a:pPr>
              <a:defRPr/>
            </a:pPr>
            <a:r>
              <a:rPr lang="en-US" baseline="0" dirty="0" smtClean="0">
                <a:latin typeface="Arial" pitchFamily="34" charset="0"/>
              </a:rPr>
              <a:t>3) by choosing the type (in this case counties) from the drop down menu in Step 3 and then in</a:t>
            </a:r>
            <a:endParaRPr lang="en-US" dirty="0" smtClean="0">
              <a:latin typeface="Arial" pitchFamily="34" charset="0"/>
            </a:endParaRPr>
          </a:p>
          <a:p>
            <a:pPr>
              <a:defRPr/>
            </a:pPr>
            <a:r>
              <a:rPr lang="en-US" dirty="0" smtClean="0">
                <a:latin typeface="Arial" pitchFamily="34" charset="0"/>
              </a:rPr>
              <a:t>4)</a:t>
            </a:r>
            <a:r>
              <a:rPr lang="en-US" baseline="0" dirty="0" smtClean="0">
                <a:latin typeface="Arial" pitchFamily="34" charset="0"/>
              </a:rPr>
              <a:t> </a:t>
            </a:r>
            <a:r>
              <a:rPr lang="en-US" dirty="0" smtClean="0">
                <a:latin typeface="Arial" pitchFamily="34" charset="0"/>
              </a:rPr>
              <a:t>Step 4: mouse</a:t>
            </a:r>
            <a:r>
              <a:rPr lang="en-US" baseline="0" dirty="0" smtClean="0">
                <a:latin typeface="Arial" pitchFamily="34" charset="0"/>
              </a:rPr>
              <a:t> over the feature you would like to add to the analysis area.  In this case we want to add St. Clair, Cedar and Vernon Counties.  So mouse over the outlined counties and click once in each of them.  The pink circle indicates you have elected the geography.  </a:t>
            </a:r>
          </a:p>
          <a:p>
            <a:pPr>
              <a:defRPr/>
            </a:pPr>
            <a:r>
              <a:rPr lang="en-US" baseline="0" dirty="0" smtClean="0">
                <a:latin typeface="Arial" pitchFamily="34" charset="0"/>
              </a:rPr>
              <a:t>5) Once all are chosen “confirm the selection” in Step 5.</a:t>
            </a:r>
            <a:endParaRPr lang="en-US" dirty="0" smtClean="0"/>
          </a:p>
          <a:p>
            <a:pPr>
              <a:defRPr/>
            </a:pPr>
            <a:endParaRPr lang="en-US" dirty="0" smtClean="0">
              <a:latin typeface="Arial" pitchFamily="34" charset="0"/>
            </a:endParaRP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Once the full geography is confirmed</a:t>
            </a:r>
            <a:r>
              <a:rPr lang="en-US" baseline="0" dirty="0" smtClean="0"/>
              <a:t> then click </a:t>
            </a:r>
            <a:r>
              <a:rPr lang="en-US" dirty="0" smtClean="0"/>
              <a:t>“perform analysis on selection area.”</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This is the basic LED OnTheMap Analysis</a:t>
            </a:r>
            <a:r>
              <a:rPr lang="en-US" baseline="0" dirty="0" smtClean="0"/>
              <a:t> screen from which you can build various examinations.  From here you can choose your analysis settings.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baseline="0" dirty="0" smtClean="0"/>
              <a:t>If you are unsure what analysis types you need, click on the blue question mark circles to access pop-out windows with definitions and explanations.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To answer the question – “where</a:t>
            </a:r>
            <a:r>
              <a:rPr lang="en-US" baseline="0" dirty="0" smtClean="0"/>
              <a:t> do the residents of the 4-County region work?” we must build a home area analysis which returns results about workers who live in the 4-county selection area.</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Then choose to run a “Distance/Direction” analysis that</a:t>
            </a:r>
            <a:r>
              <a:rPr lang="en-US" baseline="0" dirty="0" smtClean="0"/>
              <a:t> will generate results visually showing where residents of the 4-counties are working by distance from one’s residence</a:t>
            </a:r>
          </a:p>
          <a:p>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bwMode="auto">
          <a:xfrm>
            <a:off x="701356" y="4416459"/>
            <a:ext cx="5607691" cy="4182359"/>
          </a:xfrm>
          <a:prstGeom prst="rect">
            <a:avLst/>
          </a:prstGeom>
          <a:noFill/>
          <a:ln>
            <a:miter lim="800000"/>
            <a:headEnd/>
            <a:tailEnd/>
          </a:ln>
        </p:spPr>
        <p:txBody>
          <a:bodyPr lIns="90517" tIns="45259" rIns="90517" bIns="45259"/>
          <a:lstStyle/>
          <a:p>
            <a:r>
              <a:rPr lang="en-US" dirty="0" smtClean="0">
                <a:latin typeface="Arial" pitchFamily="34" charset="0"/>
              </a:rPr>
              <a:t>Today’s lesson will focus on common workforce challenges for </a:t>
            </a:r>
            <a:r>
              <a:rPr lang="en-US" baseline="0" dirty="0" smtClean="0">
                <a:latin typeface="Arial" pitchFamily="34" charset="0"/>
              </a:rPr>
              <a:t>businesses.</a:t>
            </a:r>
          </a:p>
          <a:p>
            <a:endParaRPr lang="en-US" dirty="0" smtClean="0">
              <a:latin typeface="Arial" pitchFamily="34" charset="0"/>
            </a:endParaRPr>
          </a:p>
          <a:p>
            <a:r>
              <a:rPr lang="en-US" dirty="0" smtClean="0">
                <a:latin typeface="Arial" pitchFamily="34" charset="0"/>
              </a:rPr>
              <a:t>After participating in this lesson, you will be able to:</a:t>
            </a:r>
          </a:p>
          <a:p>
            <a:pPr marL="226291" indent="-226291">
              <a:buAutoNum type="arabicParenR"/>
            </a:pPr>
            <a:r>
              <a:rPr lang="en-US" dirty="0" smtClean="0"/>
              <a:t>Identify common challenges faced by businesses</a:t>
            </a:r>
          </a:p>
          <a:p>
            <a:pPr marL="226291" indent="-226291">
              <a:buAutoNum type="arabicParenR"/>
            </a:pPr>
            <a:r>
              <a:rPr lang="en-US" dirty="0" smtClean="0"/>
              <a:t>Identify data and LMI sources specific to each type of business challenge, and</a:t>
            </a:r>
          </a:p>
          <a:p>
            <a:pPr marL="226291" indent="-226291">
              <a:buAutoNum type="arabicParenR"/>
            </a:pPr>
            <a:r>
              <a:rPr lang="en-US" dirty="0" smtClean="0"/>
              <a:t>Extract data from dynamic sources</a:t>
            </a:r>
          </a:p>
          <a:p>
            <a:pPr lvl="0"/>
            <a:endParaRPr lang="en-US" dirty="0" smtClean="0">
              <a:latin typeface="Arial" pitchFamily="34" charset="0"/>
            </a:endParaRPr>
          </a:p>
          <a:p>
            <a:pPr defTabSz="905166">
              <a:defRPr/>
            </a:pPr>
            <a:r>
              <a:rPr lang="en-US" dirty="0" smtClean="0">
                <a:latin typeface="Arial" pitchFamily="34" charset="0"/>
              </a:rPr>
              <a:t>This lesson discusses </a:t>
            </a:r>
            <a:r>
              <a:rPr lang="en-US" baseline="0" dirty="0" smtClean="0">
                <a:latin typeface="Arial" pitchFamily="34" charset="0"/>
              </a:rPr>
              <a:t>opportunities for you to build informed dialogues with businesses by highlighting how to address their common questions, challenges and needs. </a:t>
            </a:r>
            <a:r>
              <a:rPr lang="en-US" baseline="0" dirty="0" smtClean="0"/>
              <a:t>Today’s lesson will end with a demonstration of OnTheMap, an LMI source that locates and tracks specific labor pool segments. </a:t>
            </a:r>
            <a:endParaRPr lang="en-US" dirty="0" smtClean="0"/>
          </a:p>
          <a:p>
            <a:pPr lvl="0"/>
            <a:endParaRPr lang="en-US" baseline="0" dirty="0" smtClean="0">
              <a:latin typeface="Arial" pitchFamily="34" charset="0"/>
            </a:endParaRPr>
          </a:p>
          <a:p>
            <a:pPr lvl="0"/>
            <a:endParaRPr lang="en-US" baseline="0" dirty="0" smtClean="0">
              <a:latin typeface="Arial" pitchFamily="34" charset="0"/>
            </a:endParaRPr>
          </a:p>
          <a:p>
            <a:endParaRPr lang="en-US" dirty="0" smtClean="0">
              <a:latin typeface="Arial" pitchFamily="34" charset="0"/>
            </a:endParaRPr>
          </a:p>
          <a:p>
            <a:r>
              <a:rPr lang="en-US" b="1" dirty="0" smtClean="0">
                <a:latin typeface="Arial" pitchFamily="34" charset="0"/>
              </a:rPr>
              <a:t>(Advance Slide)</a:t>
            </a:r>
          </a:p>
          <a:p>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Choose the year</a:t>
            </a:r>
            <a:r>
              <a:rPr lang="en-US" baseline="0" dirty="0" smtClean="0"/>
              <a:t> and type of jobs you want.  For most analysis you will usually start with the primary jobs, which is the highest paying job for an individual worker.</a:t>
            </a:r>
          </a:p>
          <a:p>
            <a:r>
              <a:rPr lang="en-US" baseline="0" dirty="0" smtClean="0"/>
              <a:t>When you are ready to run your analysis </a:t>
            </a:r>
            <a:r>
              <a:rPr lang="en-US" b="1" baseline="0" dirty="0" smtClean="0"/>
              <a:t>(*)</a:t>
            </a:r>
            <a:r>
              <a:rPr lang="en-US" baseline="0" dirty="0" smtClean="0"/>
              <a:t> hit the “Go” button.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Pictured</a:t>
            </a:r>
            <a:r>
              <a:rPr lang="en-US" baseline="0" dirty="0" smtClean="0"/>
              <a:t> here is the basic analysis results page.  The left-hand column provides additional options to simplify the map or change the search filters.  The map is showing clusters of residents commuting to Kansas City and Springfield from their homes in the 4-County region.  </a:t>
            </a:r>
          </a:p>
          <a:p>
            <a:endParaRPr lang="en-US" baseline="0" dirty="0" smtClean="0"/>
          </a:p>
          <a:p>
            <a:r>
              <a:rPr lang="en-US" baseline="0" dirty="0" smtClean="0"/>
              <a:t>The right-hand column reports 36.7% of the 4-counties’ 22,852 labor force is commuting over 50 miles to work.</a:t>
            </a:r>
          </a:p>
          <a:p>
            <a:r>
              <a:rPr lang="en-US" baseline="0" dirty="0" smtClean="0"/>
              <a:t>15.4% commute 25 – 50 miles and so on.</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To filter your results click on the Pencil icon</a:t>
            </a:r>
            <a:r>
              <a:rPr lang="en-US" baseline="0" dirty="0" smtClean="0"/>
              <a:t> next to “All Workers”.  You can filter by worker age, earnings or industry segment.  </a:t>
            </a:r>
          </a:p>
          <a:p>
            <a:endParaRPr lang="en-US" baseline="0" dirty="0" smtClean="0"/>
          </a:p>
          <a:p>
            <a:r>
              <a:rPr lang="en-US" baseline="0" dirty="0" smtClean="0"/>
              <a:t>To learn more about the manufacturing sector we select the Goods Producing industry.</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A significant</a:t>
            </a:r>
            <a:r>
              <a:rPr lang="en-US" baseline="0" dirty="0" smtClean="0"/>
              <a:t> percentage of the region’s goods producing labor force is working outside the region.  This is an important marketing point for the region.  With identified manufacturing industry clusters present in the region </a:t>
            </a:r>
            <a:r>
              <a:rPr lang="en-US" b="1" baseline="0" dirty="0" smtClean="0"/>
              <a:t>and</a:t>
            </a:r>
            <a:r>
              <a:rPr lang="en-US" baseline="0" dirty="0" smtClean="0"/>
              <a:t> the skilled residential labor pool, manufactures could look to the region as a place to grow, start a new plant or a supporting business.  </a:t>
            </a:r>
          </a:p>
          <a:p>
            <a:endParaRPr lang="en-US" baseline="0" dirty="0" smtClean="0"/>
          </a:p>
          <a:p>
            <a:endParaRPr lang="en-US" baseline="0" dirty="0" smtClean="0"/>
          </a:p>
          <a:p>
            <a:r>
              <a:rPr lang="en-US" baseline="0" dirty="0" smtClean="0"/>
              <a:t>Let’s now look at a snapshot of the region’s manufacturing workforce.</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8"/>
            <a:ext cx="5607691" cy="4182359"/>
          </a:xfrm>
          <a:prstGeom prst="rect">
            <a:avLst/>
          </a:prstGeom>
        </p:spPr>
        <p:txBody>
          <a:bodyPr lIns="90526" tIns="45263" rIns="90526" bIns="45263">
            <a:normAutofit/>
          </a:bodyPr>
          <a:lstStyle/>
          <a:p>
            <a:r>
              <a:rPr lang="en-US" dirty="0" smtClean="0"/>
              <a:t>Where in the 4-county region are the concentrations of manufacturing activity?</a:t>
            </a:r>
            <a:endParaRPr lang="en-US" baseline="0" dirty="0" smtClean="0"/>
          </a:p>
          <a:p>
            <a:endParaRPr lang="en-US" baseline="0" dirty="0" smtClean="0"/>
          </a:p>
          <a:p>
            <a:pPr defTabSz="905166">
              <a:defRPr/>
            </a:pPr>
            <a:r>
              <a:rPr lang="en-US" baseline="0" dirty="0" smtClean="0"/>
              <a:t>First we will need to change settings so we can build a new area profile.  You can either click on the “change settings” button , or click on “perform analysis on selection area”  to create a new profile. </a:t>
            </a:r>
            <a:endParaRPr lang="en-US" dirty="0" smtClean="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baseline="0" dirty="0" smtClean="0"/>
              <a:t>This time we want to build the Area’s Profile Analysis which generates results showing the location and characteristics of workers living or working in the selection area.  By selecting “Work” we will build an analysis of those who work in the 4-county region regardless of where they live.</a:t>
            </a:r>
            <a:endParaRPr lang="en-US" dirty="0" smtClean="0"/>
          </a:p>
          <a:p>
            <a:endParaRPr lang="en-US" baseline="0" dirty="0" smtClean="0"/>
          </a:p>
          <a:p>
            <a:endParaRPr lang="en-US" baseline="0" dirty="0" smtClean="0"/>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The results</a:t>
            </a:r>
            <a:r>
              <a:rPr lang="en-US" baseline="0" dirty="0" smtClean="0"/>
              <a:t> of our search show that in 2011 there were 15,433 people employed in the 4-counties.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A work area profile analysis reports</a:t>
            </a:r>
            <a:r>
              <a:rPr lang="en-US" baseline="0" dirty="0" smtClean="0"/>
              <a:t> the characteristics of the workforce employed in a designated geography.  </a:t>
            </a:r>
            <a:r>
              <a:rPr lang="en-US" dirty="0" smtClean="0"/>
              <a:t>The</a:t>
            </a:r>
            <a:r>
              <a:rPr lang="en-US" baseline="0" dirty="0" smtClean="0"/>
              <a:t> results can be filtered further by clicking the </a:t>
            </a:r>
            <a:r>
              <a:rPr lang="en-US" i="0" baseline="0" dirty="0" smtClean="0"/>
              <a:t>characteristic  link </a:t>
            </a:r>
            <a:r>
              <a:rPr lang="en-US" baseline="0" dirty="0" smtClean="0"/>
              <a:t>in the summary report to look at the workforce based on age cohorts, earnings, workers by industry, Ethnicity, Race, Educational Attainment, and Sex. In this case we want to look at the Manufacturing Industry.</a:t>
            </a:r>
            <a:endParaRPr lang="en-US" dirty="0" smtClean="0"/>
          </a:p>
          <a:p>
            <a:endParaRPr lang="en-US" dirty="0" smtClean="0"/>
          </a:p>
          <a:p>
            <a:r>
              <a:rPr lang="en-US" dirty="0" smtClean="0"/>
              <a:t>Note: Race, </a:t>
            </a:r>
            <a:r>
              <a:rPr lang="en-US" baseline="0" dirty="0" smtClean="0"/>
              <a:t>Ethnicity,</a:t>
            </a:r>
            <a:r>
              <a:rPr lang="en-US" dirty="0" smtClean="0"/>
              <a:t> Educational </a:t>
            </a:r>
            <a:r>
              <a:rPr lang="en-US" baseline="0" dirty="0" smtClean="0"/>
              <a:t>Attainment,</a:t>
            </a:r>
            <a:r>
              <a:rPr lang="en-US" dirty="0" smtClean="0"/>
              <a:t> and Sex data are not available for years prior to 2009</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The</a:t>
            </a:r>
            <a:r>
              <a:rPr lang="en-US" baseline="0" dirty="0" smtClean="0"/>
              <a:t> filtered Work Area Profile results show a few heavier concentrations of activity with some additional scattered activity.  The 4-county region hosted 1,798 manufacturing workers in 2011.  Manufacturing made up 11.7% of the regions workforce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That was a quick introductory walkthrough to demonstrate how LED OnTheMap can create a visual representation from raw data.  Today…</a:t>
            </a:r>
          </a:p>
          <a:p>
            <a:endParaRPr lang="en-US" dirty="0" smtClean="0"/>
          </a:p>
          <a:p>
            <a:pPr lvl="0"/>
            <a:r>
              <a:rPr lang="en-US" dirty="0" smtClean="0"/>
              <a:t>We looked at how LED OnTheMap can be used to: </a:t>
            </a:r>
          </a:p>
          <a:p>
            <a:pPr lvl="1">
              <a:buClr>
                <a:schemeClr val="accent4">
                  <a:lumMod val="50000"/>
                </a:schemeClr>
              </a:buClr>
              <a:buSzPct val="100000"/>
              <a:buFont typeface="Wingdings" pitchFamily="2" charset="2"/>
              <a:buChar char="ü"/>
            </a:pPr>
            <a:r>
              <a:rPr lang="en-US" dirty="0" smtClean="0"/>
              <a:t>Create Commute or Labor Shed Maps</a:t>
            </a:r>
          </a:p>
          <a:p>
            <a:pPr lvl="1">
              <a:buClr>
                <a:schemeClr val="accent4">
                  <a:lumMod val="50000"/>
                </a:schemeClr>
              </a:buClr>
              <a:buSzPct val="100000"/>
              <a:buFont typeface="Wingdings" pitchFamily="2" charset="2"/>
              <a:buChar char="ü"/>
            </a:pPr>
            <a:r>
              <a:rPr lang="en-US" dirty="0" smtClean="0"/>
              <a:t>Monitor Employment Trends</a:t>
            </a:r>
          </a:p>
          <a:p>
            <a:pPr lvl="1">
              <a:buClr>
                <a:schemeClr val="accent4">
                  <a:lumMod val="50000"/>
                </a:schemeClr>
              </a:buClr>
              <a:buSzPct val="100000"/>
              <a:buFont typeface="Wingdings" pitchFamily="2" charset="2"/>
              <a:buChar char="ü"/>
            </a:pPr>
            <a:r>
              <a:rPr lang="en-US" dirty="0" smtClean="0"/>
              <a:t>Identify Workforce &amp; Labor force Characteristics, and</a:t>
            </a:r>
          </a:p>
          <a:p>
            <a:pPr lvl="1">
              <a:buClr>
                <a:schemeClr val="accent4">
                  <a:lumMod val="50000"/>
                </a:schemeClr>
              </a:buClr>
              <a:buSzPct val="100000"/>
              <a:buFont typeface="Wingdings" pitchFamily="2" charset="2"/>
              <a:buChar char="ü"/>
            </a:pPr>
            <a:r>
              <a:rPr lang="en-US" dirty="0" smtClean="0"/>
              <a:t>Identify Hotspots for Possible Job Training Services</a:t>
            </a:r>
          </a:p>
          <a:p>
            <a:endParaRPr lang="en-US" baseline="0" dirty="0" smtClean="0"/>
          </a:p>
          <a:p>
            <a:endParaRPr lang="en-US" baseline="0" dirty="0" smtClean="0"/>
          </a:p>
          <a:p>
            <a:r>
              <a:rPr lang="en-US" b="1" baseline="0" dirty="0" smtClean="0"/>
              <a:t>(Advance Slide)</a:t>
            </a:r>
            <a:endParaRPr lang="en-US"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pPr defTabSz="905166">
              <a:defRPr/>
            </a:pPr>
            <a:r>
              <a:rPr lang="en-US" b="0" dirty="0" smtClean="0">
                <a:latin typeface="Tahoma" pitchFamily="34" charset="0"/>
                <a:cs typeface="Arial" charset="0"/>
              </a:rPr>
              <a:t>Before</a:t>
            </a:r>
            <a:r>
              <a:rPr lang="en-US" b="0" baseline="0" dirty="0" smtClean="0">
                <a:latin typeface="Tahoma" pitchFamily="34" charset="0"/>
                <a:cs typeface="Arial" charset="0"/>
              </a:rPr>
              <a:t> we continue, please make sure you have the Module 4: Lesson 1 “Webinar Study Aid” printed and ready for use.  If you don’t already have the “LMI Cheat Sheet”, please pause this webinar and visit the web address provided to print it for your reference.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8"/>
            <a:ext cx="5607691" cy="4182359"/>
          </a:xfrm>
          <a:prstGeom prst="rect">
            <a:avLst/>
          </a:prstGeom>
        </p:spPr>
        <p:txBody>
          <a:bodyPr lIns="90526" tIns="45263" rIns="90526" bIns="45263">
            <a:normAutofit/>
          </a:bodyPr>
          <a:lstStyle/>
          <a:p>
            <a:r>
              <a:rPr lang="en-US" dirty="0" smtClean="0"/>
              <a:t>Here are the website links</a:t>
            </a:r>
            <a:r>
              <a:rPr lang="en-US" baseline="0" dirty="0" smtClean="0"/>
              <a:t> to the LMI Data tools covered in Module 4 Lesson 2</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bwMode="auto">
          <a:xfrm>
            <a:off x="701356" y="4416459"/>
            <a:ext cx="5607691" cy="4182359"/>
          </a:xfrm>
          <a:prstGeom prst="rect">
            <a:avLst/>
          </a:prstGeom>
          <a:noFill/>
          <a:ln>
            <a:miter lim="800000"/>
            <a:headEnd/>
            <a:tailEnd/>
          </a:ln>
        </p:spPr>
        <p:txBody>
          <a:bodyPr lIns="90517" tIns="45259" rIns="90517" bIns="45259"/>
          <a:lstStyle/>
          <a:p>
            <a:r>
              <a:rPr lang="en-US" dirty="0" smtClean="0">
                <a:latin typeface="Arial" pitchFamily="34" charset="0"/>
              </a:rPr>
              <a:t>Congratulations!  you have completed the “LMI and Business Relations” lesson of Module 4.  Next</a:t>
            </a:r>
            <a:r>
              <a:rPr lang="en-US" baseline="0" dirty="0" smtClean="0">
                <a:latin typeface="Arial" pitchFamily="34" charset="0"/>
              </a:rPr>
              <a:t> up, i</a:t>
            </a:r>
            <a:r>
              <a:rPr lang="en-US" dirty="0" smtClean="0">
                <a:latin typeface="Arial" pitchFamily="34" charset="0"/>
              </a:rPr>
              <a:t>n the Module 4 Practicum</a:t>
            </a:r>
            <a:r>
              <a:rPr lang="en-US" baseline="0" dirty="0" smtClean="0">
                <a:latin typeface="Arial" pitchFamily="34" charset="0"/>
              </a:rPr>
              <a:t> you will be asked to apply what we discussed today to build an LED OnTheMap analysis and extract data from other LED portals.</a:t>
            </a:r>
            <a:endParaRPr lang="en-US" dirty="0" smtClean="0">
              <a:latin typeface="Arial" pitchFamily="34" charset="0"/>
            </a:endParaRPr>
          </a:p>
          <a:p>
            <a:r>
              <a:rPr lang="en-US" b="1" dirty="0" smtClean="0">
                <a:latin typeface="Arial" pitchFamily="34" charset="0"/>
              </a:rPr>
              <a:t>(Advance Slide)</a:t>
            </a:r>
          </a:p>
          <a:p>
            <a:endParaRPr lang="en-US"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5" y="4416459"/>
            <a:ext cx="5607692" cy="4182359"/>
          </a:xfrm>
          <a:prstGeom prst="rect">
            <a:avLst/>
          </a:prstGeom>
          <a:noFill/>
          <a:ln>
            <a:miter lim="800000"/>
            <a:headEnd/>
            <a:tailEnd/>
          </a:ln>
        </p:spPr>
        <p:txBody>
          <a:bodyPr lIns="91359" tIns="45681" rIns="91359" bIns="45681"/>
          <a:lstStyle/>
          <a:p>
            <a:pPr defTabSz="905256"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us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5" y="8829772"/>
            <a:ext cx="3038155" cy="465056"/>
          </a:xfrm>
          <a:prstGeom prst="rect">
            <a:avLst/>
          </a:prstGeom>
          <a:noFill/>
          <a:ln>
            <a:miter lim="800000"/>
            <a:headEnd/>
            <a:tailEnd/>
          </a:ln>
        </p:spPr>
        <p:txBody>
          <a:bodyPr lIns="91359" tIns="45681" rIns="91359" bIns="45681"/>
          <a:lstStyle/>
          <a:p>
            <a:fld id="{2BC837E4-6676-4B40-A7FB-67F16927AFA3}" type="slidenum">
              <a:rPr lang="en-US">
                <a:ea typeface="MS PGothic"/>
                <a:cs typeface="MS PGothic"/>
              </a:rPr>
              <a:pPr/>
              <a:t>42</a:t>
            </a:fld>
            <a:endParaRPr lang="en-US" dirty="0">
              <a:ea typeface="MS PGothic"/>
              <a:cs typeface="MS PGothic"/>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8"/>
            <a:ext cx="5607691" cy="4182359"/>
          </a:xfrm>
          <a:prstGeom prst="rect">
            <a:avLst/>
          </a:prstGeom>
        </p:spPr>
        <p:txBody>
          <a:bodyPr lIns="90526" tIns="45263" rIns="90526" bIns="45263">
            <a:normAutofit/>
          </a:bodyPr>
          <a:lstStyle/>
          <a:p>
            <a:r>
              <a:rPr lang="en-US" dirty="0" smtClean="0"/>
              <a:t>Please take a moment to complete this survey, which is available online at the link below.  Your input will assist us in making these webinars more effective and successful as we continue to make further improvements.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Throughout this catalogue</a:t>
            </a:r>
            <a:r>
              <a:rPr lang="en-US" baseline="0" dirty="0" smtClean="0"/>
              <a:t> of LMI eLessons you have heard about the importance of “communication in a common language.”</a:t>
            </a:r>
            <a:endParaRPr lang="en-US" dirty="0" smtClean="0"/>
          </a:p>
          <a:p>
            <a:endParaRPr lang="en-US" dirty="0" smtClean="0"/>
          </a:p>
          <a:p>
            <a:r>
              <a:rPr lang="en-US" dirty="0" smtClean="0"/>
              <a:t>As</a:t>
            </a:r>
            <a:r>
              <a:rPr lang="en-US" baseline="0" dirty="0" smtClean="0"/>
              <a:t> Workforce Development professionals, our mission is to ensure a mutually-beneficial connection between job seekers and employers.  At our disposal are a variety of sources through which we can accesses the five different types of LMI.  </a:t>
            </a:r>
            <a:r>
              <a:rPr lang="en-US" dirty="0" smtClean="0"/>
              <a:t>Today we will look at how you might</a:t>
            </a:r>
            <a:r>
              <a:rPr lang="en-US" baseline="0" dirty="0" smtClean="0"/>
              <a:t> use the most timely wage data available to start a conversation with local businesses about setting competitive wages for new hires and to ensure businesses can retain their expert talent.  </a:t>
            </a:r>
          </a:p>
          <a:p>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bwMode="auto">
          <a:xfrm>
            <a:off x="701356" y="4416459"/>
            <a:ext cx="5607691" cy="4182359"/>
          </a:xfrm>
          <a:prstGeom prst="rect">
            <a:avLst/>
          </a:prstGeom>
          <a:noFill/>
          <a:ln>
            <a:miter lim="800000"/>
            <a:headEnd/>
            <a:tailEnd/>
          </a:ln>
        </p:spPr>
        <p:txBody>
          <a:bodyPr lIns="90517" tIns="45259" rIns="90517" bIns="45259"/>
          <a:lstStyle/>
          <a:p>
            <a:endParaRPr lang="en-US" dirty="0" smtClean="0">
              <a:latin typeface="Arial" pitchFamily="34" charset="0"/>
            </a:endParaRPr>
          </a:p>
          <a:p>
            <a:r>
              <a:rPr lang="en-US" dirty="0" smtClean="0">
                <a:latin typeface="Arial" pitchFamily="34" charset="0"/>
              </a:rPr>
              <a:t>One of the most common challenges businesses face</a:t>
            </a:r>
            <a:r>
              <a:rPr lang="en-US" baseline="0" dirty="0" smtClean="0">
                <a:latin typeface="Arial" pitchFamily="34" charset="0"/>
              </a:rPr>
              <a:t> is h</a:t>
            </a:r>
            <a:r>
              <a:rPr lang="en-US" dirty="0" smtClean="0">
                <a:latin typeface="Arial" pitchFamily="34" charset="0"/>
              </a:rPr>
              <a:t>ow to attract and retain talent</a:t>
            </a:r>
            <a:r>
              <a:rPr lang="en-US" baseline="0" dirty="0" smtClean="0">
                <a:latin typeface="Arial" pitchFamily="34" charset="0"/>
              </a:rPr>
              <a:t>.  To help address these challenges we need to understand:</a:t>
            </a:r>
          </a:p>
          <a:p>
            <a:pPr>
              <a:buFont typeface="Arial" pitchFamily="34" charset="0"/>
              <a:buChar char="•"/>
            </a:pPr>
            <a:r>
              <a:rPr lang="en-US" dirty="0" smtClean="0">
                <a:latin typeface="Arial" pitchFamily="34" charset="0"/>
              </a:rPr>
              <a:t>  What are the characteristics</a:t>
            </a:r>
            <a:r>
              <a:rPr lang="en-US" baseline="0" dirty="0" smtClean="0">
                <a:latin typeface="Arial" pitchFamily="34" charset="0"/>
              </a:rPr>
              <a:t> of a region’s workers?</a:t>
            </a:r>
          </a:p>
          <a:p>
            <a:pPr>
              <a:buFont typeface="Arial" pitchFamily="34" charset="0"/>
              <a:buChar char="•"/>
            </a:pPr>
            <a:r>
              <a:rPr lang="en-US" baseline="0" dirty="0" smtClean="0">
                <a:latin typeface="Arial" pitchFamily="34" charset="0"/>
              </a:rPr>
              <a:t>  Is a region lacking specialized talent needed by particular employers?</a:t>
            </a:r>
          </a:p>
          <a:p>
            <a:pPr>
              <a:buFont typeface="Arial" pitchFamily="34" charset="0"/>
              <a:buChar char="•"/>
            </a:pPr>
            <a:r>
              <a:rPr lang="en-US" baseline="0" dirty="0" smtClean="0">
                <a:latin typeface="Arial" pitchFamily="34" charset="0"/>
              </a:rPr>
              <a:t>  What is a competitive wage for new and skilled workers? And</a:t>
            </a:r>
          </a:p>
          <a:p>
            <a:pPr>
              <a:buFont typeface="Arial" pitchFamily="34" charset="0"/>
              <a:buChar char="•"/>
            </a:pPr>
            <a:r>
              <a:rPr lang="en-US" baseline="0" dirty="0" smtClean="0">
                <a:latin typeface="Arial" pitchFamily="34" charset="0"/>
              </a:rPr>
              <a:t>  What services are available to help an employer retrain dedicated employees?</a:t>
            </a:r>
          </a:p>
          <a:p>
            <a:endParaRPr lang="en-US" baseline="0" dirty="0" smtClean="0">
              <a:latin typeface="Arial" pitchFamily="34" charset="0"/>
            </a:endParaRPr>
          </a:p>
          <a:p>
            <a:r>
              <a:rPr lang="en-US" baseline="0" dirty="0" smtClean="0">
                <a:latin typeface="Arial" pitchFamily="34" charset="0"/>
              </a:rPr>
              <a:t>These challenges require accessing various data sets from national and state data portals like:</a:t>
            </a:r>
          </a:p>
          <a:p>
            <a:pPr>
              <a:buFont typeface="Arial" pitchFamily="34" charset="0"/>
              <a:buChar char="•"/>
            </a:pPr>
            <a:r>
              <a:rPr lang="en-US" baseline="0" dirty="0" smtClean="0">
                <a:latin typeface="Arial" pitchFamily="34" charset="0"/>
              </a:rPr>
              <a:t> the Census Bureau (for demographic data), </a:t>
            </a:r>
          </a:p>
          <a:p>
            <a:pPr>
              <a:buFont typeface="Arial" pitchFamily="34" charset="0"/>
              <a:buChar char="•"/>
            </a:pPr>
            <a:r>
              <a:rPr lang="en-US" baseline="0" dirty="0" smtClean="0">
                <a:latin typeface="Arial" pitchFamily="34" charset="0"/>
              </a:rPr>
              <a:t> the Bureau of Labor Statistics (for labor and workforce characteristics), and </a:t>
            </a:r>
          </a:p>
          <a:p>
            <a:pPr>
              <a:buFont typeface="Arial" pitchFamily="34" charset="0"/>
              <a:buChar char="•"/>
            </a:pPr>
            <a:r>
              <a:rPr lang="en-US" baseline="0" dirty="0" smtClean="0">
                <a:latin typeface="Arial" pitchFamily="34" charset="0"/>
              </a:rPr>
              <a:t> O*Net Online (for consistent occupation information).</a:t>
            </a:r>
          </a:p>
          <a:p>
            <a:endParaRPr lang="en-US" dirty="0" smtClean="0">
              <a:latin typeface="Arial" pitchFamily="34" charset="0"/>
            </a:endParaRPr>
          </a:p>
          <a:p>
            <a:r>
              <a:rPr lang="en-US" b="1" dirty="0" smtClean="0">
                <a:latin typeface="Arial" pitchFamily="34" charset="0"/>
              </a:rPr>
              <a:t>(Advance Slide)</a:t>
            </a:r>
          </a:p>
          <a:p>
            <a:endParaRPr lang="en-US" dirty="0" smtClean="0">
              <a:latin typeface="Arial" pitchFamily="34" charset="0"/>
            </a:endParaRPr>
          </a:p>
          <a:p>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r>
              <a:rPr lang="en-US" dirty="0" smtClean="0"/>
              <a:t>Let’s see </a:t>
            </a:r>
            <a:r>
              <a:rPr lang="en-US" baseline="0" dirty="0" smtClean="0"/>
              <a:t>how we can help businesses set a competitive wage for open positions.  </a:t>
            </a:r>
          </a:p>
          <a:p>
            <a:pPr lvl="1"/>
            <a:endParaRPr lang="en-US" dirty="0" smtClean="0"/>
          </a:p>
          <a:p>
            <a:pPr lvl="1"/>
            <a:r>
              <a:rPr lang="en-US" dirty="0" smtClean="0"/>
              <a:t>To set competitive wages for occupations</a:t>
            </a:r>
            <a:r>
              <a:rPr lang="en-US" baseline="0" dirty="0" smtClean="0"/>
              <a:t> you must</a:t>
            </a:r>
            <a:r>
              <a:rPr lang="en-US" dirty="0" smtClean="0"/>
              <a:t>:</a:t>
            </a:r>
          </a:p>
          <a:p>
            <a:pPr marL="792020" lvl="1" indent="-339437">
              <a:buFont typeface="+mj-lt"/>
              <a:buAutoNum type="arabicPeriod"/>
            </a:pPr>
            <a:r>
              <a:rPr lang="en-US" dirty="0" smtClean="0"/>
              <a:t>Ensure an occupation is accurately classified,</a:t>
            </a:r>
          </a:p>
          <a:p>
            <a:pPr marL="792020" lvl="1" indent="-339437">
              <a:buFont typeface="+mj-lt"/>
              <a:buAutoNum type="arabicPeriod"/>
            </a:pPr>
            <a:r>
              <a:rPr lang="en-US" dirty="0" smtClean="0"/>
              <a:t>Examine industrial and regional-specific trends, and </a:t>
            </a:r>
          </a:p>
          <a:p>
            <a:pPr marL="792020" lvl="1" indent="-339437">
              <a:buFont typeface="+mj-lt"/>
              <a:buAutoNum type="arabicPeriod"/>
            </a:pPr>
            <a:r>
              <a:rPr lang="en-US" dirty="0" smtClean="0"/>
              <a:t>Access the most timely wage data available.</a:t>
            </a:r>
          </a:p>
          <a:p>
            <a:pPr defTabSz="905166">
              <a:defRPr/>
            </a:pPr>
            <a:endParaRPr lang="en-US" dirty="0" smtClean="0">
              <a:latin typeface="Arial" pitchFamily="34" charset="0"/>
            </a:endParaRPr>
          </a:p>
          <a:p>
            <a:endParaRPr lang="en-US" baseline="0" dirty="0" smtClean="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6" y="4416459"/>
            <a:ext cx="5607691" cy="4182359"/>
          </a:xfrm>
          <a:prstGeom prst="rect">
            <a:avLst/>
          </a:prstGeom>
        </p:spPr>
        <p:txBody>
          <a:bodyPr lIns="90517" tIns="45259" rIns="90517" bIns="45259">
            <a:normAutofit/>
          </a:bodyPr>
          <a:lstStyle/>
          <a:p>
            <a:pPr lvl="1"/>
            <a:r>
              <a:rPr lang="en-US" dirty="0" smtClean="0"/>
              <a:t>The semi-annual Occupational Employment Statistics survey designed by the BLS and administered by the state LMI shops is the least biased source of wage data and usually the most timely of all LMI sources that report wage information.</a:t>
            </a:r>
          </a:p>
          <a:p>
            <a:pPr lvl="1"/>
            <a:endParaRPr lang="en-US" dirty="0" smtClean="0"/>
          </a:p>
          <a:p>
            <a:pPr lvl="1"/>
            <a:r>
              <a:rPr lang="en-US" dirty="0" smtClean="0"/>
              <a:t>Twice a year a sample of businesses are asked to report wage or salary information for each occupation they employ.  The data is then vetted and reported by occupation, industry and geography.  </a:t>
            </a:r>
          </a:p>
          <a:p>
            <a:pPr lvl="1"/>
            <a:endParaRPr lang="en-US" dirty="0" smtClean="0"/>
          </a:p>
          <a:p>
            <a:pPr lvl="1"/>
            <a:r>
              <a:rPr lang="en-US" dirty="0" smtClean="0"/>
              <a:t>The level of detail informs the decisions of job seekers, employers, workforce professionals and strategic planners</a:t>
            </a:r>
            <a:r>
              <a:rPr lang="en-US" sz="1800"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8"/>
            <a:ext cx="5607691" cy="4182359"/>
          </a:xfrm>
          <a:prstGeom prst="rect">
            <a:avLst/>
          </a:prstGeom>
        </p:spPr>
        <p:txBody>
          <a:bodyPr lIns="90526" tIns="45263" rIns="90526" bIns="45263">
            <a:normAutofit/>
          </a:bodyPr>
          <a:lstStyle/>
          <a:p>
            <a:r>
              <a:rPr lang="en-US" dirty="0" smtClean="0"/>
              <a:t>However, when working with wage data, there are two key considerations one should remember….</a:t>
            </a:r>
          </a:p>
          <a:p>
            <a:endParaRPr lang="en-US" dirty="0" smtClean="0"/>
          </a:p>
          <a:p>
            <a:pPr marL="509156" indent="-509156">
              <a:buSzPct val="100000"/>
              <a:buFont typeface="+mj-lt"/>
              <a:buAutoNum type="arabicPeriod"/>
            </a:pPr>
            <a:r>
              <a:rPr lang="en-US" dirty="0" smtClean="0"/>
              <a:t>Occupational wage data is based on the over 800 occupations classified by the Standard Occupational Classification (SOC) System.</a:t>
            </a:r>
          </a:p>
          <a:p>
            <a:pPr marL="853308" lvl="1" indent="-348866"/>
            <a:r>
              <a:rPr lang="en-US" dirty="0" smtClean="0"/>
              <a:t>To provide accurate wage data, the correct occupation title is crucial. To check a title’s accuracy refer to O*Net Online</a:t>
            </a:r>
          </a:p>
          <a:p>
            <a:pPr marL="509156" indent="-509156">
              <a:buSzPct val="100000"/>
              <a:buFont typeface="+mj-lt"/>
              <a:buAutoNum type="arabicPeriod"/>
            </a:pPr>
            <a:r>
              <a:rPr lang="en-US" dirty="0" smtClean="0"/>
              <a:t>For Missouri specific wage information, it is recommended you use the MERIC portal. Data available through MERIC are provided at a greater level of regional accuracy.</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dirty="0"/>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latin typeface="Arial" charset="0"/>
                <a:cs typeface="Arial" charset="0"/>
              </a:defRPr>
            </a:lvl1pPr>
          </a:lstStyle>
          <a:p>
            <a:pPr>
              <a:defRPr/>
            </a:pPr>
            <a:fld id="{30F85E6C-E2BC-4811-8054-2D2D0B572CD2}"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ERIC">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dirty="0" smtClean="0"/>
              <a:t>Click to edit Master title style</a:t>
            </a:r>
            <a:endParaRPr lang="en-US" dirty="0"/>
          </a:p>
        </p:txBody>
      </p:sp>
      <p:sp>
        <p:nvSpPr>
          <p:cNvPr id="8" name="Content Placeholder 7"/>
          <p:cNvSpPr>
            <a:spLocks noGrp="1"/>
          </p:cNvSpPr>
          <p:nvPr>
            <p:ph sz="quarter" idx="1"/>
          </p:nvPr>
        </p:nvSpPr>
        <p:spPr>
          <a:xfrm>
            <a:off x="612648" y="1600200"/>
            <a:ext cx="81534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0" y="1600200"/>
            <a:ext cx="1295400" cy="990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dirty="0"/>
          </a:p>
        </p:txBody>
      </p:sp>
      <p:sp>
        <p:nvSpPr>
          <p:cNvPr id="8" name="Footer Placeholder 13"/>
          <p:cNvSpPr>
            <a:spLocks noGrp="1"/>
          </p:cNvSpPr>
          <p:nvPr>
            <p:ph type="ftr" sz="quarter" idx="11"/>
          </p:nvPr>
        </p:nvSpPr>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dirty="0"/>
          </a:p>
        </p:txBody>
      </p:sp>
      <p:sp>
        <p:nvSpPr>
          <p:cNvPr id="6" name="Footer Placeholder 11"/>
          <p:cNvSpPr>
            <a:spLocks noGrp="1"/>
          </p:cNvSpPr>
          <p:nvPr>
            <p:ph type="ftr" sz="quarter" idx="11"/>
          </p:nvPr>
        </p:nvSpPr>
        <p:spPr/>
        <p:txBody>
          <a:bodyPr rtlCol="0"/>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dirty="0"/>
          </a:p>
        </p:txBody>
      </p:sp>
      <p:sp>
        <p:nvSpPr>
          <p:cNvPr id="8" name="Footer Placeholder 13"/>
          <p:cNvSpPr>
            <a:spLocks noGrp="1"/>
          </p:cNvSpPr>
          <p:nvPr>
            <p:ph type="ftr" sz="quarter" idx="11"/>
          </p:nvPr>
        </p:nvSpPr>
        <p:spPr/>
        <p:txBody>
          <a:bodyPr rtlCol="0"/>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latin typeface="Arial" charset="0"/>
                <a:cs typeface="Arial" charset="0"/>
              </a:defRPr>
            </a:lvl1pPr>
          </a:lstStyle>
          <a:p>
            <a:pPr>
              <a:defRPr/>
            </a:pPr>
            <a:fld id="{B623248B-52F7-4DBB-AE0A-DD38A5936C9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dirty="0"/>
          </a:p>
        </p:txBody>
      </p:sp>
      <p:sp>
        <p:nvSpPr>
          <p:cNvPr id="10" name="Footer Placeholder 13"/>
          <p:cNvSpPr>
            <a:spLocks noGrp="1"/>
          </p:cNvSpPr>
          <p:nvPr>
            <p:ph type="ftr" sz="quarter" idx="11"/>
          </p:nvPr>
        </p:nvSpPr>
        <p:spPr>
          <a:xfrm>
            <a:off x="1600200" y="6248400"/>
            <a:ext cx="4572000" cy="365125"/>
          </a:xfrm>
        </p:spPr>
        <p:txBody>
          <a:bodyPr rtlCol="0"/>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cs typeface="Arial" charset="0"/>
              </a:defRPr>
            </a:lvl1pPr>
          </a:lstStyle>
          <a:p>
            <a:pPr>
              <a:defRPr/>
            </a:pPr>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cs typeface="Arial" charset="0"/>
              </a:defRPr>
            </a:lvl1pPr>
          </a:lstStyle>
          <a:p>
            <a:pPr>
              <a:defRPr/>
            </a:pPr>
            <a:endParaRPr lang="en-US" dirty="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a:xfrm>
            <a:off x="0" y="1279525"/>
            <a:ext cx="53340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Text Box 11"/>
          <p:cNvSpPr txBox="1">
            <a:spLocks noChangeArrowheads="1"/>
          </p:cNvSpPr>
          <p:nvPr userDrawn="1"/>
        </p:nvSpPr>
        <p:spPr bwMode="auto">
          <a:xfrm>
            <a:off x="8634413" y="6613525"/>
            <a:ext cx="509587" cy="244475"/>
          </a:xfrm>
          <a:prstGeom prst="rect">
            <a:avLst/>
          </a:prstGeom>
          <a:noFill/>
          <a:ln w="9525">
            <a:noFill/>
            <a:miter lim="800000"/>
            <a:headEnd/>
            <a:tailEnd/>
          </a:ln>
          <a:effectLst/>
        </p:spPr>
        <p:txBody>
          <a:bodyPr>
            <a:spAutoFit/>
          </a:bodyPr>
          <a:lstStyle/>
          <a:p>
            <a:pPr algn="ctr">
              <a:spcBef>
                <a:spcPct val="50000"/>
              </a:spcBef>
              <a:defRPr/>
            </a:pPr>
            <a:fld id="{F3C5DCFD-E114-40D6-B920-DFE7C68D6F7C}" type="slidenum">
              <a:rPr lang="en-US" sz="1000" b="1">
                <a:solidFill>
                  <a:srgbClr val="990033"/>
                </a:solidFill>
                <a:latin typeface="Arial" charset="0"/>
                <a:cs typeface="+mn-cs"/>
              </a:rPr>
              <a:pPr algn="ctr">
                <a:spcBef>
                  <a:spcPct val="50000"/>
                </a:spcBef>
                <a:defRPr/>
              </a:pPr>
              <a:t>‹#›</a:t>
            </a:fld>
            <a:endParaRPr lang="en-US" sz="1000" b="1" dirty="0">
              <a:solidFill>
                <a:srgbClr val="990033"/>
              </a:solidFill>
              <a:latin typeface="Arial" charset="0"/>
              <a:cs typeface="+mn-cs"/>
            </a:endParaRPr>
          </a:p>
        </p:txBody>
      </p:sp>
      <p:sp>
        <p:nvSpPr>
          <p:cNvPr id="11" name="Line 19"/>
          <p:cNvSpPr>
            <a:spLocks noChangeShapeType="1"/>
          </p:cNvSpPr>
          <p:nvPr userDrawn="1"/>
        </p:nvSpPr>
        <p:spPr bwMode="auto">
          <a:xfrm flipV="1">
            <a:off x="2349500" y="0"/>
            <a:ext cx="0" cy="862013"/>
          </a:xfrm>
          <a:prstGeom prst="line">
            <a:avLst/>
          </a:prstGeom>
          <a:noFill/>
          <a:ln w="9525">
            <a:solidFill>
              <a:schemeClr val="bg1"/>
            </a:solidFill>
            <a:prstDash val="sysDot"/>
            <a:round/>
            <a:headEnd/>
            <a:tailEnd/>
          </a:ln>
          <a:effectLst/>
        </p:spPr>
        <p:txBody>
          <a:bodyPr/>
          <a:lstStyle/>
          <a:p>
            <a:pPr>
              <a:defRPr/>
            </a:pPr>
            <a:endParaRPr lang="en-US" dirty="0">
              <a:latin typeface="Arial" charset="0"/>
              <a:cs typeface="+mn-cs"/>
            </a:endParaRPr>
          </a:p>
        </p:txBody>
      </p:sp>
    </p:spTree>
  </p:cSld>
  <p:clrMap bg1="lt1" tx1="dk1" bg2="lt2" tx2="dk2" accent1="accent1" accent2="accent2" accent3="accent3" accent4="accent4" accent5="accent5" accent6="accent6" hlink="hlink" folHlink="folHlink"/>
  <p:sldLayoutIdLst>
    <p:sldLayoutId id="2147484696" r:id="rId1"/>
    <p:sldLayoutId id="2147484691" r:id="rId2"/>
    <p:sldLayoutId id="2147484697" r:id="rId3"/>
    <p:sldLayoutId id="2147484698" r:id="rId4"/>
    <p:sldLayoutId id="2147484699" r:id="rId5"/>
    <p:sldLayoutId id="2147484692" r:id="rId6"/>
    <p:sldLayoutId id="2147484700" r:id="rId7"/>
    <p:sldLayoutId id="2147484693" r:id="rId8"/>
    <p:sldLayoutId id="2147484701" r:id="rId9"/>
    <p:sldLayoutId id="2147484694" r:id="rId10"/>
    <p:sldLayoutId id="2147484702" r:id="rId11"/>
    <p:sldLayoutId id="2147484695" r:id="rId12"/>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C1D72E"/>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6EB43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audio10.wav"/><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hyperlink" Target="http://www.onetonline.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hyperlink" Target="http://www.missourieconomy.org/occupations/oeswage/"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audio" Target="../media/audio13.wav"/><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audio" Target="../media/audio14.wav"/><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hyperlink" Target="http://www.missourieconomy.org/pdfs/pattern_industry_machine_mfg.pdf" TargetMode="Externa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audio15.wav"/><Relationship Id="rId1" Type="http://schemas.openxmlformats.org/officeDocument/2006/relationships/tags" Target="../tags/tag8.xml"/><Relationship Id="rId6" Type="http://schemas.openxmlformats.org/officeDocument/2006/relationships/diagramLayout" Target="../diagrams/layout1.xml"/><Relationship Id="rId11" Type="http://schemas.openxmlformats.org/officeDocument/2006/relationships/image" Target="../media/image16.png"/><Relationship Id="rId5" Type="http://schemas.openxmlformats.org/officeDocument/2006/relationships/diagramData" Target="../diagrams/data1.xml"/><Relationship Id="rId10" Type="http://schemas.openxmlformats.org/officeDocument/2006/relationships/hyperlink" Target="http://lehd.did.census.gov/" TargetMode="External"/><Relationship Id="rId4" Type="http://schemas.openxmlformats.org/officeDocument/2006/relationships/notesSlide" Target="../notesSlides/notesSlide15.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audio" Target="../media/audio16.wav"/><Relationship Id="rId6" Type="http://schemas.openxmlformats.org/officeDocument/2006/relationships/diagramQuickStyle" Target="../diagrams/quickStyle2.xml"/><Relationship Id="rId11" Type="http://schemas.openxmlformats.org/officeDocument/2006/relationships/image" Target="../media/image21.png"/><Relationship Id="rId5" Type="http://schemas.openxmlformats.org/officeDocument/2006/relationships/diagramLayout" Target="../diagrams/layout2.xml"/><Relationship Id="rId10" Type="http://schemas.openxmlformats.org/officeDocument/2006/relationships/image" Target="../media/image20.png"/><Relationship Id="rId4" Type="http://schemas.openxmlformats.org/officeDocument/2006/relationships/diagramData" Target="../diagrams/data2.xml"/><Relationship Id="rId9" Type="http://schemas.openxmlformats.org/officeDocument/2006/relationships/hyperlink" Target="http://lehdmap.did.census.gov/"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audio17.wav"/><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19.wav"/><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audio" Target="../media/audio20.wav"/><Relationship Id="rId5" Type="http://schemas.openxmlformats.org/officeDocument/2006/relationships/image" Target="../media/image5.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audio" Target="../media/audio21.wav"/><Relationship Id="rId5" Type="http://schemas.openxmlformats.org/officeDocument/2006/relationships/image" Target="../media/image5.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audio" Target="../media/audio22.wav"/><Relationship Id="rId5" Type="http://schemas.openxmlformats.org/officeDocument/2006/relationships/image" Target="../media/image5.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3.wav"/><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audio24.wav"/><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4.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audio" Target="../media/audio25.wav"/><Relationship Id="rId5" Type="http://schemas.openxmlformats.org/officeDocument/2006/relationships/image" Target="../media/image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5.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5.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audio" Target="../media/audio28.wav"/><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3.wav"/><Relationship Id="rId5" Type="http://schemas.openxmlformats.org/officeDocument/2006/relationships/image" Target="../media/image5.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0.wav"/><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1.wav"/><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audio" Target="../media/audio32.wav"/><Relationship Id="rId5" Type="http://schemas.openxmlformats.org/officeDocument/2006/relationships/image" Target="../media/image5.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3.wav"/><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4.wav"/><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audio" Target="../media/audio35.wav"/><Relationship Id="rId5" Type="http://schemas.openxmlformats.org/officeDocument/2006/relationships/image" Target="../media/image5.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audio" Target="../media/audio36.wav"/><Relationship Id="rId5" Type="http://schemas.openxmlformats.org/officeDocument/2006/relationships/image" Target="../media/image5.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audio" Target="../media/audio37.wav"/><Relationship Id="rId5" Type="http://schemas.openxmlformats.org/officeDocument/2006/relationships/image" Target="../media/image5.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audio" Target="../media/audio38.wav"/><Relationship Id="rId5" Type="http://schemas.openxmlformats.org/officeDocument/2006/relationships/image" Target="../media/image5.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hyperlink" Target="http://www.missourieconomy.org/pdfs/economic_indicator_guide.pdf" TargetMode="External"/><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audio" Target="../media/audio40.wav"/><Relationship Id="rId6" Type="http://schemas.openxmlformats.org/officeDocument/2006/relationships/hyperlink" Target="http://lehd.did.census.gov/led/led/led.html" TargetMode="External"/><Relationship Id="rId5" Type="http://schemas.openxmlformats.org/officeDocument/2006/relationships/hyperlink" Target="http://www.missourieconomy.org/OesWage/" TargetMode="External"/><Relationship Id="rId4" Type="http://schemas.openxmlformats.org/officeDocument/2006/relationships/hyperlink" Target="http://www.missourieconomy.or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audio" Target="../media/audio41.wav"/><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2.wav"/><Relationship Id="rId6" Type="http://schemas.openxmlformats.org/officeDocument/2006/relationships/image" Target="../media/image3.jpeg"/><Relationship Id="rId5" Type="http://schemas.openxmlformats.org/officeDocument/2006/relationships/image" Target="../media/image54.png"/><Relationship Id="rId4" Type="http://schemas.openxmlformats.org/officeDocument/2006/relationships/hyperlink" Target="http://www.missourieconomy.org/"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audio" Target="../media/audio43.wav"/><Relationship Id="rId5" Type="http://schemas.openxmlformats.org/officeDocument/2006/relationships/image" Target="../media/image5.png"/><Relationship Id="rId4" Type="http://schemas.openxmlformats.org/officeDocument/2006/relationships/hyperlink" Target="http://www.surveymonkey.com/s/M7BLRV9"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audio" Target="../media/audio7.wav"/><Relationship Id="rId5" Type="http://schemas.openxmlformats.org/officeDocument/2006/relationships/image" Target="../media/image5.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audio" Target="../media/audio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9925"/>
            <a:ext cx="9144000" cy="1616075"/>
          </a:xfrm>
        </p:spPr>
        <p:txBody>
          <a:bodyPr>
            <a:normAutofit/>
          </a:bodyPr>
          <a:lstStyle/>
          <a:p>
            <a:pPr algn="ctr" eaLnBrk="1" fontAlgn="auto" hangingPunct="1">
              <a:spcAft>
                <a:spcPts val="0"/>
              </a:spcAft>
              <a:defRPr/>
            </a:pPr>
            <a:r>
              <a:rPr lang="en-US" sz="4000" dirty="0" smtClean="0">
                <a:latin typeface="Calibri" pitchFamily="34" charset="0"/>
              </a:rPr>
              <a:t>Module 4: Lesson 1</a:t>
            </a:r>
            <a:br>
              <a:rPr lang="en-US" sz="4000" dirty="0" smtClean="0">
                <a:latin typeface="Calibri" pitchFamily="34" charset="0"/>
              </a:rPr>
            </a:br>
            <a:r>
              <a:rPr lang="en-US" sz="4000" dirty="0" smtClean="0">
                <a:latin typeface="Calibri" pitchFamily="34" charset="0"/>
              </a:rPr>
              <a:t>LMI and Business relations</a:t>
            </a:r>
            <a:endParaRPr lang="en-US" sz="4000" dirty="0">
              <a:latin typeface="Calibri" pitchFamily="34" charset="0"/>
            </a:endParaRPr>
          </a:p>
        </p:txBody>
      </p:sp>
      <p:sp>
        <p:nvSpPr>
          <p:cNvPr id="3" name="Subtitle 2"/>
          <p:cNvSpPr>
            <a:spLocks noGrp="1"/>
          </p:cNvSpPr>
          <p:nvPr>
            <p:ph type="subTitle" idx="1"/>
          </p:nvPr>
        </p:nvSpPr>
        <p:spPr>
          <a:xfrm>
            <a:off x="571500" y="5105400"/>
            <a:ext cx="8001000" cy="762000"/>
          </a:xfrm>
        </p:spPr>
        <p:txBody>
          <a:bodyPr>
            <a:normAutofit fontScale="47500" lnSpcReduction="20000"/>
          </a:bodyPr>
          <a:lstStyle/>
          <a:p>
            <a:pPr eaLnBrk="1" fontAlgn="auto" hangingPunct="1">
              <a:spcAft>
                <a:spcPts val="0"/>
              </a:spcAft>
              <a:buFont typeface="Wingdings"/>
              <a:buNone/>
              <a:defRPr/>
            </a:pPr>
            <a:r>
              <a:rPr lang="en-US" sz="3000" i="1" dirty="0" smtClean="0">
                <a:solidFill>
                  <a:schemeClr val="tx1"/>
                </a:solidFill>
              </a:rPr>
              <a:t>This project has been funded, either wholly or in part, with Federal funds from the Department of Labor, Employment &amp; Training Administration under Task Order Number </a:t>
            </a:r>
            <a:r>
              <a:rPr lang="en-US" sz="3000" b="1" i="1" dirty="0" smtClean="0">
                <a:solidFill>
                  <a:schemeClr val="tx1"/>
                </a:solidFill>
              </a:rPr>
              <a:t>DOLJ061A20373</a:t>
            </a:r>
            <a:r>
              <a:rPr lang="en-US" sz="3000" i="1" dirty="0" smtClean="0">
                <a:solidFill>
                  <a:schemeClr val="tx1"/>
                </a:solidFill>
              </a:rPr>
              <a:t>; the mention of trade names, commercial products, or organizations does not imply endorsement of same by the U.S. Government.</a:t>
            </a:r>
            <a:r>
              <a:rPr lang="en-US" sz="3000" dirty="0" smtClean="0">
                <a:solidFill>
                  <a:schemeClr val="tx1"/>
                </a:solidFill>
              </a:rPr>
              <a:t> </a:t>
            </a:r>
          </a:p>
          <a:p>
            <a:pPr eaLnBrk="1" fontAlgn="auto" hangingPunct="1">
              <a:spcAft>
                <a:spcPts val="0"/>
              </a:spcAft>
              <a:buFont typeface="Wingdings"/>
              <a:buNone/>
              <a:defRPr/>
            </a:pPr>
            <a:endParaRPr lang="en-US" dirty="0"/>
          </a:p>
        </p:txBody>
      </p:sp>
      <p:sp>
        <p:nvSpPr>
          <p:cNvPr id="10244" name="TextBox 3"/>
          <p:cNvSpPr txBox="1">
            <a:spLocks noChangeArrowheads="1"/>
          </p:cNvSpPr>
          <p:nvPr/>
        </p:nvSpPr>
        <p:spPr bwMode="auto">
          <a:xfrm>
            <a:off x="1086678" y="2637182"/>
            <a:ext cx="6934200" cy="923925"/>
          </a:xfrm>
          <a:prstGeom prst="rect">
            <a:avLst/>
          </a:prstGeom>
          <a:noFill/>
          <a:ln w="9525">
            <a:noFill/>
            <a:miter lim="800000"/>
            <a:headEnd/>
            <a:tailEnd/>
          </a:ln>
        </p:spPr>
        <p:txBody>
          <a:bodyPr>
            <a:spAutoFit/>
          </a:bodyPr>
          <a:lstStyle/>
          <a:p>
            <a:pPr algn="ctr"/>
            <a:r>
              <a:rPr lang="en-US" dirty="0">
                <a:latin typeface="Tw Cen MT Condensed" pitchFamily="34" charset="0"/>
              </a:rPr>
              <a:t>U.S. Department of Labor—Employment &amp; Training Administration| Missouri Economic Research and Information Center| Missouri Department of Economic Development</a:t>
            </a:r>
          </a:p>
          <a:p>
            <a:pPr algn="ctr"/>
            <a:endParaRPr lang="en-US" dirty="0">
              <a:latin typeface="Tw Cen MT" pitchFamily="34" charset="0"/>
            </a:endParaRPr>
          </a:p>
        </p:txBody>
      </p:sp>
      <p:pic>
        <p:nvPicPr>
          <p:cNvPr id="10245" name="Picture 4" descr="NewDED_color.jpg"/>
          <p:cNvPicPr>
            <a:picLocks noChangeAspect="1"/>
          </p:cNvPicPr>
          <p:nvPr/>
        </p:nvPicPr>
        <p:blipFill>
          <a:blip r:embed="rId5" cstate="print"/>
          <a:srcRect/>
          <a:stretch>
            <a:fillRect/>
          </a:stretch>
        </p:blipFill>
        <p:spPr bwMode="auto">
          <a:xfrm>
            <a:off x="5181600" y="4114800"/>
            <a:ext cx="3041650" cy="793750"/>
          </a:xfrm>
          <a:prstGeom prst="rect">
            <a:avLst/>
          </a:prstGeom>
          <a:noFill/>
          <a:ln w="9525">
            <a:noFill/>
            <a:miter lim="800000"/>
            <a:headEnd/>
            <a:tailEnd/>
          </a:ln>
        </p:spPr>
      </p:pic>
      <p:pic>
        <p:nvPicPr>
          <p:cNvPr id="10246" name="Picture 2" descr="http://www.workforce3one.org/images/email/newsletter_images/footer.gif"/>
          <p:cNvPicPr>
            <a:picLocks noChangeAspect="1" noChangeArrowheads="1"/>
          </p:cNvPicPr>
          <p:nvPr/>
        </p:nvPicPr>
        <p:blipFill>
          <a:blip r:embed="rId6" cstate="print"/>
          <a:srcRect r="55405" b="7246"/>
          <a:stretch>
            <a:fillRect/>
          </a:stretch>
        </p:blipFill>
        <p:spPr bwMode="auto">
          <a:xfrm>
            <a:off x="838200" y="4114800"/>
            <a:ext cx="3384550" cy="820738"/>
          </a:xfrm>
          <a:prstGeom prst="rect">
            <a:avLst/>
          </a:prstGeom>
          <a:noFill/>
          <a:ln w="9525">
            <a:noFill/>
            <a:miter lim="800000"/>
            <a:headEnd/>
            <a:tailEnd/>
          </a:ln>
        </p:spPr>
      </p:pic>
      <p:pic>
        <p:nvPicPr>
          <p:cNvPr id="8" name="~PP289.WAV">
            <a:hlinkClick r:id="" action="ppaction://media"/>
          </p:cNvPr>
          <p:cNvPicPr>
            <a:picLocks noRot="1" noChangeAspect="1"/>
          </p:cNvPicPr>
          <p:nvPr>
            <a:wavAudioFile r:embed="rId2" name="~PP289.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6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 Check SOC Title</a:t>
            </a:r>
            <a:endParaRPr lang="en-US" dirty="0"/>
          </a:p>
        </p:txBody>
      </p:sp>
      <p:sp>
        <p:nvSpPr>
          <p:cNvPr id="4" name="Left Arrow 3"/>
          <p:cNvSpPr/>
          <p:nvPr/>
        </p:nvSpPr>
        <p:spPr>
          <a:xfrm>
            <a:off x="7781320" y="1677510"/>
            <a:ext cx="762000" cy="381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1908516" y="6159602"/>
            <a:ext cx="5254824" cy="369332"/>
          </a:xfrm>
          <a:prstGeom prst="rect">
            <a:avLst/>
          </a:prstGeom>
          <a:solidFill>
            <a:schemeClr val="accent1"/>
          </a:solidFill>
        </p:spPr>
        <p:txBody>
          <a:bodyPr wrap="square">
            <a:spAutoFit/>
          </a:bodyPr>
          <a:lstStyle/>
          <a:p>
            <a:pPr algn="ctr"/>
            <a:r>
              <a:rPr lang="en-US" dirty="0" smtClean="0">
                <a:hlinkClick r:id="rId5"/>
              </a:rPr>
              <a:t>www.onetonline.org</a:t>
            </a:r>
            <a:endParaRPr lang="en-US" dirty="0"/>
          </a:p>
        </p:txBody>
      </p:sp>
      <p:pic>
        <p:nvPicPr>
          <p:cNvPr id="13" name="Content Placeholder 12"/>
          <p:cNvPicPr>
            <a:picLocks noGrp="1"/>
          </p:cNvPicPr>
          <p:nvPr>
            <p:ph sz="quarter" idx="1"/>
          </p:nvPr>
        </p:nvPicPr>
        <p:blipFill>
          <a:blip r:embed="rId6" cstate="print"/>
          <a:srcRect l="16204" t="15829" r="17245" b="6145"/>
          <a:stretch>
            <a:fillRect/>
          </a:stretch>
        </p:blipFill>
        <p:spPr bwMode="auto">
          <a:xfrm>
            <a:off x="1604737" y="1600200"/>
            <a:ext cx="6169476" cy="4495800"/>
          </a:xfrm>
          <a:prstGeom prst="rect">
            <a:avLst/>
          </a:prstGeom>
          <a:noFill/>
          <a:ln w="9525">
            <a:noFill/>
            <a:miter lim="800000"/>
            <a:headEnd/>
            <a:tailEnd/>
          </a:ln>
        </p:spPr>
      </p:pic>
      <p:pic>
        <p:nvPicPr>
          <p:cNvPr id="6" name="~PP949.WAV">
            <a:hlinkClick r:id="" action="ppaction://media"/>
          </p:cNvPr>
          <p:cNvPicPr>
            <a:picLocks noRot="1" noChangeAspect="1"/>
          </p:cNvPicPr>
          <p:nvPr>
            <a:wavAudioFile r:embed="rId2" name="~PP949.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35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 Explore Possible Titles</a:t>
            </a:r>
            <a:endParaRPr lang="en-US" dirty="0"/>
          </a:p>
        </p:txBody>
      </p:sp>
      <p:sp>
        <p:nvSpPr>
          <p:cNvPr id="6" name="Text Placeholder 7"/>
          <p:cNvSpPr txBox="1">
            <a:spLocks/>
          </p:cNvSpPr>
          <p:nvPr/>
        </p:nvSpPr>
        <p:spPr>
          <a:xfrm>
            <a:off x="228599" y="1752600"/>
            <a:ext cx="2146465" cy="4719452"/>
          </a:xfrm>
          <a:prstGeom prst="rect">
            <a:avLst/>
          </a:prstGeom>
          <a:solidFill>
            <a:schemeClr val="accent3">
              <a:lumMod val="60000"/>
              <a:lumOff val="40000"/>
            </a:schemeClr>
          </a:solidFill>
          <a:ln>
            <a:noFill/>
          </a:ln>
        </p:spPr>
        <p:txBody>
          <a:bodyPr/>
          <a:lstStyle/>
          <a:p>
            <a:pPr marR="0" lvl="0" algn="ctr" defTabSz="914400" rtl="0" eaLnBrk="0" fontAlgn="base" latinLnBrk="0" hangingPunct="0">
              <a:lnSpc>
                <a:spcPct val="100000"/>
              </a:lnSpc>
              <a:spcBef>
                <a:spcPts val="700"/>
              </a:spcBef>
              <a:spcAft>
                <a:spcPct val="0"/>
              </a:spcAft>
              <a:buClr>
                <a:schemeClr val="accent2"/>
              </a:buClr>
              <a:buSzPct val="60000"/>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Choosing the right Occupation title</a:t>
            </a:r>
            <a:r>
              <a:rPr kumimoji="0" lang="en-US" b="0" i="0" u="none" strike="noStrike" kern="1200" cap="none" spc="0" normalizeH="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smtClean="0">
                <a:ln>
                  <a:noFill/>
                </a:ln>
                <a:solidFill>
                  <a:schemeClr val="tx1"/>
                </a:solidFill>
                <a:effectLst/>
                <a:uLnTx/>
                <a:uFillTx/>
                <a:latin typeface="+mn-lt"/>
                <a:ea typeface="+mn-ea"/>
                <a:cs typeface="+mn-cs"/>
              </a:rPr>
              <a:t>makes a big</a:t>
            </a:r>
            <a:r>
              <a:rPr lang="en-US" dirty="0" smtClean="0">
                <a:latin typeface="+mn-lt"/>
                <a:cs typeface="+mn-cs"/>
              </a:rPr>
              <a:t> difference in data accuracy.  </a:t>
            </a:r>
          </a:p>
          <a:p>
            <a:pPr marR="0" lvl="0" algn="ctr" defTabSz="914400" rtl="0" eaLnBrk="0" fontAlgn="base" latinLnBrk="0" hangingPunct="0">
              <a:lnSpc>
                <a:spcPct val="100000"/>
              </a:lnSpc>
              <a:spcBef>
                <a:spcPts val="700"/>
              </a:spcBef>
              <a:spcAft>
                <a:spcPct val="0"/>
              </a:spcAft>
              <a:buClr>
                <a:schemeClr val="accent2"/>
              </a:buClr>
              <a:buSzPct val="60000"/>
              <a:tabLst/>
              <a:defRPr/>
            </a:pPr>
            <a:endParaRPr lang="en-US" dirty="0" smtClean="0">
              <a:latin typeface="+mn-lt"/>
              <a:cs typeface="+mn-cs"/>
            </a:endParaRPr>
          </a:p>
          <a:p>
            <a:pPr marL="225425" marR="0" lvl="0" indent="-225425" defTabSz="914400" rtl="0" eaLnBrk="0" fontAlgn="base" latinLnBrk="0" hangingPunct="0">
              <a:lnSpc>
                <a:spcPct val="100000"/>
              </a:lnSpc>
              <a:spcBef>
                <a:spcPts val="0"/>
              </a:spcBef>
              <a:spcAft>
                <a:spcPct val="0"/>
              </a:spcAft>
              <a:buClr>
                <a:schemeClr val="accent2"/>
              </a:buClr>
              <a:buSzPct val="75000"/>
              <a:buAutoNum type="arabicPeriod"/>
              <a:tabLst/>
              <a:defRPr/>
            </a:pPr>
            <a:r>
              <a:rPr lang="en-US" sz="1600" dirty="0" smtClean="0">
                <a:latin typeface="+mn-lt"/>
                <a:cs typeface="+mn-cs"/>
              </a:rPr>
              <a:t>Pairing job orders and qualified applicants,</a:t>
            </a:r>
          </a:p>
          <a:p>
            <a:pPr marL="225425" marR="0" lvl="0" indent="-225425" defTabSz="914400" rtl="0" eaLnBrk="0" fontAlgn="base" latinLnBrk="0" hangingPunct="0">
              <a:lnSpc>
                <a:spcPct val="100000"/>
              </a:lnSpc>
              <a:spcBef>
                <a:spcPts val="0"/>
              </a:spcBef>
              <a:spcAft>
                <a:spcPct val="0"/>
              </a:spcAft>
              <a:buClr>
                <a:schemeClr val="accent2"/>
              </a:buClr>
              <a:buSzPct val="75000"/>
              <a:buAutoNum type="arabicPeriod"/>
              <a:tabLst/>
              <a:defRPr/>
            </a:pPr>
            <a:r>
              <a:rPr lang="en-US" sz="1600" dirty="0" smtClean="0">
                <a:latin typeface="+mn-lt"/>
                <a:cs typeface="+mn-cs"/>
              </a:rPr>
              <a:t>Providing competitive compensation , and</a:t>
            </a:r>
          </a:p>
          <a:p>
            <a:pPr marL="225425" marR="0" lvl="0" indent="-225425" defTabSz="914400" rtl="0" eaLnBrk="0" fontAlgn="base" latinLnBrk="0" hangingPunct="0">
              <a:lnSpc>
                <a:spcPct val="100000"/>
              </a:lnSpc>
              <a:spcBef>
                <a:spcPts val="0"/>
              </a:spcBef>
              <a:spcAft>
                <a:spcPct val="0"/>
              </a:spcAft>
              <a:buClr>
                <a:schemeClr val="accent2"/>
              </a:buClr>
              <a:buSzPct val="75000"/>
              <a:buAutoNum type="arabicPeriod"/>
              <a:tabLst/>
              <a:defRPr/>
            </a:pPr>
            <a:r>
              <a:rPr lang="en-US" sz="1600" dirty="0" smtClean="0">
                <a:latin typeface="+mn-lt"/>
                <a:cs typeface="+mn-cs"/>
              </a:rPr>
              <a:t>Reporting LMI </a:t>
            </a:r>
          </a:p>
          <a:p>
            <a:pPr marL="342900" marR="0" lvl="0" indent="-342900" defTabSz="914400" rtl="0" eaLnBrk="0" fontAlgn="base" latinLnBrk="0" hangingPunct="0">
              <a:lnSpc>
                <a:spcPct val="100000"/>
              </a:lnSpc>
              <a:spcBef>
                <a:spcPts val="0"/>
              </a:spcBef>
              <a:spcAft>
                <a:spcPct val="0"/>
              </a:spcAft>
              <a:buClr>
                <a:schemeClr val="accent2"/>
              </a:buClr>
              <a:buSzPct val="60000"/>
              <a:buAutoNum type="arabicPeriod"/>
              <a:tabLst/>
              <a:defRPr/>
            </a:pPr>
            <a:endParaRPr lang="en-US" sz="1600" dirty="0" smtClean="0">
              <a:latin typeface="+mn-lt"/>
              <a:cs typeface="+mn-cs"/>
            </a:endParaRPr>
          </a:p>
          <a:p>
            <a:pPr marR="0" lvl="0" algn="ctr" defTabSz="914400" rtl="0" eaLnBrk="0" fontAlgn="base" latinLnBrk="0" hangingPunct="0">
              <a:lnSpc>
                <a:spcPct val="100000"/>
              </a:lnSpc>
              <a:spcBef>
                <a:spcPts val="700"/>
              </a:spcBef>
              <a:spcAft>
                <a:spcPct val="0"/>
              </a:spcAft>
              <a:buClr>
                <a:schemeClr val="accent2"/>
              </a:buClr>
              <a:buSzPct val="60000"/>
              <a:tabLst/>
              <a:defRPr/>
            </a:pPr>
            <a:r>
              <a:rPr lang="en-US" dirty="0" smtClean="0">
                <a:latin typeface="+mn-lt"/>
                <a:cs typeface="+mn-cs"/>
              </a:rPr>
              <a:t>all depend on consistent occupation titles.</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6"/>
          <p:cNvSpPr/>
          <p:nvPr/>
        </p:nvSpPr>
        <p:spPr>
          <a:xfrm>
            <a:off x="4540102" y="3434316"/>
            <a:ext cx="2785731" cy="127591"/>
          </a:xfrm>
          <a:prstGeom prst="rect">
            <a:avLst/>
          </a:prstGeom>
          <a:solidFill>
            <a:srgbClr val="FCB333">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554274" y="4447989"/>
            <a:ext cx="1261736" cy="145276"/>
          </a:xfrm>
          <a:prstGeom prst="rect">
            <a:avLst/>
          </a:prstGeom>
          <a:solidFill>
            <a:srgbClr val="FCB333">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p:cNvSpPr>
            <a:spLocks noGrp="1"/>
          </p:cNvSpPr>
          <p:nvPr>
            <p:ph sz="quarter" idx="1"/>
          </p:nvPr>
        </p:nvSpPr>
        <p:spPr/>
        <p:txBody>
          <a:bodyPr/>
          <a:lstStyle/>
          <a:p>
            <a:pPr>
              <a:buNone/>
            </a:pPr>
            <a:r>
              <a:rPr lang="en-US" dirty="0" smtClean="0"/>
              <a:t> </a:t>
            </a:r>
            <a:endParaRPr lang="en-US" dirty="0"/>
          </a:p>
        </p:txBody>
      </p:sp>
      <p:pic>
        <p:nvPicPr>
          <p:cNvPr id="1026" name="Picture 2"/>
          <p:cNvPicPr>
            <a:picLocks noChangeAspect="1" noChangeArrowheads="1"/>
          </p:cNvPicPr>
          <p:nvPr/>
        </p:nvPicPr>
        <p:blipFill>
          <a:blip r:embed="rId5" cstate="print"/>
          <a:srcRect l="27491" t="17261" r="28327" b="6909"/>
          <a:stretch>
            <a:fillRect/>
          </a:stretch>
        </p:blipFill>
        <p:spPr bwMode="auto">
          <a:xfrm>
            <a:off x="3111747" y="1596044"/>
            <a:ext cx="5450364" cy="5261956"/>
          </a:xfrm>
          <a:prstGeom prst="rect">
            <a:avLst/>
          </a:prstGeom>
          <a:noFill/>
          <a:ln w="19050">
            <a:solidFill>
              <a:schemeClr val="tx1"/>
            </a:solidFill>
            <a:miter lim="800000"/>
            <a:headEnd/>
            <a:tailEnd/>
          </a:ln>
        </p:spPr>
      </p:pic>
      <p:pic>
        <p:nvPicPr>
          <p:cNvPr id="10" name="~PP3792.WAV">
            <a:hlinkClick r:id="" action="ppaction://media"/>
          </p:cNvPr>
          <p:cNvPicPr>
            <a:picLocks noRot="1" noChangeAspect="1"/>
          </p:cNvPicPr>
          <p:nvPr>
            <a:wavAudioFile r:embed="rId2" name="~PP379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1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Step 3 – Compare Occupation Details</a:t>
            </a:r>
            <a:endParaRPr lang="en-US" sz="4000" dirty="0"/>
          </a:p>
        </p:txBody>
      </p:sp>
      <p:sp>
        <p:nvSpPr>
          <p:cNvPr id="5" name="Content Placeholder 3"/>
          <p:cNvSpPr txBox="1">
            <a:spLocks/>
          </p:cNvSpPr>
          <p:nvPr/>
        </p:nvSpPr>
        <p:spPr bwMode="auto">
          <a:xfrm>
            <a:off x="597195" y="1603741"/>
            <a:ext cx="6400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marR="0" lvl="0" indent="-319088" algn="l" defTabSz="914400" rtl="0" eaLnBrk="0" fontAlgn="base" latinLnBrk="0" hangingPunct="0">
              <a:lnSpc>
                <a:spcPct val="100000"/>
              </a:lnSpc>
              <a:spcBef>
                <a:spcPts val="700"/>
              </a:spcBef>
              <a:spcAft>
                <a:spcPct val="0"/>
              </a:spcAft>
              <a:buClr>
                <a:schemeClr val="accent2"/>
              </a:buClr>
              <a:buSzPct val="60000"/>
              <a:buFont typeface="Wingdings" pitchFamily="2" charset="2"/>
              <a:buChar char=""/>
              <a:tabLst/>
              <a:defRPr/>
            </a:pP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0" y="1520453"/>
            <a:ext cx="9144000" cy="1292662"/>
          </a:xfrm>
          <a:prstGeom prst="rect">
            <a:avLst/>
          </a:prstGeom>
          <a:noFill/>
        </p:spPr>
        <p:txBody>
          <a:bodyPr wrap="square" rtlCol="0">
            <a:spAutoFit/>
          </a:bodyPr>
          <a:lstStyle/>
          <a:p>
            <a:pPr algn="ctr"/>
            <a:r>
              <a:rPr lang="en-US" sz="2400" b="1" dirty="0" smtClean="0"/>
              <a:t>MERIC</a:t>
            </a:r>
            <a:endParaRPr lang="en-US" b="1" dirty="0" smtClean="0"/>
          </a:p>
          <a:p>
            <a:pPr algn="ctr"/>
            <a:r>
              <a:rPr lang="en-US" b="1" dirty="0" smtClean="0"/>
              <a:t>Occupational Employment Statistics (OES):</a:t>
            </a:r>
          </a:p>
          <a:p>
            <a:pPr algn="ctr"/>
            <a:r>
              <a:rPr lang="en-US" b="1" dirty="0" smtClean="0"/>
              <a:t>May 2012 Occupational Employment and Wage Estimates</a:t>
            </a:r>
          </a:p>
          <a:p>
            <a:pPr algn="ctr"/>
            <a:endParaRPr lang="en-US" dirty="0"/>
          </a:p>
        </p:txBody>
      </p:sp>
      <p:sp>
        <p:nvSpPr>
          <p:cNvPr id="7" name="Rectangle 6"/>
          <p:cNvSpPr/>
          <p:nvPr/>
        </p:nvSpPr>
        <p:spPr>
          <a:xfrm>
            <a:off x="1644740" y="6300282"/>
            <a:ext cx="5490577" cy="369332"/>
          </a:xfrm>
          <a:prstGeom prst="rect">
            <a:avLst/>
          </a:prstGeom>
          <a:solidFill>
            <a:schemeClr val="accent1"/>
          </a:solidFill>
        </p:spPr>
        <p:txBody>
          <a:bodyPr wrap="square">
            <a:spAutoFit/>
          </a:bodyPr>
          <a:lstStyle/>
          <a:p>
            <a:r>
              <a:rPr lang="en-US" dirty="0" smtClean="0">
                <a:hlinkClick r:id="rId5"/>
              </a:rPr>
              <a:t>www.missourieconomy.org/OesWage</a:t>
            </a:r>
            <a:r>
              <a:rPr lang="en-US" u="sng" dirty="0" smtClean="0">
                <a:hlinkClick r:id="rId5"/>
              </a:rPr>
              <a:t>/</a:t>
            </a:r>
            <a:r>
              <a:rPr lang="en-US" u="sng" dirty="0" smtClean="0"/>
              <a:t>Default.aspx</a:t>
            </a:r>
            <a:endParaRPr lang="en-US" u="sng" dirty="0"/>
          </a:p>
        </p:txBody>
      </p:sp>
      <p:graphicFrame>
        <p:nvGraphicFramePr>
          <p:cNvPr id="10" name="Table 9"/>
          <p:cNvGraphicFramePr>
            <a:graphicFrameLocks noGrp="1"/>
          </p:cNvGraphicFramePr>
          <p:nvPr/>
        </p:nvGraphicFramePr>
        <p:xfrm>
          <a:off x="629586" y="2503357"/>
          <a:ext cx="7899816" cy="3556737"/>
        </p:xfrm>
        <a:graphic>
          <a:graphicData uri="http://schemas.openxmlformats.org/drawingml/2006/table">
            <a:tbl>
              <a:tblPr/>
              <a:tblGrid>
                <a:gridCol w="718667"/>
                <a:gridCol w="442258"/>
                <a:gridCol w="604418"/>
                <a:gridCol w="783779"/>
                <a:gridCol w="872228"/>
                <a:gridCol w="525794"/>
                <a:gridCol w="509824"/>
                <a:gridCol w="896799"/>
                <a:gridCol w="577392"/>
                <a:gridCol w="700240"/>
                <a:gridCol w="819404"/>
                <a:gridCol w="449013"/>
              </a:tblGrid>
              <a:tr h="166248">
                <a:tc>
                  <a:txBody>
                    <a:bodyPr/>
                    <a:lstStyle/>
                    <a:p>
                      <a:endParaRPr lang="en-US" sz="800" dirty="0">
                        <a:latin typeface="Calibri"/>
                        <a:ea typeface="Times New Roman"/>
                        <a:cs typeface="Times New Roman"/>
                      </a:endParaRPr>
                    </a:p>
                  </a:txBody>
                  <a:tcPr marL="51215" marR="5121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800" dirty="0">
                        <a:latin typeface="Calibri"/>
                        <a:ea typeface="Times New Roman"/>
                        <a:cs typeface="Times New Roman"/>
                      </a:endParaRPr>
                    </a:p>
                  </a:txBody>
                  <a:tcPr marL="51215" marR="5121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800" dirty="0">
                        <a:latin typeface="Calibri"/>
                        <a:ea typeface="Times New Roman"/>
                        <a:cs typeface="Times New Roman"/>
                      </a:endParaRPr>
                    </a:p>
                  </a:txBody>
                  <a:tcPr marL="51215" marR="5121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800" dirty="0">
                        <a:latin typeface="Calibri"/>
                        <a:ea typeface="Times New Roman"/>
                        <a:cs typeface="Times New Roman"/>
                      </a:endParaRPr>
                    </a:p>
                  </a:txBody>
                  <a:tcPr marL="51215" marR="5121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800" dirty="0">
                        <a:latin typeface="Calibri"/>
                        <a:ea typeface="Times New Roman"/>
                        <a:cs typeface="Times New Roman"/>
                      </a:endParaRPr>
                    </a:p>
                  </a:txBody>
                  <a:tcPr marL="51215" marR="5121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Missouri</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64990">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Area</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Year</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SOC Code</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Occupation</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Employment</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Hourly Wage (mean)</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Hourly Wage (entry)</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Hourly Wage (experience)</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Annual Wage (mean)</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Annual Wage (entry)</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Annual Wage (experience)</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Wage Error</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r>
              <a:tr h="498743">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Missouri</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2012</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11-3051</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Industrial Production Managers</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3,090</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$43.41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$26.25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$52.00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$90,300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$54,600</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$108,150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1.6%</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766">
                <a:tc gridSpan="2">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Sample of job detail</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10">
                  <a:txBody>
                    <a:bodyPr/>
                    <a:lstStyle/>
                    <a:p>
                      <a:pPr marL="0" marR="0">
                        <a:lnSpc>
                          <a:spcPct val="115000"/>
                        </a:lnSpc>
                        <a:spcBef>
                          <a:spcPts val="0"/>
                        </a:spcBef>
                        <a:spcAft>
                          <a:spcPts val="0"/>
                        </a:spcAft>
                      </a:pPr>
                      <a:r>
                        <a:rPr lang="en-US" sz="800" b="1" dirty="0">
                          <a:solidFill>
                            <a:srgbClr val="000000"/>
                          </a:solidFill>
                          <a:latin typeface="Calibri"/>
                          <a:ea typeface="Times New Roman"/>
                          <a:cs typeface="Times New Roman"/>
                        </a:rPr>
                        <a:t>Plan, Direct, or coordinate the work activities and resources necessary for manufacturing products in accordance with cost, quality and quantity specifications</a:t>
                      </a:r>
                      <a:endParaRPr lang="en-US" sz="800" b="1"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64990">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Area</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Year</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SOC Code</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Occupation</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Employment</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Hourly Wage (mean)</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Hourly Wage (entry)</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Hourly Wage (experience)</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Annual Wage (mean)</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Annual Wage (entry)</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Annual Wage (experience)</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c>
                  <a:txBody>
                    <a:bodyPr/>
                    <a:lstStyle/>
                    <a:p>
                      <a:pPr marL="0" marR="0" algn="ctr">
                        <a:lnSpc>
                          <a:spcPct val="115000"/>
                        </a:lnSpc>
                        <a:spcBef>
                          <a:spcPts val="0"/>
                        </a:spcBef>
                        <a:spcAft>
                          <a:spcPts val="0"/>
                        </a:spcAft>
                      </a:pPr>
                      <a:r>
                        <a:rPr lang="en-US" sz="800" dirty="0">
                          <a:solidFill>
                            <a:srgbClr val="FFFF00"/>
                          </a:solidFill>
                          <a:latin typeface="Calibri"/>
                          <a:ea typeface="Times New Roman"/>
                          <a:cs typeface="Times New Roman"/>
                        </a:rPr>
                        <a:t>Wage Error</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2191"/>
                    </a:solidFill>
                  </a:tcPr>
                </a:tc>
              </a:tr>
              <a:tr h="726257">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Missouri</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800" dirty="0">
                          <a:solidFill>
                            <a:srgbClr val="000000"/>
                          </a:solidFill>
                          <a:latin typeface="Calibri"/>
                          <a:ea typeface="Times New Roman"/>
                          <a:cs typeface="Times New Roman"/>
                        </a:rPr>
                        <a:t>2012</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solidFill>
                            <a:srgbClr val="000000"/>
                          </a:solidFill>
                          <a:latin typeface="Calibri"/>
                          <a:ea typeface="Times New Roman"/>
                          <a:cs typeface="Times New Roman"/>
                        </a:rPr>
                        <a:t>51-1011</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First-Line Supervisors of Production and Operating Workers</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11,650</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800" dirty="0">
                          <a:solidFill>
                            <a:srgbClr val="000000"/>
                          </a:solidFill>
                          <a:latin typeface="Calibri"/>
                          <a:ea typeface="Times New Roman"/>
                          <a:cs typeface="Times New Roman"/>
                        </a:rPr>
                        <a:t>$24.96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r">
                        <a:lnSpc>
                          <a:spcPct val="115000"/>
                        </a:lnSpc>
                        <a:spcBef>
                          <a:spcPts val="0"/>
                        </a:spcBef>
                        <a:spcAft>
                          <a:spcPts val="0"/>
                        </a:spcAft>
                      </a:pPr>
                      <a:r>
                        <a:rPr lang="en-US" sz="800" dirty="0">
                          <a:solidFill>
                            <a:srgbClr val="000000"/>
                          </a:solidFill>
                          <a:latin typeface="Calibri"/>
                          <a:ea typeface="Times New Roman"/>
                          <a:cs typeface="Times New Roman"/>
                        </a:rPr>
                        <a:t>$15.44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$29.72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800" dirty="0">
                          <a:solidFill>
                            <a:srgbClr val="000000"/>
                          </a:solidFill>
                          <a:latin typeface="Calibri"/>
                          <a:ea typeface="Times New Roman"/>
                          <a:cs typeface="Times New Roman"/>
                        </a:rPr>
                        <a:t>$51,920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$32,120</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latin typeface="Calibri"/>
                          <a:ea typeface="Times New Roman"/>
                          <a:cs typeface="Times New Roman"/>
                        </a:rPr>
                        <a:t>$61,820 </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800" dirty="0">
                          <a:solidFill>
                            <a:srgbClr val="000000"/>
                          </a:solidFill>
                          <a:latin typeface="Calibri"/>
                          <a:ea typeface="Times New Roman"/>
                          <a:cs typeface="Times New Roman"/>
                        </a:rPr>
                        <a:t>1.1%</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8743">
                <a:tc gridSpan="2">
                  <a:txBody>
                    <a:bodyPr/>
                    <a:lstStyle/>
                    <a:p>
                      <a:pPr marL="0" marR="0" algn="ctr">
                        <a:lnSpc>
                          <a:spcPct val="115000"/>
                        </a:lnSpc>
                        <a:spcBef>
                          <a:spcPts val="0"/>
                        </a:spcBef>
                        <a:spcAft>
                          <a:spcPts val="0"/>
                        </a:spcAft>
                      </a:pPr>
                      <a:r>
                        <a:rPr lang="en-US" sz="800" b="1" dirty="0">
                          <a:solidFill>
                            <a:srgbClr val="000000"/>
                          </a:solidFill>
                          <a:latin typeface="Calibri"/>
                          <a:ea typeface="Times New Roman"/>
                          <a:cs typeface="Times New Roman"/>
                        </a:rPr>
                        <a:t>Sample of job detail</a:t>
                      </a:r>
                      <a:endParaRPr lang="en-US" sz="800"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10">
                  <a:txBody>
                    <a:bodyPr/>
                    <a:lstStyle/>
                    <a:p>
                      <a:pPr marL="0" marR="0">
                        <a:lnSpc>
                          <a:spcPct val="115000"/>
                        </a:lnSpc>
                        <a:spcBef>
                          <a:spcPts val="0"/>
                        </a:spcBef>
                        <a:spcAft>
                          <a:spcPts val="0"/>
                        </a:spcAft>
                      </a:pPr>
                      <a:r>
                        <a:rPr lang="en-US" sz="800" b="1" dirty="0">
                          <a:solidFill>
                            <a:srgbClr val="000000"/>
                          </a:solidFill>
                          <a:latin typeface="Calibri"/>
                          <a:ea typeface="Times New Roman"/>
                          <a:cs typeface="Times New Roman"/>
                        </a:rPr>
                        <a:t>Directly supervise and coordinate the activities of production and operating workers, such as inspectors, precision workers, machine setters and operators, assemblers, fabricators, and plant and system operators. Excludes team or work leaders.</a:t>
                      </a:r>
                      <a:endParaRPr lang="en-US" sz="800" b="1" dirty="0">
                        <a:latin typeface="Calibri"/>
                        <a:ea typeface="Calibri"/>
                        <a:cs typeface="Times New Roman"/>
                      </a:endParaRPr>
                    </a:p>
                  </a:txBody>
                  <a:tcPr marL="51215" marR="5121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041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P164.WAV">
            <a:hlinkClick r:id="" action="ppaction://media"/>
          </p:cNvPr>
          <p:cNvPicPr>
            <a:picLocks noRot="1" noChangeAspect="1"/>
          </p:cNvPicPr>
          <p:nvPr>
            <a:wavAudioFile r:embed="rId2" name="~PP16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4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the Conversation</a:t>
            </a:r>
            <a:endParaRPr lang="en-US" dirty="0"/>
          </a:p>
        </p:txBody>
      </p:sp>
      <p:sp>
        <p:nvSpPr>
          <p:cNvPr id="3" name="Text Placeholder 2"/>
          <p:cNvSpPr>
            <a:spLocks noGrp="1"/>
          </p:cNvSpPr>
          <p:nvPr>
            <p:ph type="body" idx="2"/>
          </p:nvPr>
        </p:nvSpPr>
        <p:spPr>
          <a:xfrm>
            <a:off x="609600" y="1752600"/>
            <a:ext cx="1600200" cy="4343400"/>
          </a:xfrm>
        </p:spPr>
        <p:txBody>
          <a:bodyPr/>
          <a:lstStyle/>
          <a:p>
            <a:endParaRPr lang="en-US" dirty="0"/>
          </a:p>
        </p:txBody>
      </p:sp>
      <p:sp>
        <p:nvSpPr>
          <p:cNvPr id="4" name="Content Placeholder 3"/>
          <p:cNvSpPr>
            <a:spLocks noGrp="1"/>
          </p:cNvSpPr>
          <p:nvPr>
            <p:ph sz="quarter" idx="1"/>
          </p:nvPr>
        </p:nvSpPr>
        <p:spPr>
          <a:xfrm>
            <a:off x="2362200" y="1752600"/>
            <a:ext cx="6400800" cy="5105400"/>
          </a:xfrm>
        </p:spPr>
        <p:txBody>
          <a:bodyPr/>
          <a:lstStyle/>
          <a:p>
            <a:r>
              <a:rPr lang="en-US" dirty="0" smtClean="0"/>
              <a:t>Why are these positions unfilled?</a:t>
            </a:r>
          </a:p>
          <a:p>
            <a:endParaRPr lang="en-US" dirty="0" smtClean="0"/>
          </a:p>
          <a:p>
            <a:r>
              <a:rPr lang="en-US" dirty="0" smtClean="0"/>
              <a:t>Possible business services available to support human resource efforts</a:t>
            </a:r>
          </a:p>
          <a:p>
            <a:pPr marL="881063" lvl="1" indent="-514350">
              <a:buSzPct val="100000"/>
              <a:buFont typeface="+mj-lt"/>
              <a:buAutoNum type="arabicPeriod"/>
            </a:pPr>
            <a:r>
              <a:rPr lang="en-US" dirty="0" smtClean="0"/>
              <a:t>Recruit, assess and screen an applicant pool</a:t>
            </a:r>
          </a:p>
          <a:p>
            <a:pPr marL="881063" lvl="1" indent="-514350">
              <a:buSzPct val="100000"/>
              <a:buFont typeface="+mj-lt"/>
              <a:buAutoNum type="arabicPeriod"/>
            </a:pPr>
            <a:r>
              <a:rPr lang="en-US" dirty="0" smtClean="0"/>
              <a:t>Write and advertise job orders</a:t>
            </a:r>
          </a:p>
          <a:p>
            <a:pPr marL="881063" lvl="1" indent="-514350">
              <a:buSzPct val="100000"/>
              <a:buFont typeface="+mj-lt"/>
              <a:buAutoNum type="arabicPeriod"/>
            </a:pPr>
            <a:r>
              <a:rPr lang="en-US" dirty="0" smtClean="0"/>
              <a:t>Provide on-the-job training financial support</a:t>
            </a:r>
          </a:p>
          <a:p>
            <a:pPr marL="881063" lvl="1" indent="-514350">
              <a:buSzPct val="100000"/>
              <a:buFont typeface="+mj-lt"/>
              <a:buAutoNum type="arabicPeriod"/>
            </a:pPr>
            <a:r>
              <a:rPr lang="en-US" dirty="0" smtClean="0"/>
              <a:t>Use LMI to monitor the workforce landscape</a:t>
            </a:r>
          </a:p>
        </p:txBody>
      </p:sp>
      <p:grpSp>
        <p:nvGrpSpPr>
          <p:cNvPr id="11" name="Group 10"/>
          <p:cNvGrpSpPr/>
          <p:nvPr/>
        </p:nvGrpSpPr>
        <p:grpSpPr>
          <a:xfrm>
            <a:off x="739005" y="1818072"/>
            <a:ext cx="1378689" cy="4244049"/>
            <a:chOff x="739005" y="1818072"/>
            <a:chExt cx="1378689" cy="4244049"/>
          </a:xfrm>
        </p:grpSpPr>
        <p:pic>
          <p:nvPicPr>
            <p:cNvPr id="5" name="Picture 4" descr="moneysign2.jpg"/>
            <p:cNvPicPr>
              <a:picLocks noChangeAspect="1"/>
            </p:cNvPicPr>
            <p:nvPr/>
          </p:nvPicPr>
          <p:blipFill>
            <a:blip r:embed="rId4" cstate="print"/>
            <a:stretch>
              <a:fillRect/>
            </a:stretch>
          </p:blipFill>
          <p:spPr>
            <a:xfrm>
              <a:off x="746094" y="1818072"/>
              <a:ext cx="1371600" cy="1075562"/>
            </a:xfrm>
            <a:prstGeom prst="rect">
              <a:avLst/>
            </a:prstGeom>
          </p:spPr>
        </p:pic>
        <p:pic>
          <p:nvPicPr>
            <p:cNvPr id="6" name="Picture 5" descr="moneysign2.jpg"/>
            <p:cNvPicPr>
              <a:picLocks noChangeAspect="1"/>
            </p:cNvPicPr>
            <p:nvPr/>
          </p:nvPicPr>
          <p:blipFill>
            <a:blip r:embed="rId4" cstate="print"/>
            <a:stretch>
              <a:fillRect/>
            </a:stretch>
          </p:blipFill>
          <p:spPr>
            <a:xfrm>
              <a:off x="739005" y="2874236"/>
              <a:ext cx="1371600" cy="1075562"/>
            </a:xfrm>
            <a:prstGeom prst="rect">
              <a:avLst/>
            </a:prstGeom>
          </p:spPr>
        </p:pic>
        <p:pic>
          <p:nvPicPr>
            <p:cNvPr id="7" name="Picture 6" descr="moneysign2.jpg"/>
            <p:cNvPicPr>
              <a:picLocks noChangeAspect="1"/>
            </p:cNvPicPr>
            <p:nvPr/>
          </p:nvPicPr>
          <p:blipFill>
            <a:blip r:embed="rId4" cstate="print"/>
            <a:stretch>
              <a:fillRect/>
            </a:stretch>
          </p:blipFill>
          <p:spPr>
            <a:xfrm>
              <a:off x="742548" y="3930398"/>
              <a:ext cx="1371600" cy="1075562"/>
            </a:xfrm>
            <a:prstGeom prst="rect">
              <a:avLst/>
            </a:prstGeom>
          </p:spPr>
        </p:pic>
        <p:pic>
          <p:nvPicPr>
            <p:cNvPr id="10" name="Picture 9" descr="moneysign2.jpg"/>
            <p:cNvPicPr>
              <a:picLocks noChangeAspect="1"/>
            </p:cNvPicPr>
            <p:nvPr/>
          </p:nvPicPr>
          <p:blipFill>
            <a:blip r:embed="rId4" cstate="print"/>
            <a:stretch>
              <a:fillRect/>
            </a:stretch>
          </p:blipFill>
          <p:spPr>
            <a:xfrm>
              <a:off x="746091" y="4986559"/>
              <a:ext cx="1371600" cy="1075562"/>
            </a:xfrm>
            <a:prstGeom prst="rect">
              <a:avLst/>
            </a:prstGeom>
          </p:spPr>
        </p:pic>
      </p:grpSp>
      <p:pic>
        <p:nvPicPr>
          <p:cNvPr id="12" name="~PP158.WAV">
            <a:hlinkClick r:id="" action="ppaction://media"/>
          </p:cNvPr>
          <p:cNvPicPr>
            <a:picLocks noRot="1" noChangeAspect="1"/>
          </p:cNvPicPr>
          <p:nvPr>
            <a:wavAudioFile r:embed="rId1" name="~PP158.WAV"/>
          </p:nvPr>
        </p:nvPicPr>
        <p:blipFill>
          <a:blip r:embed="rId5" cstate="print"/>
          <a:stretch>
            <a:fillRect/>
          </a:stretch>
        </p:blipFill>
        <p:spPr>
          <a:xfrm>
            <a:off x="8716963" y="6430963"/>
            <a:ext cx="304800" cy="304800"/>
          </a:xfrm>
          <a:prstGeom prst="rect">
            <a:avLst/>
          </a:prstGeom>
        </p:spPr>
      </p:pic>
    </p:spTree>
  </p:cSld>
  <p:clrMapOvr>
    <a:masterClrMapping/>
  </p:clrMapOvr>
  <p:transition advTm="24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81014" cy="3976577"/>
          </a:xfrm>
        </p:spPr>
        <p:txBody>
          <a:bodyPr/>
          <a:lstStyle/>
          <a:p>
            <a:r>
              <a:rPr lang="en-US" sz="2000" dirty="0" smtClean="0">
                <a:solidFill>
                  <a:schemeClr val="tx1"/>
                </a:solidFill>
              </a:rPr>
              <a:t>The </a:t>
            </a:r>
            <a:r>
              <a:rPr lang="en-US" sz="2000" i="1" dirty="0" smtClean="0">
                <a:solidFill>
                  <a:schemeClr val="tx1"/>
                </a:solidFill>
              </a:rPr>
              <a:t>Machine Manufacturing Pattern Industry Insight </a:t>
            </a:r>
            <a:r>
              <a:rPr lang="en-US" sz="2000" dirty="0" smtClean="0">
                <a:solidFill>
                  <a:schemeClr val="tx1"/>
                </a:solidFill>
              </a:rPr>
              <a:t>report, released by MERIC, identifies two strong machine manufacturing industry clusters in the lower West Central region.  Despite short and long-term projected declines in the region’s industry, my conversations with employers suggest they have well paying jobs unfilled. In addition to offering the immediate services of the Nevada NGCC, I want to examine the landscape further to ensure a continued informed dialogue with these employers.</a:t>
            </a:r>
          </a:p>
          <a:p>
            <a:pPr marL="319088" lvl="0" indent="-319088">
              <a:buClr>
                <a:srgbClr val="E4701E"/>
              </a:buClr>
              <a:buFont typeface="Wingdings" pitchFamily="2" charset="2"/>
              <a:buChar char=""/>
            </a:pPr>
            <a:r>
              <a:rPr lang="en-US" sz="2000" dirty="0" smtClean="0">
                <a:solidFill>
                  <a:prstClr val="black"/>
                </a:solidFill>
              </a:rPr>
              <a:t>I need to examine the Bates, Cedar, St. Clair and Vernon 4-County region to understand:</a:t>
            </a:r>
          </a:p>
          <a:p>
            <a:pPr marL="982663" lvl="1" indent="-342900">
              <a:buClr>
                <a:srgbClr val="E4701E"/>
              </a:buClr>
              <a:buFont typeface="+mj-lt"/>
              <a:buAutoNum type="arabicPeriod"/>
            </a:pPr>
            <a:r>
              <a:rPr lang="en-US" sz="2000" dirty="0" smtClean="0">
                <a:solidFill>
                  <a:prstClr val="black"/>
                </a:solidFill>
              </a:rPr>
              <a:t>where residents are working, and </a:t>
            </a:r>
          </a:p>
          <a:p>
            <a:pPr marL="982663" lvl="1" indent="-342900">
              <a:buClr>
                <a:srgbClr val="E4701E"/>
              </a:buClr>
              <a:buFont typeface="+mj-lt"/>
              <a:buAutoNum type="arabicPeriod"/>
            </a:pPr>
            <a:r>
              <a:rPr lang="en-US" sz="2000" dirty="0" smtClean="0">
                <a:solidFill>
                  <a:prstClr val="black"/>
                </a:solidFill>
              </a:rPr>
              <a:t>where are the region’s Manufacturing concentrations.</a:t>
            </a:r>
          </a:p>
          <a:p>
            <a:endParaRPr lang="en-US" sz="2000" i="1" dirty="0" smtClean="0">
              <a:solidFill>
                <a:schemeClr val="tx1"/>
              </a:solidFill>
            </a:endParaRPr>
          </a:p>
          <a:p>
            <a:endParaRPr lang="en-US" sz="2000" i="1" dirty="0">
              <a:solidFill>
                <a:schemeClr val="tx1"/>
              </a:solidFill>
            </a:endParaRPr>
          </a:p>
        </p:txBody>
      </p:sp>
      <p:sp>
        <p:nvSpPr>
          <p:cNvPr id="3" name="Title 2"/>
          <p:cNvSpPr>
            <a:spLocks noGrp="1"/>
          </p:cNvSpPr>
          <p:nvPr>
            <p:ph type="title"/>
          </p:nvPr>
        </p:nvSpPr>
        <p:spPr/>
        <p:txBody>
          <a:bodyPr/>
          <a:lstStyle/>
          <a:p>
            <a:r>
              <a:rPr lang="en-US" dirty="0" smtClean="0"/>
              <a:t>Case Study</a:t>
            </a:r>
            <a:endParaRPr lang="en-US" dirty="0"/>
          </a:p>
        </p:txBody>
      </p:sp>
      <p:pic>
        <p:nvPicPr>
          <p:cNvPr id="229378" name="Picture 2">
            <a:hlinkClick r:id="rId4"/>
          </p:cNvPr>
          <p:cNvPicPr>
            <a:picLocks noChangeAspect="1" noChangeArrowheads="1"/>
          </p:cNvPicPr>
          <p:nvPr/>
        </p:nvPicPr>
        <p:blipFill>
          <a:blip r:embed="rId5" cstate="print"/>
          <a:srcRect/>
          <a:stretch>
            <a:fillRect/>
          </a:stretch>
        </p:blipFill>
        <p:spPr bwMode="auto">
          <a:xfrm>
            <a:off x="6684578" y="15766"/>
            <a:ext cx="2427890" cy="2617899"/>
          </a:xfrm>
          <a:prstGeom prst="rect">
            <a:avLst/>
          </a:prstGeom>
          <a:noFill/>
          <a:ln w="9525">
            <a:noFill/>
            <a:miter lim="800000"/>
            <a:headEnd/>
            <a:tailEnd/>
          </a:ln>
        </p:spPr>
      </p:pic>
      <p:sp>
        <p:nvSpPr>
          <p:cNvPr id="5" name="TextBox 4"/>
          <p:cNvSpPr txBox="1"/>
          <p:nvPr/>
        </p:nvSpPr>
        <p:spPr>
          <a:xfrm>
            <a:off x="0" y="1241946"/>
            <a:ext cx="6591869" cy="307777"/>
          </a:xfrm>
          <a:prstGeom prst="rect">
            <a:avLst/>
          </a:prstGeom>
          <a:noFill/>
        </p:spPr>
        <p:txBody>
          <a:bodyPr wrap="square" rtlCol="0">
            <a:spAutoFit/>
          </a:bodyPr>
          <a:lstStyle/>
          <a:p>
            <a:r>
              <a:rPr lang="en-US" sz="1400" dirty="0" smtClean="0"/>
              <a:t>http://www.missourieconomy.org/pdfs/pattern_industry_machine_mfg.pdf</a:t>
            </a:r>
            <a:endParaRPr lang="en-US" sz="1400" dirty="0"/>
          </a:p>
        </p:txBody>
      </p:sp>
      <p:pic>
        <p:nvPicPr>
          <p:cNvPr id="8" name="~PP3956.WAV">
            <a:hlinkClick r:id="" action="ppaction://media"/>
          </p:cNvPr>
          <p:cNvPicPr>
            <a:picLocks noRot="1" noChangeAspect="1"/>
          </p:cNvPicPr>
          <p:nvPr>
            <a:wavAudioFile r:embed="rId1" name="~PP3956.WAV"/>
          </p:nvPr>
        </p:nvPicPr>
        <p:blipFill>
          <a:blip r:embed="rId6" cstate="print"/>
          <a:stretch>
            <a:fillRect/>
          </a:stretch>
        </p:blipFill>
        <p:spPr>
          <a:xfrm>
            <a:off x="8716963" y="6430963"/>
            <a:ext cx="304800" cy="304800"/>
          </a:xfrm>
          <a:prstGeom prst="rect">
            <a:avLst/>
          </a:prstGeom>
        </p:spPr>
      </p:pic>
    </p:spTree>
  </p:cSld>
  <p:clrMapOvr>
    <a:masterClrMapping/>
  </p:clrMapOvr>
  <p:transition advTm="55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14400" y="258763"/>
            <a:ext cx="8058150" cy="893762"/>
          </a:xfrm>
        </p:spPr>
        <p:txBody>
          <a:bodyPr/>
          <a:lstStyle/>
          <a:p>
            <a:r>
              <a:rPr lang="en-US" dirty="0" smtClean="0"/>
              <a:t>Where is the answer - OnTheMap?</a:t>
            </a:r>
          </a:p>
        </p:txBody>
      </p:sp>
      <p:grpSp>
        <p:nvGrpSpPr>
          <p:cNvPr id="2" name="Group 6"/>
          <p:cNvGrpSpPr>
            <a:grpSpLocks/>
          </p:cNvGrpSpPr>
          <p:nvPr/>
        </p:nvGrpSpPr>
        <p:grpSpPr bwMode="auto">
          <a:xfrm>
            <a:off x="457200" y="1643063"/>
            <a:ext cx="8077200" cy="4910137"/>
            <a:chOff x="670560" y="1645920"/>
            <a:chExt cx="8077200" cy="4910852"/>
          </a:xfrm>
        </p:grpSpPr>
        <p:graphicFrame>
          <p:nvGraphicFramePr>
            <p:cNvPr id="5" name="Diagram 4"/>
            <p:cNvGraphicFramePr/>
            <p:nvPr/>
          </p:nvGraphicFramePr>
          <p:xfrm>
            <a:off x="670560" y="1645920"/>
            <a:ext cx="80772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677" name="TextBox 5"/>
            <p:cNvSpPr txBox="1">
              <a:spLocks noChangeArrowheads="1"/>
            </p:cNvSpPr>
            <p:nvPr/>
          </p:nvSpPr>
          <p:spPr bwMode="auto">
            <a:xfrm>
              <a:off x="2484120" y="6187440"/>
              <a:ext cx="4389120" cy="369332"/>
            </a:xfrm>
            <a:prstGeom prst="rect">
              <a:avLst/>
            </a:prstGeom>
            <a:noFill/>
            <a:ln w="9525">
              <a:noFill/>
              <a:miter lim="800000"/>
              <a:headEnd/>
              <a:tailEnd/>
            </a:ln>
          </p:spPr>
          <p:txBody>
            <a:bodyPr>
              <a:spAutoFit/>
            </a:bodyPr>
            <a:lstStyle/>
            <a:p>
              <a:pPr algn="ctr"/>
              <a:r>
                <a:rPr lang="en-US" dirty="0">
                  <a:solidFill>
                    <a:schemeClr val="bg1"/>
                  </a:solidFill>
                  <a:hlinkClick r:id="rId10"/>
                </a:rPr>
                <a:t>http://</a:t>
              </a:r>
              <a:r>
                <a:rPr lang="en-US" dirty="0" smtClean="0">
                  <a:solidFill>
                    <a:schemeClr val="bg1"/>
                  </a:solidFill>
                  <a:hlinkClick r:id="rId10"/>
                </a:rPr>
                <a:t>lehd.did.census.gov</a:t>
              </a:r>
              <a:endParaRPr lang="en-US" dirty="0">
                <a:solidFill>
                  <a:schemeClr val="bg1"/>
                </a:solidFill>
              </a:endParaRPr>
            </a:p>
          </p:txBody>
        </p:sp>
      </p:grpSp>
      <p:pic>
        <p:nvPicPr>
          <p:cNvPr id="7" name="~PP1278.WAV">
            <a:hlinkClick r:id="" action="ppaction://media"/>
          </p:cNvPr>
          <p:cNvPicPr>
            <a:picLocks noRot="1" noChangeAspect="1"/>
          </p:cNvPicPr>
          <p:nvPr>
            <a:wavAudioFile r:embed="rId2" name="~PP1278.WAV"/>
          </p:nvPr>
        </p:nvPicPr>
        <p:blipFill>
          <a:blip r:embed="rId11" cstate="print"/>
          <a:stretch>
            <a:fillRect/>
          </a:stretch>
        </p:blipFill>
        <p:spPr>
          <a:xfrm>
            <a:off x="8716963" y="6430963"/>
            <a:ext cx="304800" cy="304800"/>
          </a:xfrm>
          <a:prstGeom prst="rect">
            <a:avLst/>
          </a:prstGeom>
        </p:spPr>
      </p:pic>
    </p:spTree>
    <p:custDataLst>
      <p:tags r:id="rId1"/>
    </p:custDataLst>
  </p:cSld>
  <p:clrMapOvr>
    <a:masterClrMapping/>
  </p:clrMapOvr>
  <p:transition advTm="63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 Informational Maps</a:t>
            </a:r>
            <a:endParaRPr lang="en-US" dirty="0"/>
          </a:p>
        </p:txBody>
      </p:sp>
      <p:graphicFrame>
        <p:nvGraphicFramePr>
          <p:cNvPr id="11" name="Diagram 10"/>
          <p:cNvGraphicFramePr/>
          <p:nvPr/>
        </p:nvGraphicFramePr>
        <p:xfrm>
          <a:off x="623249" y="3324225"/>
          <a:ext cx="7844476" cy="3095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hlinkClick r:id="rId9"/>
          </p:cNvPr>
          <p:cNvPicPr>
            <a:picLocks noGrp="1" noChangeAspect="1" noChangeArrowheads="1"/>
          </p:cNvPicPr>
          <p:nvPr>
            <p:ph sz="half" idx="2"/>
          </p:nvPr>
        </p:nvPicPr>
        <p:blipFill>
          <a:blip r:embed="rId10" cstate="print"/>
          <a:srcRect/>
          <a:stretch>
            <a:fillRect/>
          </a:stretch>
        </p:blipFill>
        <p:spPr bwMode="auto">
          <a:xfrm>
            <a:off x="95249" y="1504950"/>
            <a:ext cx="8943975" cy="1553877"/>
          </a:xfrm>
          <a:prstGeom prst="rect">
            <a:avLst/>
          </a:prstGeom>
          <a:noFill/>
          <a:ln w="9525">
            <a:noFill/>
            <a:miter lim="800000"/>
            <a:headEnd/>
            <a:tailEnd/>
          </a:ln>
        </p:spPr>
      </p:pic>
      <p:sp>
        <p:nvSpPr>
          <p:cNvPr id="5" name="Rectangle 4"/>
          <p:cNvSpPr/>
          <p:nvPr/>
        </p:nvSpPr>
        <p:spPr>
          <a:xfrm>
            <a:off x="2667000" y="2857449"/>
            <a:ext cx="914400" cy="19055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P2141.WAV">
            <a:hlinkClick r:id="" action="ppaction://media"/>
          </p:cNvPr>
          <p:cNvPicPr>
            <a:picLocks noRot="1" noChangeAspect="1"/>
          </p:cNvPicPr>
          <p:nvPr>
            <a:wavAudioFile r:embed="rId1" name="~PP2141.WAV"/>
          </p:nvPr>
        </p:nvPicPr>
        <p:blipFill>
          <a:blip r:embed="rId11" cstate="print"/>
          <a:stretch>
            <a:fillRect/>
          </a:stretch>
        </p:blipFill>
        <p:spPr>
          <a:xfrm>
            <a:off x="8716963" y="6430963"/>
            <a:ext cx="304800" cy="304800"/>
          </a:xfrm>
          <a:prstGeom prst="rect">
            <a:avLst/>
          </a:prstGeom>
        </p:spPr>
      </p:pic>
    </p:spTree>
  </p:cSld>
  <p:clrMapOvr>
    <a:masterClrMapping/>
  </p:clrMapOvr>
  <p:transition advTm="36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12775" y="228600"/>
            <a:ext cx="8153400" cy="990600"/>
          </a:xfrm>
        </p:spPr>
        <p:txBody>
          <a:bodyPr/>
          <a:lstStyle/>
          <a:p>
            <a:r>
              <a:rPr lang="en-US" dirty="0" smtClean="0"/>
              <a:t>OnTheMap – Search Locations</a:t>
            </a:r>
          </a:p>
        </p:txBody>
      </p:sp>
      <p:pic>
        <p:nvPicPr>
          <p:cNvPr id="123907" name="Picture 3"/>
          <p:cNvPicPr>
            <a:picLocks noChangeAspect="1" noChangeArrowheads="1"/>
          </p:cNvPicPr>
          <p:nvPr/>
        </p:nvPicPr>
        <p:blipFill>
          <a:blip r:embed="rId5" cstate="print"/>
          <a:srcRect/>
          <a:stretch>
            <a:fillRect/>
          </a:stretch>
        </p:blipFill>
        <p:spPr bwMode="auto">
          <a:xfrm>
            <a:off x="1510146" y="3394363"/>
            <a:ext cx="2355272" cy="1454727"/>
          </a:xfrm>
          <a:prstGeom prst="rect">
            <a:avLst/>
          </a:prstGeom>
          <a:noFill/>
          <a:ln w="9525">
            <a:solidFill>
              <a:schemeClr val="accent4">
                <a:lumMod val="50000"/>
              </a:schemeClr>
            </a:solidFill>
            <a:miter lim="800000"/>
            <a:headEnd/>
            <a:tailEnd/>
          </a:ln>
        </p:spPr>
      </p:pic>
      <p:pic>
        <p:nvPicPr>
          <p:cNvPr id="1026" name="Picture 2"/>
          <p:cNvPicPr>
            <a:picLocks noGrp="1" noChangeAspect="1" noChangeArrowheads="1"/>
          </p:cNvPicPr>
          <p:nvPr>
            <p:ph sz="quarter" idx="1"/>
          </p:nvPr>
        </p:nvPicPr>
        <p:blipFill>
          <a:blip r:embed="rId6" cstate="print"/>
          <a:srcRect t="16924" b="6577"/>
          <a:stretch>
            <a:fillRect/>
          </a:stretch>
        </p:blipFill>
        <p:spPr bwMode="auto">
          <a:xfrm>
            <a:off x="566394" y="1924334"/>
            <a:ext cx="8577606" cy="3985147"/>
          </a:xfrm>
          <a:prstGeom prst="rect">
            <a:avLst/>
          </a:prstGeom>
          <a:noFill/>
          <a:ln w="9525">
            <a:noFill/>
            <a:miter lim="800000"/>
            <a:headEnd/>
            <a:tailEnd/>
          </a:ln>
          <a:effectLst/>
        </p:spPr>
      </p:pic>
      <p:sp>
        <p:nvSpPr>
          <p:cNvPr id="4" name="Left Arrow 3"/>
          <p:cNvSpPr/>
          <p:nvPr/>
        </p:nvSpPr>
        <p:spPr>
          <a:xfrm rot="10800000">
            <a:off x="0" y="3970154"/>
            <a:ext cx="543636" cy="381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P91.WAV">
            <a:hlinkClick r:id="" action="ppaction://media"/>
          </p:cNvPr>
          <p:cNvPicPr>
            <a:picLocks noRot="1" noChangeAspect="1"/>
          </p:cNvPicPr>
          <p:nvPr>
            <a:wavAudioFile r:embed="rId2" name="~PP91.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2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12775" y="228600"/>
            <a:ext cx="8153400" cy="990600"/>
          </a:xfrm>
        </p:spPr>
        <p:txBody>
          <a:bodyPr/>
          <a:lstStyle/>
          <a:p>
            <a:r>
              <a:rPr lang="en-US" dirty="0" smtClean="0"/>
              <a:t>OnTheMap – Choose Location</a:t>
            </a:r>
          </a:p>
        </p:txBody>
      </p:sp>
      <p:sp>
        <p:nvSpPr>
          <p:cNvPr id="7" name="Rounded Rectangle 6"/>
          <p:cNvSpPr/>
          <p:nvPr/>
        </p:nvSpPr>
        <p:spPr>
          <a:xfrm>
            <a:off x="4152900" y="2847975"/>
            <a:ext cx="1428750" cy="1231323"/>
          </a:xfrm>
          <a:prstGeom prst="round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37948" y="1792923"/>
            <a:ext cx="365760" cy="17235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
          </p:nvPr>
        </p:nvSpPr>
        <p:spPr/>
        <p:txBody>
          <a:bodyPr/>
          <a:lstStyle/>
          <a:p>
            <a:r>
              <a:rPr lang="en-US" dirty="0" smtClean="0"/>
              <a:t> </a:t>
            </a:r>
            <a:endParaRPr lang="en-US" dirty="0"/>
          </a:p>
        </p:txBody>
      </p:sp>
      <p:pic>
        <p:nvPicPr>
          <p:cNvPr id="2050" name="Picture 2"/>
          <p:cNvPicPr>
            <a:picLocks noChangeAspect="1" noChangeArrowheads="1"/>
          </p:cNvPicPr>
          <p:nvPr/>
        </p:nvPicPr>
        <p:blipFill>
          <a:blip r:embed="rId4" cstate="print"/>
          <a:srcRect t="17559" b="7081"/>
          <a:stretch>
            <a:fillRect/>
          </a:stretch>
        </p:blipFill>
        <p:spPr bwMode="auto">
          <a:xfrm>
            <a:off x="477672" y="1570359"/>
            <a:ext cx="8666328" cy="4067502"/>
          </a:xfrm>
          <a:prstGeom prst="rect">
            <a:avLst/>
          </a:prstGeom>
          <a:noFill/>
          <a:ln w="9525">
            <a:noFill/>
            <a:miter lim="800000"/>
            <a:headEnd/>
            <a:tailEnd/>
          </a:ln>
          <a:effectLst/>
        </p:spPr>
      </p:pic>
      <p:sp>
        <p:nvSpPr>
          <p:cNvPr id="4" name="Left Arrow 3"/>
          <p:cNvSpPr/>
          <p:nvPr/>
        </p:nvSpPr>
        <p:spPr>
          <a:xfrm rot="10800000">
            <a:off x="0" y="3779088"/>
            <a:ext cx="762000" cy="381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P3124.WAV">
            <a:hlinkClick r:id="" action="ppaction://media"/>
          </p:cNvPr>
          <p:cNvPicPr>
            <a:picLocks noRot="1" noChangeAspect="1"/>
          </p:cNvPicPr>
          <p:nvPr>
            <a:wavAudioFile r:embed="rId1" name="~PP3124.WAV"/>
          </p:nvPr>
        </p:nvPicPr>
        <p:blipFill>
          <a:blip r:embed="rId5" cstate="print"/>
          <a:stretch>
            <a:fillRect/>
          </a:stretch>
        </p:blipFill>
        <p:spPr>
          <a:xfrm>
            <a:off x="8716963" y="6430963"/>
            <a:ext cx="304800" cy="304800"/>
          </a:xfrm>
          <a:prstGeom prst="rect">
            <a:avLst/>
          </a:prstGeom>
        </p:spPr>
      </p:pic>
    </p:spTree>
  </p:cSld>
  <p:clrMapOvr>
    <a:masterClrMapping/>
  </p:clrMapOvr>
  <p:transition advTm="8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Base Map Elections</a:t>
            </a:r>
            <a:endParaRPr lang="en-US" dirty="0"/>
          </a:p>
        </p:txBody>
      </p:sp>
      <p:sp>
        <p:nvSpPr>
          <p:cNvPr id="3" name="Content Placeholder 2"/>
          <p:cNvSpPr>
            <a:spLocks noGrp="1"/>
          </p:cNvSpPr>
          <p:nvPr>
            <p:ph sz="quarter" idx="1"/>
          </p:nvPr>
        </p:nvSpPr>
        <p:spPr>
          <a:solidFill>
            <a:schemeClr val="bg1"/>
          </a:solidFill>
          <a:ln>
            <a:solidFill>
              <a:schemeClr val="bg1"/>
            </a:solidFill>
          </a:ln>
        </p:spPr>
        <p:txBody>
          <a:bodyPr/>
          <a:lstStyle/>
          <a:p>
            <a:endParaRPr lang="en-US" sz="1600" dirty="0"/>
          </a:p>
        </p:txBody>
      </p:sp>
      <p:pic>
        <p:nvPicPr>
          <p:cNvPr id="3075" name="Picture 3"/>
          <p:cNvPicPr>
            <a:picLocks noChangeAspect="1" noChangeArrowheads="1"/>
          </p:cNvPicPr>
          <p:nvPr/>
        </p:nvPicPr>
        <p:blipFill>
          <a:blip r:embed="rId5" cstate="print"/>
          <a:srcRect t="20841" b="11877"/>
          <a:stretch>
            <a:fillRect/>
          </a:stretch>
        </p:blipFill>
        <p:spPr bwMode="auto">
          <a:xfrm>
            <a:off x="0" y="1552228"/>
            <a:ext cx="8939284" cy="3712658"/>
          </a:xfrm>
          <a:prstGeom prst="rect">
            <a:avLst/>
          </a:prstGeom>
          <a:noFill/>
          <a:ln w="9525">
            <a:noFill/>
            <a:miter lim="800000"/>
            <a:headEnd/>
            <a:tailEnd/>
          </a:ln>
          <a:effectLst/>
        </p:spPr>
      </p:pic>
      <p:sp>
        <p:nvSpPr>
          <p:cNvPr id="13" name="Text Placeholder 12"/>
          <p:cNvSpPr>
            <a:spLocks noGrp="1"/>
          </p:cNvSpPr>
          <p:nvPr>
            <p:ph type="body" idx="2"/>
          </p:nvPr>
        </p:nvSpPr>
        <p:spPr>
          <a:xfrm>
            <a:off x="0" y="1820837"/>
            <a:ext cx="1923197" cy="4297329"/>
          </a:xfrm>
        </p:spPr>
        <p:txBody>
          <a:bodyPr/>
          <a:lstStyle/>
          <a:p>
            <a:r>
              <a:rPr lang="en-US" dirty="0" smtClean="0"/>
              <a:t>Layers</a:t>
            </a:r>
          </a:p>
          <a:p>
            <a:pPr lvl="1"/>
            <a:r>
              <a:rPr lang="en-US" sz="1600" dirty="0" smtClean="0"/>
              <a:t>Regional</a:t>
            </a:r>
          </a:p>
          <a:p>
            <a:pPr lvl="1"/>
            <a:r>
              <a:rPr lang="en-US" sz="1600" dirty="0" smtClean="0"/>
              <a:t>Local</a:t>
            </a:r>
          </a:p>
          <a:p>
            <a:pPr lvl="1"/>
            <a:r>
              <a:rPr lang="en-US" sz="1600" dirty="0" smtClean="0"/>
              <a:t>Transportation</a:t>
            </a:r>
          </a:p>
          <a:p>
            <a:pPr lvl="1"/>
            <a:r>
              <a:rPr lang="en-US" sz="1600" dirty="0" smtClean="0"/>
              <a:t>Workforce</a:t>
            </a:r>
          </a:p>
          <a:p>
            <a:pPr lvl="1"/>
            <a:r>
              <a:rPr lang="en-US" sz="1600" dirty="0" smtClean="0"/>
              <a:t>Education</a:t>
            </a:r>
          </a:p>
          <a:p>
            <a:pPr lvl="1"/>
            <a:r>
              <a:rPr lang="en-US" sz="1600" dirty="0" smtClean="0"/>
              <a:t>Other</a:t>
            </a:r>
          </a:p>
          <a:p>
            <a:pPr lvl="1"/>
            <a:r>
              <a:rPr lang="en-US" sz="1600" dirty="0" smtClean="0"/>
              <a:t>Background</a:t>
            </a:r>
          </a:p>
          <a:p>
            <a:endParaRPr lang="en-US" dirty="0"/>
          </a:p>
        </p:txBody>
      </p:sp>
      <p:sp>
        <p:nvSpPr>
          <p:cNvPr id="6" name="Rectangle 5"/>
          <p:cNvSpPr/>
          <p:nvPr/>
        </p:nvSpPr>
        <p:spPr>
          <a:xfrm>
            <a:off x="297988" y="1620717"/>
            <a:ext cx="548640" cy="17235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924345" y="1815150"/>
            <a:ext cx="548640" cy="204716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P3072.WAV">
            <a:hlinkClick r:id="" action="ppaction://media"/>
          </p:cNvPr>
          <p:cNvPicPr>
            <a:picLocks noRot="1" noChangeAspect="1"/>
          </p:cNvPicPr>
          <p:nvPr>
            <a:wavAudioFile r:embed="rId2" name="~PP307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41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Today’s Lesson</a:t>
            </a:r>
          </a:p>
        </p:txBody>
      </p:sp>
      <p:sp>
        <p:nvSpPr>
          <p:cNvPr id="5" name="Text Placeholder 2"/>
          <p:cNvSpPr>
            <a:spLocks noGrp="1"/>
          </p:cNvSpPr>
          <p:nvPr>
            <p:ph type="body" sz="half" idx="1"/>
          </p:nvPr>
        </p:nvSpPr>
        <p:spPr>
          <a:xfrm>
            <a:off x="566737" y="1600200"/>
            <a:ext cx="7662863" cy="5105400"/>
          </a:xfrm>
        </p:spPr>
        <p:txBody>
          <a:bodyPr>
            <a:normAutofit fontScale="92500" lnSpcReduction="10000"/>
          </a:bodyPr>
          <a:lstStyle/>
          <a:p>
            <a:pPr marL="1771650" indent="-1771650">
              <a:buNone/>
              <a:tabLst>
                <a:tab pos="1771650" algn="l"/>
              </a:tabLst>
              <a:defRPr/>
            </a:pPr>
            <a:r>
              <a:rPr lang="en-US" dirty="0" smtClean="0"/>
              <a:t>Module 1:	Labor Market Information Fundamentals</a:t>
            </a:r>
          </a:p>
          <a:p>
            <a:pPr marL="1893888" lvl="1" indent="-327025">
              <a:buNone/>
              <a:defRPr/>
            </a:pPr>
            <a:endParaRPr lang="en-US" b="1" dirty="0" smtClean="0">
              <a:solidFill>
                <a:schemeClr val="accent4">
                  <a:lumMod val="50000"/>
                </a:schemeClr>
              </a:solidFill>
            </a:endParaRPr>
          </a:p>
          <a:p>
            <a:pPr marL="1771650" indent="-1771650">
              <a:buNone/>
              <a:tabLst>
                <a:tab pos="1771650" algn="l"/>
              </a:tabLst>
              <a:defRPr/>
            </a:pPr>
            <a:r>
              <a:rPr lang="en-US" dirty="0" smtClean="0"/>
              <a:t>Module 2:	Skills Assessments &amp; Career Pathway Planning</a:t>
            </a:r>
          </a:p>
          <a:p>
            <a:pPr marL="1771650" indent="-1771650">
              <a:buNone/>
              <a:tabLst>
                <a:tab pos="1771650" algn="l"/>
              </a:tabLst>
              <a:defRPr/>
            </a:pPr>
            <a:endParaRPr lang="en-US" dirty="0" smtClean="0"/>
          </a:p>
          <a:p>
            <a:pPr marL="1771650" indent="-1771650">
              <a:buNone/>
              <a:tabLst>
                <a:tab pos="1771650" algn="l"/>
              </a:tabLst>
              <a:defRPr/>
            </a:pPr>
            <a:r>
              <a:rPr lang="en-US" dirty="0" smtClean="0"/>
              <a:t>Module 3:	Using Economic &amp; Workforce Data to Drive Reemployment Strategy</a:t>
            </a:r>
          </a:p>
          <a:p>
            <a:pPr marL="1771650" indent="-1771650">
              <a:buNone/>
              <a:tabLst>
                <a:tab pos="1771650" algn="l"/>
              </a:tabLst>
              <a:defRPr/>
            </a:pPr>
            <a:endParaRPr lang="en-US" dirty="0" smtClean="0"/>
          </a:p>
          <a:p>
            <a:pPr marL="1771650" indent="-1771650">
              <a:buNone/>
              <a:tabLst>
                <a:tab pos="1771650" algn="l"/>
              </a:tabLst>
              <a:defRPr/>
            </a:pPr>
            <a:r>
              <a:rPr lang="en-US" dirty="0" smtClean="0"/>
              <a:t>Module 4:	Guiding Businesses to Use LMI Resources to Support Human Resource Functions</a:t>
            </a:r>
          </a:p>
          <a:p>
            <a:pPr marL="2122488" lvl="1" indent="-327025">
              <a:buClr>
                <a:srgbClr val="FCB333"/>
              </a:buClr>
              <a:tabLst>
                <a:tab pos="3487738" algn="l"/>
              </a:tabLst>
              <a:defRPr/>
            </a:pPr>
            <a:r>
              <a:rPr lang="en-US" b="1" dirty="0" smtClean="0">
                <a:solidFill>
                  <a:srgbClr val="6EB43F">
                    <a:lumMod val="50000"/>
                  </a:srgbClr>
                </a:solidFill>
              </a:rPr>
              <a:t>Lesson 1:	LMI and Business Relations</a:t>
            </a:r>
          </a:p>
          <a:p>
            <a:pPr marL="2122488" lvl="1" indent="-327025" defTabSz="796925">
              <a:buClr>
                <a:srgbClr val="FCB333"/>
              </a:buClr>
              <a:tabLst>
                <a:tab pos="3487738" algn="l"/>
              </a:tabLst>
              <a:defRPr/>
            </a:pPr>
            <a:r>
              <a:rPr lang="en-US" dirty="0" smtClean="0"/>
              <a:t>Lesson 2:	Practicum</a:t>
            </a:r>
          </a:p>
          <a:p>
            <a:pPr marL="1771650" indent="-1771650">
              <a:buNone/>
              <a:tabLst>
                <a:tab pos="1771650" algn="l"/>
              </a:tabLst>
              <a:defRPr/>
            </a:pPr>
            <a:endParaRPr lang="en-US" dirty="0" smtClean="0"/>
          </a:p>
        </p:txBody>
      </p:sp>
      <p:sp>
        <p:nvSpPr>
          <p:cNvPr id="4" name="TextBox 3"/>
          <p:cNvSpPr txBox="1"/>
          <p:nvPr/>
        </p:nvSpPr>
        <p:spPr>
          <a:xfrm>
            <a:off x="279797" y="1545012"/>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sp>
        <p:nvSpPr>
          <p:cNvPr id="6" name="TextBox 5"/>
          <p:cNvSpPr txBox="1"/>
          <p:nvPr/>
        </p:nvSpPr>
        <p:spPr>
          <a:xfrm>
            <a:off x="291475" y="3692469"/>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sp>
        <p:nvSpPr>
          <p:cNvPr id="7" name="TextBox 6"/>
          <p:cNvSpPr txBox="1"/>
          <p:nvPr/>
        </p:nvSpPr>
        <p:spPr>
          <a:xfrm>
            <a:off x="232691" y="2495434"/>
            <a:ext cx="472966" cy="584775"/>
          </a:xfrm>
          <a:prstGeom prst="rect">
            <a:avLst/>
          </a:prstGeom>
          <a:noFill/>
        </p:spPr>
        <p:txBody>
          <a:bodyPr wrap="square" rtlCol="0">
            <a:spAutoFit/>
          </a:bodyPr>
          <a:lstStyle/>
          <a:p>
            <a:r>
              <a:rPr lang="en-US" sz="3200" dirty="0" smtClean="0">
                <a:solidFill>
                  <a:srgbClr val="C00000"/>
                </a:solidFill>
                <a:sym typeface="Wingdings"/>
              </a:rPr>
              <a:t></a:t>
            </a:r>
            <a:endParaRPr lang="en-US" sz="3200" dirty="0">
              <a:solidFill>
                <a:srgbClr val="C00000"/>
              </a:solidFill>
            </a:endParaRPr>
          </a:p>
        </p:txBody>
      </p:sp>
      <p:pic>
        <p:nvPicPr>
          <p:cNvPr id="9" name="~PP894.WAV">
            <a:hlinkClick r:id="" action="ppaction://media"/>
          </p:cNvPr>
          <p:cNvPicPr>
            <a:picLocks noRot="1" noChangeAspect="1"/>
          </p:cNvPicPr>
          <p:nvPr>
            <a:wavAudioFile r:embed="rId2" name="~PP89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8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t="17067" b="7774"/>
          <a:stretch>
            <a:fillRect/>
          </a:stretch>
        </p:blipFill>
        <p:spPr bwMode="auto">
          <a:xfrm>
            <a:off x="0" y="1513096"/>
            <a:ext cx="9144000" cy="38658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OnTheMap – Base Map Elections</a:t>
            </a:r>
            <a:endParaRPr lang="en-US" dirty="0"/>
          </a:p>
        </p:txBody>
      </p:sp>
      <p:sp>
        <p:nvSpPr>
          <p:cNvPr id="14" name="Text Placeholder 13"/>
          <p:cNvSpPr>
            <a:spLocks noGrp="1"/>
          </p:cNvSpPr>
          <p:nvPr>
            <p:ph type="body" idx="2"/>
          </p:nvPr>
        </p:nvSpPr>
        <p:spPr>
          <a:xfrm>
            <a:off x="0" y="3098040"/>
            <a:ext cx="1828800" cy="3759959"/>
          </a:xfrm>
        </p:spPr>
        <p:txBody>
          <a:bodyPr/>
          <a:lstStyle/>
          <a:p>
            <a:r>
              <a:rPr lang="en-US" dirty="0" smtClean="0"/>
              <a:t>Layers</a:t>
            </a:r>
          </a:p>
          <a:p>
            <a:pPr lvl="1"/>
            <a:r>
              <a:rPr lang="en-US" sz="1600" b="1" dirty="0" smtClean="0"/>
              <a:t>Regional</a:t>
            </a:r>
          </a:p>
          <a:p>
            <a:pPr lvl="1"/>
            <a:r>
              <a:rPr lang="en-US" sz="1600" dirty="0" smtClean="0"/>
              <a:t>Local</a:t>
            </a:r>
          </a:p>
          <a:p>
            <a:pPr lvl="1"/>
            <a:r>
              <a:rPr lang="en-US" sz="1600" dirty="0" smtClean="0"/>
              <a:t>Transportation</a:t>
            </a:r>
          </a:p>
          <a:p>
            <a:pPr lvl="1"/>
            <a:r>
              <a:rPr lang="en-US" sz="1600" dirty="0" smtClean="0"/>
              <a:t>Workforce</a:t>
            </a:r>
          </a:p>
          <a:p>
            <a:pPr lvl="1"/>
            <a:r>
              <a:rPr lang="en-US" sz="1600" dirty="0" smtClean="0"/>
              <a:t>Education</a:t>
            </a:r>
          </a:p>
          <a:p>
            <a:pPr lvl="1"/>
            <a:r>
              <a:rPr lang="en-US" sz="1600" dirty="0" smtClean="0"/>
              <a:t>Other</a:t>
            </a:r>
          </a:p>
          <a:p>
            <a:pPr lvl="1"/>
            <a:r>
              <a:rPr lang="en-US" sz="1600" dirty="0" smtClean="0"/>
              <a:t>Background</a:t>
            </a:r>
          </a:p>
          <a:p>
            <a:endParaRPr lang="en-US" dirty="0"/>
          </a:p>
        </p:txBody>
      </p:sp>
      <p:sp>
        <p:nvSpPr>
          <p:cNvPr id="12" name="Content Placeholder 11"/>
          <p:cNvSpPr>
            <a:spLocks noGrp="1"/>
          </p:cNvSpPr>
          <p:nvPr>
            <p:ph sz="quarter" idx="1"/>
          </p:nvPr>
        </p:nvSpPr>
        <p:spPr/>
        <p:txBody>
          <a:bodyPr/>
          <a:lstStyle/>
          <a:p>
            <a:r>
              <a:rPr lang="en-US" dirty="0" smtClean="0"/>
              <a:t> </a:t>
            </a:r>
            <a:endParaRPr lang="en-US" dirty="0"/>
          </a:p>
        </p:txBody>
      </p:sp>
      <p:sp>
        <p:nvSpPr>
          <p:cNvPr id="6" name="Rectangle 5"/>
          <p:cNvSpPr/>
          <p:nvPr/>
        </p:nvSpPr>
        <p:spPr>
          <a:xfrm>
            <a:off x="380814" y="1741774"/>
            <a:ext cx="548640" cy="17235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a:off x="1112058" y="2425605"/>
            <a:ext cx="762000" cy="381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P3739.WAV">
            <a:hlinkClick r:id="" action="ppaction://media"/>
          </p:cNvPr>
          <p:cNvPicPr>
            <a:picLocks noRot="1" noChangeAspect="1"/>
          </p:cNvPicPr>
          <p:nvPr>
            <a:wavAudioFile r:embed="rId1" name="~PP3739.WAV"/>
          </p:nvPr>
        </p:nvPicPr>
        <p:blipFill>
          <a:blip r:embed="rId5" cstate="print"/>
          <a:stretch>
            <a:fillRect/>
          </a:stretch>
        </p:blipFill>
        <p:spPr>
          <a:xfrm>
            <a:off x="8716963" y="6430963"/>
            <a:ext cx="304800" cy="304800"/>
          </a:xfrm>
          <a:prstGeom prst="rect">
            <a:avLst/>
          </a:prstGeom>
        </p:spPr>
      </p:pic>
    </p:spTree>
  </p:cSld>
  <p:clrMapOvr>
    <a:masterClrMapping/>
  </p:clrMapOvr>
  <p:transition advTm="6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Base Map Elections</a:t>
            </a:r>
            <a:endParaRPr lang="en-US" dirty="0"/>
          </a:p>
        </p:txBody>
      </p:sp>
      <p:pic>
        <p:nvPicPr>
          <p:cNvPr id="1028" name="Picture 4"/>
          <p:cNvPicPr>
            <a:picLocks noChangeAspect="1" noChangeArrowheads="1"/>
          </p:cNvPicPr>
          <p:nvPr/>
        </p:nvPicPr>
        <p:blipFill>
          <a:blip r:embed="rId4" cstate="print"/>
          <a:srcRect t="17559" b="7282"/>
          <a:stretch>
            <a:fillRect/>
          </a:stretch>
        </p:blipFill>
        <p:spPr bwMode="auto">
          <a:xfrm>
            <a:off x="64320" y="1564663"/>
            <a:ext cx="9079680" cy="3838609"/>
          </a:xfrm>
          <a:prstGeom prst="rect">
            <a:avLst/>
          </a:prstGeom>
          <a:noFill/>
          <a:ln w="9525">
            <a:noFill/>
            <a:miter lim="800000"/>
            <a:headEnd/>
            <a:tailEnd/>
          </a:ln>
          <a:effectLst/>
        </p:spPr>
      </p:pic>
      <p:sp>
        <p:nvSpPr>
          <p:cNvPr id="10" name="Text Placeholder 9"/>
          <p:cNvSpPr>
            <a:spLocks noGrp="1"/>
          </p:cNvSpPr>
          <p:nvPr>
            <p:ph type="body" idx="2"/>
          </p:nvPr>
        </p:nvSpPr>
        <p:spPr>
          <a:xfrm>
            <a:off x="0" y="3009330"/>
            <a:ext cx="1924334" cy="3848670"/>
          </a:xfrm>
        </p:spPr>
        <p:txBody>
          <a:bodyPr/>
          <a:lstStyle/>
          <a:p>
            <a:r>
              <a:rPr lang="en-US" dirty="0" smtClean="0"/>
              <a:t>Layers</a:t>
            </a:r>
          </a:p>
          <a:p>
            <a:pPr lvl="1"/>
            <a:r>
              <a:rPr lang="en-US" sz="1600" dirty="0" smtClean="0"/>
              <a:t>Regional</a:t>
            </a:r>
          </a:p>
          <a:p>
            <a:pPr lvl="1"/>
            <a:r>
              <a:rPr lang="en-US" sz="1600" b="1" dirty="0" smtClean="0"/>
              <a:t>Local</a:t>
            </a:r>
          </a:p>
          <a:p>
            <a:pPr lvl="1"/>
            <a:r>
              <a:rPr lang="en-US" sz="1600" dirty="0" smtClean="0"/>
              <a:t>Transportation</a:t>
            </a:r>
          </a:p>
          <a:p>
            <a:pPr lvl="1"/>
            <a:r>
              <a:rPr lang="en-US" sz="1600" dirty="0" smtClean="0"/>
              <a:t>Workforce</a:t>
            </a:r>
          </a:p>
          <a:p>
            <a:pPr lvl="1"/>
            <a:r>
              <a:rPr lang="en-US" sz="1600" dirty="0" smtClean="0"/>
              <a:t>Education</a:t>
            </a:r>
          </a:p>
          <a:p>
            <a:pPr lvl="1"/>
            <a:r>
              <a:rPr lang="en-US" sz="1600" dirty="0" smtClean="0"/>
              <a:t>Other</a:t>
            </a:r>
          </a:p>
          <a:p>
            <a:pPr lvl="1"/>
            <a:r>
              <a:rPr lang="en-US" sz="1600" dirty="0" smtClean="0"/>
              <a:t>Background</a:t>
            </a:r>
          </a:p>
          <a:p>
            <a:endParaRPr lang="en-US" dirty="0"/>
          </a:p>
        </p:txBody>
      </p:sp>
      <p:pic>
        <p:nvPicPr>
          <p:cNvPr id="5" name="~PP1210.WAV">
            <a:hlinkClick r:id="" action="ppaction://media"/>
          </p:cNvPr>
          <p:cNvPicPr>
            <a:picLocks noRot="1" noChangeAspect="1"/>
          </p:cNvPicPr>
          <p:nvPr>
            <a:wavAudioFile r:embed="rId1" name="~PP1210.WAV"/>
          </p:nvPr>
        </p:nvPicPr>
        <p:blipFill>
          <a:blip r:embed="rId5" cstate="print"/>
          <a:stretch>
            <a:fillRect/>
          </a:stretch>
        </p:blipFill>
        <p:spPr>
          <a:xfrm>
            <a:off x="8716963" y="6430963"/>
            <a:ext cx="304800" cy="304800"/>
          </a:xfrm>
          <a:prstGeom prst="rect">
            <a:avLst/>
          </a:prstGeom>
        </p:spPr>
      </p:pic>
    </p:spTree>
  </p:cSld>
  <p:clrMapOvr>
    <a:masterClrMapping/>
  </p:clrMapOvr>
  <p:transition advTm="5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4" cstate="print"/>
          <a:srcRect t="17654" b="6914"/>
          <a:stretch>
            <a:fillRect/>
          </a:stretch>
        </p:blipFill>
        <p:spPr bwMode="auto">
          <a:xfrm>
            <a:off x="0" y="1565594"/>
            <a:ext cx="9144001" cy="38798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OnTheMap – Base Map Elections</a:t>
            </a:r>
            <a:endParaRPr lang="en-US" dirty="0"/>
          </a:p>
        </p:txBody>
      </p:sp>
      <p:sp>
        <p:nvSpPr>
          <p:cNvPr id="10" name="Text Placeholder 9"/>
          <p:cNvSpPr txBox="1">
            <a:spLocks/>
          </p:cNvSpPr>
          <p:nvPr/>
        </p:nvSpPr>
        <p:spPr bwMode="auto">
          <a:xfrm>
            <a:off x="0" y="3063924"/>
            <a:ext cx="1924334" cy="3794076"/>
          </a:xfrm>
          <a:prstGeom prst="rect">
            <a:avLst/>
          </a:prstGeom>
          <a:solidFill>
            <a:schemeClr val="accent2"/>
          </a:solidFill>
          <a:ln w="50800" cap="sq" cmpd="dbl" algn="ctr">
            <a:solidFill>
              <a:schemeClr val="accent2"/>
            </a:solidFill>
            <a:prstDash val="solid"/>
            <a:miter lim="800000"/>
            <a:headEnd/>
            <a:tailEnd/>
          </a:ln>
          <a:effectLst/>
        </p:spPr>
        <p:txBody>
          <a:bodyPr vert="horz" wrap="square" lIns="137160" tIns="182880" rIns="137160" bIns="91440" numCol="1" anchor="t" anchorCtr="0" compatLnSpc="1">
            <a:prstTxWarp prst="textNoShape">
              <a:avLst/>
            </a:prstTxWarp>
          </a:bodyPr>
          <a:lstStyle/>
          <a:p>
            <a:pPr marL="0" marR="0" lvl="0" indent="0" algn="l" defTabSz="914400" rtl="0" eaLnBrk="0" fontAlgn="base" latinLnBrk="0" hangingPunct="0">
              <a:lnSpc>
                <a:spcPct val="100000"/>
              </a:lnSpc>
              <a:spcBef>
                <a:spcPts val="700"/>
              </a:spcBef>
              <a:spcAft>
                <a:spcPts val="1000"/>
              </a:spcAft>
              <a:buClr>
                <a:schemeClr val="accent2"/>
              </a:buClr>
              <a:buSzPct val="60000"/>
              <a:buFont typeface="Wingdings" pitchFamily="2" charset="2"/>
              <a:buNone/>
              <a:tabLst/>
              <a:defRPr/>
            </a:pPr>
            <a:r>
              <a:rPr kumimoji="0" lang="en-US" sz="1800" b="0" i="0" u="none" strike="noStrike" kern="1200" cap="none" spc="0" normalizeH="0" baseline="0" noProof="0" dirty="0" smtClean="0">
                <a:ln>
                  <a:noFill/>
                </a:ln>
                <a:solidFill>
                  <a:schemeClr val="lt1"/>
                </a:solidFill>
                <a:effectLst/>
                <a:uLnTx/>
                <a:uFillTx/>
                <a:latin typeface="+mn-lt"/>
                <a:ea typeface="+mn-ea"/>
                <a:cs typeface="+mn-cs"/>
              </a:rPr>
              <a:t>Layers</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b="0" i="0" u="none" strike="noStrike" kern="1200" cap="none" spc="0" normalizeH="0" baseline="0" noProof="0" dirty="0" smtClean="0">
                <a:ln>
                  <a:noFill/>
                </a:ln>
                <a:solidFill>
                  <a:schemeClr val="lt1"/>
                </a:solidFill>
                <a:effectLst/>
                <a:uLnTx/>
                <a:uFillTx/>
                <a:latin typeface="+mn-lt"/>
                <a:ea typeface="+mn-ea"/>
                <a:cs typeface="+mn-cs"/>
              </a:rPr>
              <a:t>Regional</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i="0" u="none" strike="noStrike" kern="1200" cap="none" spc="0" normalizeH="0" baseline="0" noProof="0" dirty="0" smtClean="0">
                <a:ln>
                  <a:noFill/>
                </a:ln>
                <a:solidFill>
                  <a:schemeClr val="lt1"/>
                </a:solidFill>
                <a:effectLst/>
                <a:uLnTx/>
                <a:uFillTx/>
                <a:latin typeface="+mn-lt"/>
                <a:ea typeface="+mn-ea"/>
                <a:cs typeface="+mn-cs"/>
              </a:rPr>
              <a:t>Local</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b="1" i="0" u="none" strike="noStrike" kern="1200" cap="none" spc="0" normalizeH="0" baseline="0" noProof="0" dirty="0" smtClean="0">
                <a:ln>
                  <a:noFill/>
                </a:ln>
                <a:solidFill>
                  <a:schemeClr val="lt1"/>
                </a:solidFill>
                <a:effectLst/>
                <a:uLnTx/>
                <a:uFillTx/>
                <a:latin typeface="+mn-lt"/>
                <a:ea typeface="+mn-ea"/>
                <a:cs typeface="+mn-cs"/>
              </a:rPr>
              <a:t>Transportation</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b="0" i="0" u="none" strike="noStrike" kern="1200" cap="none" spc="0" normalizeH="0" baseline="0" noProof="0" dirty="0" smtClean="0">
                <a:ln>
                  <a:noFill/>
                </a:ln>
                <a:solidFill>
                  <a:schemeClr val="lt1"/>
                </a:solidFill>
                <a:effectLst/>
                <a:uLnTx/>
                <a:uFillTx/>
                <a:latin typeface="+mn-lt"/>
                <a:ea typeface="+mn-ea"/>
                <a:cs typeface="+mn-cs"/>
              </a:rPr>
              <a:t>Workforce</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b="0" i="0" u="none" strike="noStrike" kern="1200" cap="none" spc="0" normalizeH="0" baseline="0" noProof="0" dirty="0" smtClean="0">
                <a:ln>
                  <a:noFill/>
                </a:ln>
                <a:solidFill>
                  <a:schemeClr val="lt1"/>
                </a:solidFill>
                <a:effectLst/>
                <a:uLnTx/>
                <a:uFillTx/>
                <a:latin typeface="+mn-lt"/>
                <a:ea typeface="+mn-ea"/>
                <a:cs typeface="+mn-cs"/>
              </a:rPr>
              <a:t>Education</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b="0" i="0" u="none" strike="noStrike" kern="1200" cap="none" spc="0" normalizeH="0" baseline="0" noProof="0" dirty="0" smtClean="0">
                <a:ln>
                  <a:noFill/>
                </a:ln>
                <a:solidFill>
                  <a:schemeClr val="lt1"/>
                </a:solidFill>
                <a:effectLst/>
                <a:uLnTx/>
                <a:uFillTx/>
                <a:latin typeface="+mn-lt"/>
                <a:ea typeface="+mn-ea"/>
                <a:cs typeface="+mn-cs"/>
              </a:rPr>
              <a:t>Other</a:t>
            </a:r>
          </a:p>
          <a:p>
            <a:pPr marL="639763" marR="0" lvl="1" indent="-273050" algn="l" defTabSz="914400" rtl="0" eaLnBrk="0" fontAlgn="base" latinLnBrk="0" hangingPunct="0">
              <a:lnSpc>
                <a:spcPct val="100000"/>
              </a:lnSpc>
              <a:spcBef>
                <a:spcPts val="550"/>
              </a:spcBef>
              <a:spcAft>
                <a:spcPct val="0"/>
              </a:spcAft>
              <a:buClr>
                <a:schemeClr val="accent1"/>
              </a:buClr>
              <a:buSzPct val="70000"/>
              <a:buFont typeface="Wingdings 2" pitchFamily="18" charset="2"/>
              <a:buNone/>
              <a:tabLst/>
              <a:defRPr/>
            </a:pPr>
            <a:r>
              <a:rPr kumimoji="0" lang="en-US" sz="1600" b="0" i="0" u="none" strike="noStrike" kern="1200" cap="none" spc="0" normalizeH="0" baseline="0" noProof="0" dirty="0" smtClean="0">
                <a:ln>
                  <a:noFill/>
                </a:ln>
                <a:solidFill>
                  <a:schemeClr val="lt1"/>
                </a:solidFill>
                <a:effectLst/>
                <a:uLnTx/>
                <a:uFillTx/>
                <a:latin typeface="+mn-lt"/>
                <a:ea typeface="+mn-ea"/>
                <a:cs typeface="+mn-cs"/>
              </a:rPr>
              <a:t>Background</a:t>
            </a:r>
          </a:p>
          <a:p>
            <a:pPr marL="0" marR="0" lvl="0" indent="0" algn="l" defTabSz="914400" rtl="0" eaLnBrk="0" fontAlgn="base" latinLnBrk="0" hangingPunct="0">
              <a:lnSpc>
                <a:spcPct val="100000"/>
              </a:lnSpc>
              <a:spcBef>
                <a:spcPts val="700"/>
              </a:spcBef>
              <a:spcAft>
                <a:spcPts val="1000"/>
              </a:spcAft>
              <a:buClr>
                <a:schemeClr val="accent2"/>
              </a:buClr>
              <a:buSzPct val="60000"/>
              <a:buFont typeface="Wingdings" pitchFamily="2" charset="2"/>
              <a:buNone/>
              <a:tabLst/>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P1549.WAV">
            <a:hlinkClick r:id="" action="ppaction://media"/>
          </p:cNvPr>
          <p:cNvPicPr>
            <a:picLocks noRot="1" noChangeAspect="1"/>
          </p:cNvPicPr>
          <p:nvPr>
            <a:wavAudioFile r:embed="rId1" name="~PP1549.WAV"/>
          </p:nvPr>
        </p:nvPicPr>
        <p:blipFill>
          <a:blip r:embed="rId5" cstate="print"/>
          <a:stretch>
            <a:fillRect/>
          </a:stretch>
        </p:blipFill>
        <p:spPr>
          <a:xfrm>
            <a:off x="8716963" y="6430963"/>
            <a:ext cx="304800" cy="304800"/>
          </a:xfrm>
          <a:prstGeom prst="rect">
            <a:avLst/>
          </a:prstGeom>
        </p:spPr>
      </p:pic>
    </p:spTree>
  </p:cSld>
  <p:clrMapOvr>
    <a:masterClrMapping/>
  </p:clrMapOvr>
  <p:transition advTm="12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Base Map Elections</a:t>
            </a:r>
            <a:endParaRPr lang="en-US" dirty="0"/>
          </a:p>
        </p:txBody>
      </p:sp>
      <p:pic>
        <p:nvPicPr>
          <p:cNvPr id="2050" name="Picture 2"/>
          <p:cNvPicPr>
            <a:picLocks noChangeAspect="1" noChangeArrowheads="1"/>
          </p:cNvPicPr>
          <p:nvPr/>
        </p:nvPicPr>
        <p:blipFill>
          <a:blip r:embed="rId5" cstate="print"/>
          <a:srcRect t="17067" b="7446"/>
          <a:stretch>
            <a:fillRect/>
          </a:stretch>
        </p:blipFill>
        <p:spPr bwMode="auto">
          <a:xfrm>
            <a:off x="0" y="1495584"/>
            <a:ext cx="9144000" cy="3882683"/>
          </a:xfrm>
          <a:prstGeom prst="rect">
            <a:avLst/>
          </a:prstGeom>
          <a:noFill/>
          <a:ln w="9525">
            <a:noFill/>
            <a:miter lim="800000"/>
            <a:headEnd/>
            <a:tailEnd/>
          </a:ln>
          <a:effectLst/>
        </p:spPr>
      </p:pic>
      <p:sp>
        <p:nvSpPr>
          <p:cNvPr id="7" name="Left Arrow 6"/>
          <p:cNvSpPr/>
          <p:nvPr/>
        </p:nvSpPr>
        <p:spPr>
          <a:xfrm>
            <a:off x="5110852" y="2548434"/>
            <a:ext cx="762000" cy="381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P1613.WAV">
            <a:hlinkClick r:id="" action="ppaction://media"/>
          </p:cNvPr>
          <p:cNvPicPr>
            <a:picLocks noRot="1" noChangeAspect="1"/>
          </p:cNvPicPr>
          <p:nvPr>
            <a:wavAudioFile r:embed="rId2" name="~PP1613.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15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p:cNvPicPr>
            <a:picLocks noChangeAspect="1" noChangeArrowheads="1"/>
          </p:cNvPicPr>
          <p:nvPr/>
        </p:nvPicPr>
        <p:blipFill>
          <a:blip r:embed="rId5" cstate="print"/>
          <a:srcRect/>
          <a:stretch>
            <a:fillRect/>
          </a:stretch>
        </p:blipFill>
        <p:spPr bwMode="auto">
          <a:xfrm>
            <a:off x="2006222" y="1528549"/>
            <a:ext cx="2879677" cy="5063320"/>
          </a:xfrm>
          <a:prstGeom prst="rect">
            <a:avLst/>
          </a:prstGeom>
          <a:noFill/>
          <a:ln w="28575">
            <a:solidFill>
              <a:schemeClr val="accent4">
                <a:lumMod val="50000"/>
              </a:schemeClr>
            </a:solidFill>
            <a:miter lim="800000"/>
            <a:headEnd/>
            <a:tailEnd/>
          </a:ln>
        </p:spPr>
      </p:pic>
      <p:sp>
        <p:nvSpPr>
          <p:cNvPr id="10242" name="Title 1"/>
          <p:cNvSpPr>
            <a:spLocks noGrp="1"/>
          </p:cNvSpPr>
          <p:nvPr>
            <p:ph type="title"/>
          </p:nvPr>
        </p:nvSpPr>
        <p:spPr>
          <a:xfrm>
            <a:off x="612775" y="228600"/>
            <a:ext cx="8153400" cy="990600"/>
          </a:xfrm>
        </p:spPr>
        <p:txBody>
          <a:bodyPr/>
          <a:lstStyle/>
          <a:p>
            <a:r>
              <a:rPr lang="en-US" dirty="0" smtClean="0"/>
              <a:t>OnTheMap - Building a Map</a:t>
            </a:r>
          </a:p>
        </p:txBody>
      </p:sp>
      <p:sp>
        <p:nvSpPr>
          <p:cNvPr id="10" name="Right Arrow 9"/>
          <p:cNvSpPr/>
          <p:nvPr/>
        </p:nvSpPr>
        <p:spPr>
          <a:xfrm>
            <a:off x="1454728" y="4932216"/>
            <a:ext cx="665018" cy="2355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Step 2</a:t>
            </a:r>
            <a:endParaRPr lang="en-US" sz="1100" dirty="0">
              <a:solidFill>
                <a:schemeClr val="tx1"/>
              </a:solidFill>
            </a:endParaRPr>
          </a:p>
        </p:txBody>
      </p:sp>
      <p:sp>
        <p:nvSpPr>
          <p:cNvPr id="11" name="Right Arrow 10"/>
          <p:cNvSpPr/>
          <p:nvPr/>
        </p:nvSpPr>
        <p:spPr>
          <a:xfrm>
            <a:off x="1399310" y="6220689"/>
            <a:ext cx="665018" cy="2355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Step 3</a:t>
            </a:r>
            <a:endParaRPr lang="en-US" sz="1100" dirty="0">
              <a:solidFill>
                <a:schemeClr val="tx1"/>
              </a:solidFill>
            </a:endParaRPr>
          </a:p>
        </p:txBody>
      </p:sp>
      <p:pic>
        <p:nvPicPr>
          <p:cNvPr id="125959" name="Picture 7"/>
          <p:cNvPicPr>
            <a:picLocks noChangeAspect="1" noChangeArrowheads="1"/>
          </p:cNvPicPr>
          <p:nvPr/>
        </p:nvPicPr>
        <p:blipFill>
          <a:blip r:embed="rId6" cstate="print"/>
          <a:srcRect/>
          <a:stretch>
            <a:fillRect/>
          </a:stretch>
        </p:blipFill>
        <p:spPr bwMode="auto">
          <a:xfrm>
            <a:off x="3210339" y="2335429"/>
            <a:ext cx="1443037" cy="397565"/>
          </a:xfrm>
          <a:prstGeom prst="rect">
            <a:avLst/>
          </a:prstGeom>
          <a:noFill/>
          <a:ln w="9525">
            <a:noFill/>
            <a:miter lim="800000"/>
            <a:headEnd/>
            <a:tailEnd/>
          </a:ln>
        </p:spPr>
      </p:pic>
      <p:sp>
        <p:nvSpPr>
          <p:cNvPr id="14" name="Rectangle 13"/>
          <p:cNvSpPr/>
          <p:nvPr/>
        </p:nvSpPr>
        <p:spPr>
          <a:xfrm>
            <a:off x="4036516" y="1920145"/>
            <a:ext cx="731520" cy="17235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7" cstate="print"/>
          <a:srcRect l="43846" t="25108" r="28738" b="22380"/>
          <a:stretch>
            <a:fillRect/>
          </a:stretch>
        </p:blipFill>
        <p:spPr bwMode="auto">
          <a:xfrm>
            <a:off x="4965895" y="2159390"/>
            <a:ext cx="4178105" cy="4501662"/>
          </a:xfrm>
          <a:prstGeom prst="rect">
            <a:avLst/>
          </a:prstGeom>
          <a:noFill/>
          <a:ln w="9525">
            <a:noFill/>
            <a:miter lim="800000"/>
            <a:headEnd/>
            <a:tailEnd/>
          </a:ln>
          <a:effectLst/>
        </p:spPr>
      </p:pic>
      <p:sp>
        <p:nvSpPr>
          <p:cNvPr id="15" name="Right Arrow 14"/>
          <p:cNvSpPr/>
          <p:nvPr/>
        </p:nvSpPr>
        <p:spPr>
          <a:xfrm>
            <a:off x="5305317" y="5433042"/>
            <a:ext cx="665018" cy="2355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Step 4</a:t>
            </a:r>
            <a:endParaRPr lang="en-US" sz="1100" dirty="0">
              <a:solidFill>
                <a:schemeClr val="tx1"/>
              </a:solidFill>
            </a:endParaRPr>
          </a:p>
        </p:txBody>
      </p:sp>
      <p:sp>
        <p:nvSpPr>
          <p:cNvPr id="16" name="Left Arrow 15"/>
          <p:cNvSpPr/>
          <p:nvPr/>
        </p:nvSpPr>
        <p:spPr>
          <a:xfrm>
            <a:off x="4698105" y="2427888"/>
            <a:ext cx="667512" cy="23774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Step 5</a:t>
            </a:r>
            <a:endParaRPr lang="en-US" sz="1100" dirty="0">
              <a:solidFill>
                <a:schemeClr val="tx1"/>
              </a:solidFill>
            </a:endParaRPr>
          </a:p>
        </p:txBody>
      </p:sp>
      <p:pic>
        <p:nvPicPr>
          <p:cNvPr id="17" name="Picture 2"/>
          <p:cNvPicPr>
            <a:picLocks noGrp="1" noChangeAspect="1" noChangeArrowheads="1"/>
          </p:cNvPicPr>
          <p:nvPr>
            <p:ph sz="quarter" idx="1"/>
          </p:nvPr>
        </p:nvPicPr>
        <p:blipFill>
          <a:blip r:embed="rId8" cstate="print"/>
          <a:srcRect l="52239" t="59019" r="33433" b="18589"/>
          <a:stretch>
            <a:fillRect/>
          </a:stretch>
        </p:blipFill>
        <p:spPr bwMode="auto">
          <a:xfrm>
            <a:off x="0" y="1665027"/>
            <a:ext cx="1705969" cy="1499689"/>
          </a:xfrm>
          <a:prstGeom prst="rect">
            <a:avLst/>
          </a:prstGeom>
          <a:noFill/>
          <a:ln w="9525">
            <a:noFill/>
            <a:miter lim="800000"/>
            <a:headEnd/>
            <a:tailEnd/>
          </a:ln>
          <a:effectLst/>
        </p:spPr>
      </p:pic>
      <p:sp>
        <p:nvSpPr>
          <p:cNvPr id="6" name="Right Arrow 5"/>
          <p:cNvSpPr/>
          <p:nvPr/>
        </p:nvSpPr>
        <p:spPr>
          <a:xfrm rot="19761152">
            <a:off x="13586" y="3204541"/>
            <a:ext cx="665018" cy="2355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Step 1</a:t>
            </a:r>
            <a:endParaRPr lang="en-US" sz="1100" dirty="0">
              <a:solidFill>
                <a:schemeClr val="tx1"/>
              </a:solidFill>
            </a:endParaRPr>
          </a:p>
        </p:txBody>
      </p:sp>
      <p:pic>
        <p:nvPicPr>
          <p:cNvPr id="19" name="~PP2629.WAV">
            <a:hlinkClick r:id="" action="ppaction://media"/>
          </p:cNvPr>
          <p:cNvPicPr>
            <a:picLocks noRot="1" noChangeAspect="1"/>
          </p:cNvPicPr>
          <p:nvPr>
            <a:wavAudioFile r:embed="rId2" name="~PP2629.WAV"/>
          </p:nvPr>
        </p:nvPicPr>
        <p:blipFill>
          <a:blip r:embed="rId9" cstate="print"/>
          <a:stretch>
            <a:fillRect/>
          </a:stretch>
        </p:blipFill>
        <p:spPr>
          <a:xfrm>
            <a:off x="8716963" y="6430963"/>
            <a:ext cx="304800" cy="304800"/>
          </a:xfrm>
          <a:prstGeom prst="rect">
            <a:avLst/>
          </a:prstGeom>
        </p:spPr>
      </p:pic>
    </p:spTree>
    <p:custDataLst>
      <p:tags r:id="rId1"/>
    </p:custDataLst>
  </p:cSld>
  <p:clrMapOvr>
    <a:masterClrMapping/>
  </p:clrMapOvr>
  <p:transition advTm="52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0" grpId="0" animBg="1"/>
      <p:bldP spid="11" grpId="0" animBg="1"/>
      <p:bldP spid="14" grpId="0" animBg="1"/>
      <p:bldP spid="15" grpId="0" animBg="1"/>
      <p:bldP spid="16"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4000" dirty="0" smtClean="0"/>
              <a:t>OnTheMap – Build an Area Analysis</a:t>
            </a:r>
          </a:p>
        </p:txBody>
      </p:sp>
      <p:sp>
        <p:nvSpPr>
          <p:cNvPr id="8" name="Rounded Rectangle 7"/>
          <p:cNvSpPr/>
          <p:nvPr/>
        </p:nvSpPr>
        <p:spPr>
          <a:xfrm>
            <a:off x="1530092" y="4040511"/>
            <a:ext cx="2605180" cy="1241173"/>
          </a:xfrm>
          <a:prstGeom prst="round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Picture 3"/>
          <p:cNvPicPr>
            <a:picLocks noChangeAspect="1" noChangeArrowheads="1"/>
          </p:cNvPicPr>
          <p:nvPr/>
        </p:nvPicPr>
        <p:blipFill>
          <a:blip r:embed="rId4" cstate="print"/>
          <a:srcRect l="21701" t="17801" r="29761" b="12149"/>
          <a:stretch>
            <a:fillRect/>
          </a:stretch>
        </p:blipFill>
        <p:spPr bwMode="auto">
          <a:xfrm>
            <a:off x="1317011" y="1573144"/>
            <a:ext cx="6243850" cy="5068809"/>
          </a:xfrm>
          <a:prstGeom prst="rect">
            <a:avLst/>
          </a:prstGeom>
          <a:noFill/>
          <a:ln w="9525">
            <a:noFill/>
            <a:miter lim="800000"/>
            <a:headEnd/>
            <a:tailEnd/>
          </a:ln>
          <a:effectLst/>
        </p:spPr>
      </p:pic>
      <p:sp>
        <p:nvSpPr>
          <p:cNvPr id="15" name="Right Arrow 14"/>
          <p:cNvSpPr/>
          <p:nvPr/>
        </p:nvSpPr>
        <p:spPr>
          <a:xfrm>
            <a:off x="2797790" y="4107976"/>
            <a:ext cx="719101" cy="354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P1843.WAV">
            <a:hlinkClick r:id="" action="ppaction://media"/>
          </p:cNvPr>
          <p:cNvPicPr>
            <a:picLocks noRot="1" noChangeAspect="1"/>
          </p:cNvPicPr>
          <p:nvPr>
            <a:wavAudioFile r:embed="rId1" name="~PP1843.WAV"/>
          </p:nvPr>
        </p:nvPicPr>
        <p:blipFill>
          <a:blip r:embed="rId5" cstate="print"/>
          <a:stretch>
            <a:fillRect/>
          </a:stretch>
        </p:blipFill>
        <p:spPr>
          <a:xfrm>
            <a:off x="8716963" y="6430963"/>
            <a:ext cx="304800" cy="304800"/>
          </a:xfrm>
          <a:prstGeom prst="rect">
            <a:avLst/>
          </a:prstGeom>
        </p:spPr>
      </p:pic>
    </p:spTree>
  </p:cSld>
  <p:clrMapOvr>
    <a:masterClrMapping/>
  </p:clrMapOvr>
  <p:transition advTm="8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Building an Analysis</a:t>
            </a:r>
            <a:endParaRPr lang="en-US" dirty="0"/>
          </a:p>
        </p:txBody>
      </p:sp>
      <p:pic>
        <p:nvPicPr>
          <p:cNvPr id="5122" name="Picture 2"/>
          <p:cNvPicPr>
            <a:picLocks noChangeAspect="1" noChangeArrowheads="1"/>
          </p:cNvPicPr>
          <p:nvPr/>
        </p:nvPicPr>
        <p:blipFill>
          <a:blip r:embed="rId4" cstate="print"/>
          <a:srcRect l="24369" t="28882" r="24215" b="18441"/>
          <a:stretch>
            <a:fillRect/>
          </a:stretch>
        </p:blipFill>
        <p:spPr bwMode="auto">
          <a:xfrm>
            <a:off x="236077" y="1607916"/>
            <a:ext cx="8671847" cy="4997599"/>
          </a:xfrm>
          <a:prstGeom prst="rect">
            <a:avLst/>
          </a:prstGeom>
          <a:noFill/>
          <a:ln w="9525">
            <a:noFill/>
            <a:miter lim="800000"/>
            <a:headEnd/>
            <a:tailEnd/>
          </a:ln>
          <a:effectLst/>
        </p:spPr>
      </p:pic>
      <p:pic>
        <p:nvPicPr>
          <p:cNvPr id="4" name="~PP1895.WAV">
            <a:hlinkClick r:id="" action="ppaction://media"/>
          </p:cNvPr>
          <p:cNvPicPr>
            <a:picLocks noRot="1" noChangeAspect="1"/>
          </p:cNvPicPr>
          <p:nvPr>
            <a:wavAudioFile r:embed="rId1" name="~PP1895.WAV"/>
          </p:nvPr>
        </p:nvPicPr>
        <p:blipFill>
          <a:blip r:embed="rId5" cstate="print"/>
          <a:stretch>
            <a:fillRect/>
          </a:stretch>
        </p:blipFill>
        <p:spPr>
          <a:xfrm>
            <a:off x="8716963" y="6430963"/>
            <a:ext cx="304800" cy="304800"/>
          </a:xfrm>
          <a:prstGeom prst="rect">
            <a:avLst/>
          </a:prstGeom>
        </p:spPr>
      </p:pic>
    </p:spTree>
  </p:cSld>
  <p:clrMapOvr>
    <a:masterClrMapping/>
  </p:clrMapOvr>
  <p:transition advTm="11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Building an Analysis</a:t>
            </a:r>
            <a:endParaRPr lang="en-US" dirty="0"/>
          </a:p>
        </p:txBody>
      </p:sp>
      <p:sp>
        <p:nvSpPr>
          <p:cNvPr id="5" name="Content Placeholder 4"/>
          <p:cNvSpPr>
            <a:spLocks noGrp="1"/>
          </p:cNvSpPr>
          <p:nvPr>
            <p:ph sz="quarter" idx="1"/>
          </p:nvPr>
        </p:nvSpPr>
        <p:spPr/>
        <p:txBody>
          <a:bodyPr/>
          <a:lstStyle/>
          <a:p>
            <a:r>
              <a:rPr lang="en-US" dirty="0" smtClean="0"/>
              <a:t> </a:t>
            </a:r>
            <a:endParaRPr lang="en-US" dirty="0"/>
          </a:p>
        </p:txBody>
      </p:sp>
      <p:pic>
        <p:nvPicPr>
          <p:cNvPr id="6146" name="Picture 2"/>
          <p:cNvPicPr>
            <a:picLocks noChangeAspect="1" noChangeArrowheads="1"/>
          </p:cNvPicPr>
          <p:nvPr/>
        </p:nvPicPr>
        <p:blipFill>
          <a:blip r:embed="rId4" cstate="print"/>
          <a:srcRect l="24269" t="29046" r="24123" b="18154"/>
          <a:stretch>
            <a:fillRect/>
          </a:stretch>
        </p:blipFill>
        <p:spPr bwMode="auto">
          <a:xfrm>
            <a:off x="149090" y="1555845"/>
            <a:ext cx="8845820" cy="5090615"/>
          </a:xfrm>
          <a:prstGeom prst="rect">
            <a:avLst/>
          </a:prstGeom>
          <a:noFill/>
          <a:ln w="9525">
            <a:noFill/>
            <a:miter lim="800000"/>
            <a:headEnd/>
            <a:tailEnd/>
          </a:ln>
          <a:effectLst/>
        </p:spPr>
      </p:pic>
      <p:sp>
        <p:nvSpPr>
          <p:cNvPr id="6" name="Rectangle 5"/>
          <p:cNvSpPr/>
          <p:nvPr/>
        </p:nvSpPr>
        <p:spPr>
          <a:xfrm>
            <a:off x="2866029" y="2511187"/>
            <a:ext cx="4995081" cy="3207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P3033.WAV">
            <a:hlinkClick r:id="" action="ppaction://media"/>
          </p:cNvPr>
          <p:cNvPicPr>
            <a:picLocks noRot="1" noChangeAspect="1"/>
          </p:cNvPicPr>
          <p:nvPr>
            <a:wavAudioFile r:embed="rId1" name="~PP3033.WAV"/>
          </p:nvPr>
        </p:nvPicPr>
        <p:blipFill>
          <a:blip r:embed="rId5" cstate="print"/>
          <a:stretch>
            <a:fillRect/>
          </a:stretch>
        </p:blipFill>
        <p:spPr>
          <a:xfrm>
            <a:off x="8716963" y="6430963"/>
            <a:ext cx="304800" cy="304800"/>
          </a:xfrm>
          <a:prstGeom prst="rect">
            <a:avLst/>
          </a:prstGeom>
        </p:spPr>
      </p:pic>
    </p:spTree>
  </p:cSld>
  <p:clrMapOvr>
    <a:masterClrMapping/>
  </p:clrMapOvr>
  <p:transition advTm="12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Building an Analysis</a:t>
            </a:r>
            <a:endParaRPr lang="en-US" dirty="0"/>
          </a:p>
        </p:txBody>
      </p:sp>
      <p:sp>
        <p:nvSpPr>
          <p:cNvPr id="8" name="Text Placeholder 2"/>
          <p:cNvSpPr txBox="1">
            <a:spLocks/>
          </p:cNvSpPr>
          <p:nvPr/>
        </p:nvSpPr>
        <p:spPr bwMode="auto">
          <a:xfrm>
            <a:off x="609600" y="1613847"/>
            <a:ext cx="8220501" cy="910988"/>
          </a:xfrm>
          <a:prstGeom prst="rect">
            <a:avLst/>
          </a:prstGeom>
          <a:solidFill>
            <a:schemeClr val="accent1">
              <a:lumMod val="40000"/>
              <a:lumOff val="6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R="0" lvl="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tab pos="1492250" algn="l"/>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Where do</a:t>
            </a:r>
            <a:r>
              <a:rPr kumimoji="0" lang="en-US" sz="2900" b="0" i="0" u="none" strike="noStrike" kern="1200" cap="none" spc="0" normalizeH="0" noProof="0" dirty="0" smtClean="0">
                <a:ln>
                  <a:noFill/>
                </a:ln>
                <a:solidFill>
                  <a:schemeClr val="tx1"/>
                </a:solidFill>
                <a:effectLst/>
                <a:uLnTx/>
                <a:uFillTx/>
                <a:latin typeface="+mn-lt"/>
                <a:ea typeface="+mn-ea"/>
                <a:cs typeface="+mn-cs"/>
              </a:rPr>
              <a:t> the residents of the 4-County region work?</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Picture 2"/>
          <p:cNvPicPr>
            <a:picLocks noChangeAspect="1" noChangeArrowheads="1"/>
          </p:cNvPicPr>
          <p:nvPr/>
        </p:nvPicPr>
        <p:blipFill>
          <a:blip r:embed="rId4" cstate="print"/>
          <a:srcRect l="24369" t="29628" r="24215" b="64474"/>
          <a:stretch>
            <a:fillRect/>
          </a:stretch>
        </p:blipFill>
        <p:spPr bwMode="auto">
          <a:xfrm>
            <a:off x="0" y="2838734"/>
            <a:ext cx="8671847" cy="559558"/>
          </a:xfrm>
          <a:prstGeom prst="rect">
            <a:avLst/>
          </a:prstGeom>
          <a:noFill/>
          <a:ln w="9525">
            <a:noFill/>
            <a:miter lim="800000"/>
            <a:headEnd/>
            <a:tailEnd/>
          </a:ln>
          <a:effectLst/>
        </p:spPr>
      </p:pic>
      <p:sp>
        <p:nvSpPr>
          <p:cNvPr id="15" name="Rectangle 14"/>
          <p:cNvSpPr/>
          <p:nvPr/>
        </p:nvSpPr>
        <p:spPr>
          <a:xfrm>
            <a:off x="2825087" y="3807725"/>
            <a:ext cx="5813946" cy="2292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HOME: </a:t>
            </a:r>
            <a:r>
              <a:rPr lang="en-US" sz="3200" dirty="0" smtClean="0"/>
              <a:t>Where they live</a:t>
            </a:r>
          </a:p>
          <a:p>
            <a:pPr algn="ctr"/>
            <a:endParaRPr lang="en-US" sz="3200" dirty="0" smtClean="0"/>
          </a:p>
          <a:p>
            <a:pPr algn="ctr"/>
            <a:r>
              <a:rPr lang="en-US" sz="3200" b="1" dirty="0" smtClean="0"/>
              <a:t>WORK: </a:t>
            </a:r>
            <a:r>
              <a:rPr lang="en-US" sz="3200" dirty="0" smtClean="0"/>
              <a:t>Where they work</a:t>
            </a:r>
            <a:endParaRPr lang="en-US" sz="3200" dirty="0"/>
          </a:p>
        </p:txBody>
      </p:sp>
      <p:pic>
        <p:nvPicPr>
          <p:cNvPr id="7170" name="Picture 2"/>
          <p:cNvPicPr>
            <a:picLocks noChangeAspect="1" noChangeArrowheads="1"/>
          </p:cNvPicPr>
          <p:nvPr/>
        </p:nvPicPr>
        <p:blipFill>
          <a:blip r:embed="rId5" cstate="print"/>
          <a:srcRect l="24369" t="35282" r="61877" b="47901"/>
          <a:stretch>
            <a:fillRect/>
          </a:stretch>
        </p:blipFill>
        <p:spPr bwMode="auto">
          <a:xfrm>
            <a:off x="0" y="3416978"/>
            <a:ext cx="2215148" cy="1523511"/>
          </a:xfrm>
          <a:prstGeom prst="rect">
            <a:avLst/>
          </a:prstGeom>
          <a:noFill/>
          <a:ln w="9525">
            <a:noFill/>
            <a:miter lim="800000"/>
            <a:headEnd/>
            <a:tailEnd/>
          </a:ln>
          <a:effectLst/>
        </p:spPr>
      </p:pic>
      <p:pic>
        <p:nvPicPr>
          <p:cNvPr id="7" name="~PP2301.WAV">
            <a:hlinkClick r:id="" action="ppaction://media"/>
          </p:cNvPr>
          <p:cNvPicPr>
            <a:picLocks noRot="1" noChangeAspect="1"/>
          </p:cNvPicPr>
          <p:nvPr>
            <a:wavAudioFile r:embed="rId1" name="~PP2301.WAV"/>
          </p:nvPr>
        </p:nvPicPr>
        <p:blipFill>
          <a:blip r:embed="rId6" cstate="print"/>
          <a:stretch>
            <a:fillRect/>
          </a:stretch>
        </p:blipFill>
        <p:spPr>
          <a:xfrm>
            <a:off x="8716963" y="6430963"/>
            <a:ext cx="304800" cy="304800"/>
          </a:xfrm>
          <a:prstGeom prst="rect">
            <a:avLst/>
          </a:prstGeom>
        </p:spPr>
      </p:pic>
    </p:spTree>
  </p:cSld>
  <p:clrMapOvr>
    <a:masterClrMapping/>
  </p:clrMapOvr>
  <p:transition advTm="157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4" cstate="print"/>
          <a:srcRect/>
          <a:stretch>
            <a:fillRect/>
          </a:stretch>
        </p:blipFill>
        <p:spPr bwMode="auto">
          <a:xfrm>
            <a:off x="627797" y="2784143"/>
            <a:ext cx="2620370" cy="3630305"/>
          </a:xfrm>
          <a:prstGeom prst="rect">
            <a:avLst/>
          </a:prstGeom>
          <a:noFill/>
          <a:ln w="28575">
            <a:solidFill>
              <a:schemeClr val="accent4">
                <a:lumMod val="50000"/>
              </a:schemeClr>
            </a:solidFill>
            <a:miter lim="800000"/>
            <a:headEnd/>
            <a:tailEnd/>
          </a:ln>
        </p:spPr>
      </p:pic>
      <p:sp>
        <p:nvSpPr>
          <p:cNvPr id="2" name="Title 1"/>
          <p:cNvSpPr>
            <a:spLocks noGrp="1"/>
          </p:cNvSpPr>
          <p:nvPr>
            <p:ph type="title"/>
          </p:nvPr>
        </p:nvSpPr>
        <p:spPr/>
        <p:txBody>
          <a:bodyPr/>
          <a:lstStyle/>
          <a:p>
            <a:r>
              <a:rPr lang="en-US" dirty="0" smtClean="0"/>
              <a:t>OnTheMap – Building an Analysis</a:t>
            </a:r>
            <a:endParaRPr lang="en-US" dirty="0"/>
          </a:p>
        </p:txBody>
      </p:sp>
      <p:cxnSp>
        <p:nvCxnSpPr>
          <p:cNvPr id="7" name="Straight Arrow Connector 6"/>
          <p:cNvCxnSpPr/>
          <p:nvPr/>
        </p:nvCxnSpPr>
        <p:spPr>
          <a:xfrm>
            <a:off x="1774209" y="2907004"/>
            <a:ext cx="2238233" cy="95503"/>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 Placeholder 2"/>
          <p:cNvSpPr txBox="1">
            <a:spLocks/>
          </p:cNvSpPr>
          <p:nvPr/>
        </p:nvSpPr>
        <p:spPr bwMode="auto">
          <a:xfrm>
            <a:off x="609600" y="1600200"/>
            <a:ext cx="8220501" cy="910988"/>
          </a:xfrm>
          <a:prstGeom prst="rect">
            <a:avLst/>
          </a:prstGeom>
          <a:solidFill>
            <a:schemeClr val="accent1">
              <a:lumMod val="40000"/>
              <a:lumOff val="6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R="0" lvl="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tab pos="1492250" algn="l"/>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Where do</a:t>
            </a:r>
            <a:r>
              <a:rPr kumimoji="0" lang="en-US" sz="2900" b="0" i="0" u="none" strike="noStrike" kern="1200" cap="none" spc="0" normalizeH="0" noProof="0" dirty="0" smtClean="0">
                <a:ln>
                  <a:noFill/>
                </a:ln>
                <a:solidFill>
                  <a:schemeClr val="tx1"/>
                </a:solidFill>
                <a:effectLst/>
                <a:uLnTx/>
                <a:uFillTx/>
                <a:latin typeface="+mn-lt"/>
                <a:ea typeface="+mn-ea"/>
                <a:cs typeface="+mn-cs"/>
              </a:rPr>
              <a:t> the residents of the 4-County region work?</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3778" name="Picture 2"/>
          <p:cNvPicPr>
            <a:picLocks noChangeAspect="1" noChangeArrowheads="1"/>
          </p:cNvPicPr>
          <p:nvPr/>
        </p:nvPicPr>
        <p:blipFill>
          <a:blip r:embed="rId5" cstate="print"/>
          <a:srcRect/>
          <a:stretch>
            <a:fillRect/>
          </a:stretch>
        </p:blipFill>
        <p:spPr bwMode="auto">
          <a:xfrm>
            <a:off x="3985146" y="2709080"/>
            <a:ext cx="3875964" cy="4094328"/>
          </a:xfrm>
          <a:prstGeom prst="rect">
            <a:avLst/>
          </a:prstGeom>
          <a:noFill/>
          <a:ln w="9525">
            <a:solidFill>
              <a:schemeClr val="tx2">
                <a:lumMod val="75000"/>
              </a:schemeClr>
            </a:solidFill>
            <a:miter lim="800000"/>
            <a:headEnd/>
            <a:tailEnd/>
          </a:ln>
        </p:spPr>
      </p:pic>
      <p:sp>
        <p:nvSpPr>
          <p:cNvPr id="10" name="Rectangle 9"/>
          <p:cNvSpPr/>
          <p:nvPr/>
        </p:nvSpPr>
        <p:spPr>
          <a:xfrm>
            <a:off x="3944203" y="4531057"/>
            <a:ext cx="3807725" cy="8052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P2738.WAV">
            <a:hlinkClick r:id="" action="ppaction://media"/>
          </p:cNvPr>
          <p:cNvPicPr>
            <a:picLocks noRot="1" noChangeAspect="1"/>
          </p:cNvPicPr>
          <p:nvPr>
            <a:wavAudioFile r:embed="rId1" name="~PP2738.WAV"/>
          </p:nvPr>
        </p:nvPicPr>
        <p:blipFill>
          <a:blip r:embed="rId6" cstate="print"/>
          <a:stretch>
            <a:fillRect/>
          </a:stretch>
        </p:blipFill>
        <p:spPr>
          <a:xfrm>
            <a:off x="8716963" y="6430963"/>
            <a:ext cx="304800" cy="304800"/>
          </a:xfrm>
          <a:prstGeom prst="rect">
            <a:avLst/>
          </a:prstGeom>
        </p:spPr>
      </p:pic>
    </p:spTree>
  </p:cSld>
  <p:clrMapOvr>
    <a:masterClrMapping/>
  </p:clrMapOvr>
  <p:transition advTm="14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63563" y="258763"/>
            <a:ext cx="8058150" cy="893762"/>
          </a:xfrm>
        </p:spPr>
        <p:txBody>
          <a:bodyPr/>
          <a:lstStyle/>
          <a:p>
            <a:r>
              <a:rPr lang="en-US" dirty="0" smtClean="0"/>
              <a:t>What’s in it for me?</a:t>
            </a:r>
          </a:p>
        </p:txBody>
      </p:sp>
      <p:sp>
        <p:nvSpPr>
          <p:cNvPr id="10243" name="Text Placeholder 2"/>
          <p:cNvSpPr>
            <a:spLocks noGrp="1"/>
          </p:cNvSpPr>
          <p:nvPr>
            <p:ph type="body" sz="half" idx="1"/>
          </p:nvPr>
        </p:nvSpPr>
        <p:spPr>
          <a:xfrm>
            <a:off x="457200" y="1600200"/>
            <a:ext cx="7662863" cy="4525963"/>
          </a:xfrm>
        </p:spPr>
        <p:txBody>
          <a:bodyPr/>
          <a:lstStyle/>
          <a:p>
            <a:pPr>
              <a:defRPr/>
            </a:pPr>
            <a:r>
              <a:rPr lang="en-US" dirty="0" smtClean="0"/>
              <a:t>After participating in this lesson, you will be able to:</a:t>
            </a:r>
          </a:p>
          <a:p>
            <a:pPr lvl="1">
              <a:defRPr/>
            </a:pPr>
            <a:r>
              <a:rPr lang="en-US" dirty="0" smtClean="0"/>
              <a:t>Categorize common challenges faced by businesses</a:t>
            </a:r>
          </a:p>
          <a:p>
            <a:pPr lvl="1">
              <a:defRPr/>
            </a:pPr>
            <a:r>
              <a:rPr lang="en-US" dirty="0" smtClean="0"/>
              <a:t>Identify data types and LMI sources specific to each category of business challenge</a:t>
            </a:r>
          </a:p>
          <a:p>
            <a:pPr lvl="1">
              <a:defRPr/>
            </a:pPr>
            <a:r>
              <a:rPr lang="en-US" dirty="0" smtClean="0"/>
              <a:t>Extract data from dynamic LMI sources</a:t>
            </a:r>
          </a:p>
          <a:p>
            <a:pPr>
              <a:defRPr/>
            </a:pPr>
            <a:r>
              <a:rPr lang="en-US" dirty="0" smtClean="0">
                <a:solidFill>
                  <a:schemeClr val="bg1">
                    <a:lumMod val="65000"/>
                  </a:schemeClr>
                </a:solidFill>
              </a:rPr>
              <a:t>Lesson Two: Practicum</a:t>
            </a:r>
          </a:p>
          <a:p>
            <a:pPr lvl="1">
              <a:defRPr/>
            </a:pPr>
            <a:r>
              <a:rPr lang="en-US" dirty="0" smtClean="0">
                <a:solidFill>
                  <a:schemeClr val="bg1">
                    <a:lumMod val="65000"/>
                  </a:schemeClr>
                </a:solidFill>
              </a:rPr>
              <a:t>Data Extraction</a:t>
            </a:r>
          </a:p>
        </p:txBody>
      </p:sp>
      <p:pic>
        <p:nvPicPr>
          <p:cNvPr id="4" name="Picture 3" descr="939DD99B342B492C.jpg"/>
          <p:cNvPicPr>
            <a:picLocks noChangeAspect="1"/>
          </p:cNvPicPr>
          <p:nvPr/>
        </p:nvPicPr>
        <p:blipFill>
          <a:blip r:embed="rId4" cstate="print"/>
          <a:stretch>
            <a:fillRect/>
          </a:stretch>
        </p:blipFill>
        <p:spPr>
          <a:xfrm>
            <a:off x="5380074" y="4323316"/>
            <a:ext cx="3687726" cy="2458484"/>
          </a:xfrm>
          <a:prstGeom prst="rect">
            <a:avLst/>
          </a:prstGeom>
        </p:spPr>
      </p:pic>
      <p:pic>
        <p:nvPicPr>
          <p:cNvPr id="5" name="~PP3060.WAV">
            <a:hlinkClick r:id="" action="ppaction://media"/>
          </p:cNvPr>
          <p:cNvPicPr>
            <a:picLocks noRot="1" noChangeAspect="1"/>
          </p:cNvPicPr>
          <p:nvPr>
            <a:wavAudioFile r:embed="rId1" name="~PP3060.WAV"/>
          </p:nvPr>
        </p:nvPicPr>
        <p:blipFill>
          <a:blip r:embed="rId5" cstate="print"/>
          <a:stretch>
            <a:fillRect/>
          </a:stretch>
        </p:blipFill>
        <p:spPr>
          <a:xfrm>
            <a:off x="8716963" y="6430963"/>
            <a:ext cx="304800" cy="304800"/>
          </a:xfrm>
          <a:prstGeom prst="rect">
            <a:avLst/>
          </a:prstGeom>
        </p:spPr>
      </p:pic>
    </p:spTree>
  </p:cSld>
  <p:clrMapOvr>
    <a:masterClrMapping/>
  </p:clrMapOvr>
  <p:transition advTm="46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Building an Analysis</a:t>
            </a:r>
            <a:endParaRPr lang="en-US" dirty="0"/>
          </a:p>
        </p:txBody>
      </p:sp>
      <p:sp>
        <p:nvSpPr>
          <p:cNvPr id="8" name="Text Placeholder 2"/>
          <p:cNvSpPr txBox="1">
            <a:spLocks/>
          </p:cNvSpPr>
          <p:nvPr/>
        </p:nvSpPr>
        <p:spPr bwMode="auto">
          <a:xfrm>
            <a:off x="609600" y="1600200"/>
            <a:ext cx="8220501" cy="910988"/>
          </a:xfrm>
          <a:prstGeom prst="rect">
            <a:avLst/>
          </a:prstGeom>
          <a:solidFill>
            <a:schemeClr val="accent1">
              <a:lumMod val="40000"/>
              <a:lumOff val="6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R="0" lvl="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tab pos="1492250" algn="l"/>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Where do</a:t>
            </a:r>
            <a:r>
              <a:rPr kumimoji="0" lang="en-US" sz="2900" b="0" i="0" u="none" strike="noStrike" kern="1200" cap="none" spc="0" normalizeH="0" noProof="0" dirty="0" smtClean="0">
                <a:ln>
                  <a:noFill/>
                </a:ln>
                <a:solidFill>
                  <a:schemeClr val="tx1"/>
                </a:solidFill>
                <a:effectLst/>
                <a:uLnTx/>
                <a:uFillTx/>
                <a:latin typeface="+mn-lt"/>
                <a:ea typeface="+mn-ea"/>
                <a:cs typeface="+mn-cs"/>
              </a:rPr>
              <a:t> the residents of the 4-County region work?</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2"/>
          <p:cNvPicPr>
            <a:picLocks noChangeAspect="1" noChangeArrowheads="1"/>
          </p:cNvPicPr>
          <p:nvPr/>
        </p:nvPicPr>
        <p:blipFill>
          <a:blip r:embed="rId5" cstate="screen"/>
          <a:srcRect l="59389"/>
          <a:stretch>
            <a:fillRect/>
          </a:stretch>
        </p:blipFill>
        <p:spPr bwMode="auto">
          <a:xfrm>
            <a:off x="2374711" y="2562651"/>
            <a:ext cx="2534971" cy="3584529"/>
          </a:xfrm>
          <a:prstGeom prst="rect">
            <a:avLst/>
          </a:prstGeom>
          <a:ln>
            <a:solidFill>
              <a:schemeClr val="tx1"/>
            </a:solidFill>
          </a:ln>
          <a:effectLst>
            <a:innerShdw blurRad="63500" dist="50800" dir="13500000">
              <a:prstClr val="black">
                <a:alpha val="50000"/>
              </a:prstClr>
            </a:innerShdw>
          </a:effectLst>
        </p:spPr>
      </p:pic>
      <p:sp>
        <p:nvSpPr>
          <p:cNvPr id="12" name="Right Arrow Callout 11"/>
          <p:cNvSpPr/>
          <p:nvPr/>
        </p:nvSpPr>
        <p:spPr>
          <a:xfrm flipH="1">
            <a:off x="4974608" y="2884227"/>
            <a:ext cx="2133600" cy="2362200"/>
          </a:xfrm>
          <a:prstGeom prst="rightArrowCallout">
            <a:avLst>
              <a:gd name="adj1" fmla="val 25000"/>
              <a:gd name="adj2" fmla="val 25000"/>
              <a:gd name="adj3" fmla="val 13806"/>
              <a:gd name="adj4" fmla="val 77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PRIMARY: Highest Pay</a:t>
            </a:r>
            <a:endParaRPr lang="en-US" dirty="0" smtClean="0"/>
          </a:p>
          <a:p>
            <a:pPr algn="ctr"/>
            <a:endParaRPr lang="en-US" dirty="0" smtClean="0"/>
          </a:p>
          <a:p>
            <a:pPr algn="ctr"/>
            <a:r>
              <a:rPr lang="en-US" b="1" dirty="0" smtClean="0"/>
              <a:t>PRIVATE:</a:t>
            </a:r>
          </a:p>
          <a:p>
            <a:pPr algn="ctr"/>
            <a:r>
              <a:rPr lang="en-US" dirty="0" smtClean="0"/>
              <a:t>No Government</a:t>
            </a:r>
            <a:endParaRPr lang="en-US" dirty="0"/>
          </a:p>
        </p:txBody>
      </p:sp>
      <p:sp>
        <p:nvSpPr>
          <p:cNvPr id="13" name="Left Arrow 12"/>
          <p:cNvSpPr/>
          <p:nvPr/>
        </p:nvSpPr>
        <p:spPr>
          <a:xfrm>
            <a:off x="5036024" y="5827594"/>
            <a:ext cx="978408" cy="2183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P3662.WAV">
            <a:hlinkClick r:id="" action="ppaction://media"/>
          </p:cNvPr>
          <p:cNvPicPr>
            <a:picLocks noRot="1" noChangeAspect="1"/>
          </p:cNvPicPr>
          <p:nvPr>
            <a:wavAudioFile r:embed="rId2" name="~PP3662.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18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OnTheMap – Labor Force Results</a:t>
            </a:r>
          </a:p>
        </p:txBody>
      </p:sp>
      <p:pic>
        <p:nvPicPr>
          <p:cNvPr id="8194" name="Picture 2"/>
          <p:cNvPicPr>
            <a:picLocks noChangeAspect="1" noChangeArrowheads="1"/>
          </p:cNvPicPr>
          <p:nvPr/>
        </p:nvPicPr>
        <p:blipFill>
          <a:blip r:embed="rId5" cstate="print"/>
          <a:srcRect t="17395" b="7446"/>
          <a:stretch>
            <a:fillRect/>
          </a:stretch>
        </p:blipFill>
        <p:spPr bwMode="auto">
          <a:xfrm>
            <a:off x="95535" y="1727556"/>
            <a:ext cx="8952931" cy="3785024"/>
          </a:xfrm>
          <a:prstGeom prst="rect">
            <a:avLst/>
          </a:prstGeom>
          <a:noFill/>
          <a:ln w="9525">
            <a:noFill/>
            <a:miter lim="800000"/>
            <a:headEnd/>
            <a:tailEnd/>
          </a:ln>
          <a:effectLst/>
        </p:spPr>
      </p:pic>
      <p:sp>
        <p:nvSpPr>
          <p:cNvPr id="8" name="Rectangle 7"/>
          <p:cNvSpPr/>
          <p:nvPr/>
        </p:nvSpPr>
        <p:spPr>
          <a:xfrm>
            <a:off x="7014949" y="3603009"/>
            <a:ext cx="1924336" cy="11873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P2985.WAV">
            <a:hlinkClick r:id="" action="ppaction://media"/>
          </p:cNvPr>
          <p:cNvPicPr>
            <a:picLocks noRot="1" noChangeAspect="1"/>
          </p:cNvPicPr>
          <p:nvPr>
            <a:wavAudioFile r:embed="rId2" name="~PP298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0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OnTheMap – Filtered Results</a:t>
            </a:r>
          </a:p>
        </p:txBody>
      </p:sp>
      <p:sp>
        <p:nvSpPr>
          <p:cNvPr id="10" name="Text Placeholder 9"/>
          <p:cNvSpPr>
            <a:spLocks noGrp="1"/>
          </p:cNvSpPr>
          <p:nvPr>
            <p:ph type="body" idx="2"/>
          </p:nvPr>
        </p:nvSpPr>
        <p:spPr>
          <a:xfrm>
            <a:off x="0" y="1651379"/>
            <a:ext cx="2688609" cy="5206621"/>
          </a:xfrm>
        </p:spPr>
        <p:txBody>
          <a:bodyPr>
            <a:normAutofit lnSpcReduction="10000"/>
          </a:bodyPr>
          <a:lstStyle/>
          <a:p>
            <a:pPr>
              <a:spcBef>
                <a:spcPts val="0"/>
              </a:spcBef>
              <a:spcAft>
                <a:spcPts val="0"/>
              </a:spcAft>
            </a:pPr>
            <a:r>
              <a:rPr lang="en-US" sz="1600" dirty="0" smtClean="0"/>
              <a:t>Distance/Direction Analysis is reporting the work locations of those who live in the 4-county region.  </a:t>
            </a:r>
          </a:p>
          <a:p>
            <a:pPr>
              <a:spcBef>
                <a:spcPts val="500"/>
              </a:spcBef>
              <a:spcAft>
                <a:spcPts val="500"/>
              </a:spcAft>
            </a:pPr>
            <a:r>
              <a:rPr lang="en-US" b="1" dirty="0" smtClean="0"/>
              <a:t>Characteristic Filter</a:t>
            </a:r>
          </a:p>
          <a:p>
            <a:pPr>
              <a:spcBef>
                <a:spcPts val="500"/>
              </a:spcBef>
              <a:spcAft>
                <a:spcPts val="500"/>
              </a:spcAft>
            </a:pPr>
            <a:r>
              <a:rPr lang="en-US" sz="1900" dirty="0" smtClean="0"/>
              <a:t>Worker Age</a:t>
            </a:r>
          </a:p>
          <a:p>
            <a:pPr marL="457200" lvl="1">
              <a:spcBef>
                <a:spcPts val="0"/>
              </a:spcBef>
            </a:pPr>
            <a:r>
              <a:rPr lang="en-US" sz="1400" dirty="0" smtClean="0"/>
              <a:t>29 or younger</a:t>
            </a:r>
          </a:p>
          <a:p>
            <a:pPr marL="457200" lvl="1">
              <a:spcBef>
                <a:spcPts val="0"/>
              </a:spcBef>
            </a:pPr>
            <a:r>
              <a:rPr lang="en-US" sz="1400" dirty="0" smtClean="0"/>
              <a:t>30-54</a:t>
            </a:r>
          </a:p>
          <a:p>
            <a:pPr marL="457200" lvl="1">
              <a:spcBef>
                <a:spcPts val="0"/>
              </a:spcBef>
            </a:pPr>
            <a:r>
              <a:rPr lang="en-US" sz="1400" dirty="0" smtClean="0"/>
              <a:t>55 or older</a:t>
            </a:r>
          </a:p>
          <a:p>
            <a:r>
              <a:rPr lang="en-US" sz="1900" dirty="0" smtClean="0"/>
              <a:t>Earnings</a:t>
            </a:r>
          </a:p>
          <a:p>
            <a:pPr marL="457200" lvl="1">
              <a:spcBef>
                <a:spcPts val="0"/>
              </a:spcBef>
            </a:pPr>
            <a:r>
              <a:rPr lang="en-US" sz="1400" dirty="0" smtClean="0"/>
              <a:t>$1,250 or less a month</a:t>
            </a:r>
          </a:p>
          <a:p>
            <a:pPr marL="457200" lvl="1">
              <a:spcBef>
                <a:spcPts val="0"/>
              </a:spcBef>
            </a:pPr>
            <a:r>
              <a:rPr lang="en-US" sz="1400" dirty="0" smtClean="0"/>
              <a:t>$1,251 - $3,333 a month</a:t>
            </a:r>
          </a:p>
          <a:p>
            <a:pPr marL="457200" lvl="1">
              <a:spcBef>
                <a:spcPts val="0"/>
              </a:spcBef>
            </a:pPr>
            <a:r>
              <a:rPr lang="en-US" sz="1400" dirty="0" smtClean="0"/>
              <a:t>Greater than $3,333 a month</a:t>
            </a:r>
          </a:p>
          <a:p>
            <a:r>
              <a:rPr lang="en-US" sz="1900" dirty="0" smtClean="0"/>
              <a:t>Industry Segment</a:t>
            </a:r>
          </a:p>
          <a:p>
            <a:pPr marL="182880">
              <a:spcBef>
                <a:spcPts val="0"/>
              </a:spcBef>
              <a:spcAft>
                <a:spcPts val="0"/>
              </a:spcAft>
            </a:pPr>
            <a:r>
              <a:rPr lang="en-US" sz="1400" dirty="0" smtClean="0"/>
              <a:t>Goods Producing</a:t>
            </a:r>
          </a:p>
          <a:p>
            <a:pPr marL="182880">
              <a:spcBef>
                <a:spcPts val="0"/>
              </a:spcBef>
              <a:spcAft>
                <a:spcPts val="0"/>
              </a:spcAft>
            </a:pPr>
            <a:r>
              <a:rPr lang="en-US" sz="1400" dirty="0" smtClean="0"/>
              <a:t>Trade, Transportation and Utilities</a:t>
            </a:r>
          </a:p>
          <a:p>
            <a:pPr marL="182880">
              <a:spcBef>
                <a:spcPts val="0"/>
              </a:spcBef>
              <a:spcAft>
                <a:spcPts val="0"/>
              </a:spcAft>
            </a:pPr>
            <a:r>
              <a:rPr lang="en-US" sz="1400" dirty="0" smtClean="0"/>
              <a:t>All Other Services</a:t>
            </a:r>
          </a:p>
          <a:p>
            <a:endParaRPr lang="en-US" dirty="0"/>
          </a:p>
        </p:txBody>
      </p:sp>
      <p:pic>
        <p:nvPicPr>
          <p:cNvPr id="9219" name="Picture 3"/>
          <p:cNvPicPr>
            <a:picLocks noChangeAspect="1" noChangeArrowheads="1"/>
          </p:cNvPicPr>
          <p:nvPr/>
        </p:nvPicPr>
        <p:blipFill>
          <a:blip r:embed="rId4" cstate="print"/>
          <a:srcRect t="17559" r="22369" b="7118"/>
          <a:stretch>
            <a:fillRect/>
          </a:stretch>
        </p:blipFill>
        <p:spPr bwMode="auto">
          <a:xfrm>
            <a:off x="2825087" y="1641721"/>
            <a:ext cx="6318913" cy="4078224"/>
          </a:xfrm>
          <a:prstGeom prst="rect">
            <a:avLst/>
          </a:prstGeom>
          <a:noFill/>
          <a:ln w="9525">
            <a:noFill/>
            <a:miter lim="800000"/>
            <a:headEnd/>
            <a:tailEnd/>
          </a:ln>
          <a:effectLst/>
        </p:spPr>
      </p:pic>
      <p:sp>
        <p:nvSpPr>
          <p:cNvPr id="6" name="Rectangle 5"/>
          <p:cNvSpPr/>
          <p:nvPr/>
        </p:nvSpPr>
        <p:spPr>
          <a:xfrm>
            <a:off x="3707664" y="2700441"/>
            <a:ext cx="291129" cy="2065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P4045.WAV">
            <a:hlinkClick r:id="" action="ppaction://media"/>
          </p:cNvPr>
          <p:cNvPicPr>
            <a:picLocks noRot="1" noChangeAspect="1"/>
          </p:cNvPicPr>
          <p:nvPr>
            <a:wavAudioFile r:embed="rId1" name="~PP4045.WAV"/>
          </p:nvPr>
        </p:nvPicPr>
        <p:blipFill>
          <a:blip r:embed="rId5" cstate="print"/>
          <a:stretch>
            <a:fillRect/>
          </a:stretch>
        </p:blipFill>
        <p:spPr>
          <a:xfrm>
            <a:off x="8716963" y="6430963"/>
            <a:ext cx="304800" cy="304800"/>
          </a:xfrm>
          <a:prstGeom prst="rect">
            <a:avLst/>
          </a:prstGeom>
        </p:spPr>
      </p:pic>
    </p:spTree>
  </p:cSld>
  <p:clrMapOvr>
    <a:masterClrMapping/>
  </p:clrMapOvr>
  <p:transition advTm="1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04715" y="228600"/>
            <a:ext cx="8775511" cy="990600"/>
          </a:xfrm>
        </p:spPr>
        <p:txBody>
          <a:bodyPr/>
          <a:lstStyle/>
          <a:p>
            <a:pPr marL="3084513" indent="-3084513"/>
            <a:r>
              <a:rPr lang="en-US" sz="3200" dirty="0" smtClean="0"/>
              <a:t>OnTheMap – Goods Producing Labor Force Results</a:t>
            </a:r>
          </a:p>
        </p:txBody>
      </p:sp>
      <p:pic>
        <p:nvPicPr>
          <p:cNvPr id="10242" name="Picture 2"/>
          <p:cNvPicPr>
            <a:picLocks noChangeAspect="1" noChangeArrowheads="1"/>
          </p:cNvPicPr>
          <p:nvPr/>
        </p:nvPicPr>
        <p:blipFill>
          <a:blip r:embed="rId5" cstate="print"/>
          <a:srcRect t="17231" b="7282"/>
          <a:stretch>
            <a:fillRect/>
          </a:stretch>
        </p:blipFill>
        <p:spPr bwMode="auto">
          <a:xfrm>
            <a:off x="163774" y="1951629"/>
            <a:ext cx="8980226" cy="4047609"/>
          </a:xfrm>
          <a:prstGeom prst="rect">
            <a:avLst/>
          </a:prstGeom>
          <a:noFill/>
          <a:ln w="9525">
            <a:noFill/>
            <a:miter lim="800000"/>
            <a:headEnd/>
            <a:tailEnd/>
          </a:ln>
          <a:effectLst/>
        </p:spPr>
      </p:pic>
      <p:sp>
        <p:nvSpPr>
          <p:cNvPr id="6" name="Text Placeholder 2"/>
          <p:cNvSpPr txBox="1">
            <a:spLocks/>
          </p:cNvSpPr>
          <p:nvPr/>
        </p:nvSpPr>
        <p:spPr bwMode="auto">
          <a:xfrm>
            <a:off x="7069540" y="3698542"/>
            <a:ext cx="2074460" cy="1801506"/>
          </a:xfrm>
          <a:prstGeom prst="rect">
            <a:avLst/>
          </a:prstGeom>
          <a:noFill/>
          <a:ln w="76200">
            <a:solidFill>
              <a:schemeClr val="accent1"/>
            </a:solidFill>
            <a:miter lim="800000"/>
            <a:headEnd/>
            <a:tailEnd/>
          </a:ln>
        </p:spPr>
        <p:txBody>
          <a:bodyPr vert="horz" wrap="square" lIns="91440" tIns="45720" rIns="91440" bIns="45720" numCol="1" anchor="b" anchorCtr="1" compatLnSpc="1">
            <a:prstTxWarp prst="textNoShape">
              <a:avLst/>
            </a:prstTxWarp>
            <a:normAutofit/>
          </a:bodyPr>
          <a:lstStyle/>
          <a:p>
            <a:pPr marR="0" lvl="0" algn="ctr" defTabSz="914400" rtl="0" eaLnBrk="0" fontAlgn="base" latinLnBrk="0" hangingPunct="0">
              <a:lnSpc>
                <a:spcPct val="100000"/>
              </a:lnSpc>
              <a:spcBef>
                <a:spcPts val="0"/>
              </a:spcBef>
              <a:spcAft>
                <a:spcPct val="0"/>
              </a:spcAft>
              <a:buClr>
                <a:schemeClr val="accent2"/>
              </a:buClr>
              <a:buSzPct val="60000"/>
              <a:buFont typeface="Wingdings" pitchFamily="2" charset="2"/>
              <a:buNone/>
              <a:tabLst>
                <a:tab pos="1492250" algn="l"/>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P2618.WAV">
            <a:hlinkClick r:id="" action="ppaction://media"/>
          </p:cNvPr>
          <p:cNvPicPr>
            <a:picLocks noRot="1" noChangeAspect="1"/>
          </p:cNvPicPr>
          <p:nvPr>
            <a:wavAudioFile r:embed="rId2" name="~PP261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1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Manufacturing Profile</a:t>
            </a:r>
            <a:endParaRPr lang="en-US" dirty="0"/>
          </a:p>
        </p:txBody>
      </p:sp>
      <p:pic>
        <p:nvPicPr>
          <p:cNvPr id="11266" name="Picture 2"/>
          <p:cNvPicPr>
            <a:picLocks noChangeAspect="1" noChangeArrowheads="1"/>
          </p:cNvPicPr>
          <p:nvPr/>
        </p:nvPicPr>
        <p:blipFill>
          <a:blip r:embed="rId5" cstate="print"/>
          <a:srcRect t="17723" r="22462" b="7118"/>
          <a:stretch>
            <a:fillRect/>
          </a:stretch>
        </p:blipFill>
        <p:spPr bwMode="auto">
          <a:xfrm>
            <a:off x="0" y="1544797"/>
            <a:ext cx="9144000" cy="4985657"/>
          </a:xfrm>
          <a:prstGeom prst="rect">
            <a:avLst/>
          </a:prstGeom>
          <a:noFill/>
          <a:ln w="9525">
            <a:noFill/>
            <a:miter lim="800000"/>
            <a:headEnd/>
            <a:tailEnd/>
          </a:ln>
          <a:effectLst/>
        </p:spPr>
      </p:pic>
      <p:sp>
        <p:nvSpPr>
          <p:cNvPr id="5" name="Left Arrow 4"/>
          <p:cNvSpPr/>
          <p:nvPr/>
        </p:nvSpPr>
        <p:spPr>
          <a:xfrm>
            <a:off x="5718412" y="357571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a:off x="2006221" y="578665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P3617.WAV">
            <a:hlinkClick r:id="" action="ppaction://media"/>
          </p:cNvPr>
          <p:cNvPicPr>
            <a:picLocks noRot="1" noChangeAspect="1"/>
          </p:cNvPicPr>
          <p:nvPr>
            <a:wavAudioFile r:embed="rId2" name="~PP3617.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3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Manufacturing Profile</a:t>
            </a:r>
            <a:endParaRPr lang="en-US" dirty="0"/>
          </a:p>
        </p:txBody>
      </p:sp>
      <p:sp>
        <p:nvSpPr>
          <p:cNvPr id="9" name="Text Placeholder 2"/>
          <p:cNvSpPr txBox="1">
            <a:spLocks/>
          </p:cNvSpPr>
          <p:nvPr/>
        </p:nvSpPr>
        <p:spPr bwMode="auto">
          <a:xfrm>
            <a:off x="595952" y="1545608"/>
            <a:ext cx="8220501" cy="829102"/>
          </a:xfrm>
          <a:prstGeom prst="rect">
            <a:avLst/>
          </a:prstGeom>
          <a:solidFill>
            <a:schemeClr val="accent1">
              <a:lumMod val="40000"/>
              <a:lumOff val="6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lvl="1">
              <a:buClr>
                <a:srgbClr val="E4701E"/>
              </a:buClr>
            </a:pPr>
            <a:r>
              <a:rPr lang="en-US" sz="2600" dirty="0" smtClean="0">
                <a:solidFill>
                  <a:prstClr val="black"/>
                </a:solidFill>
              </a:rPr>
              <a:t>Where are the region’s Manufacturing concentrations?</a:t>
            </a:r>
          </a:p>
        </p:txBody>
      </p:sp>
      <p:pic>
        <p:nvPicPr>
          <p:cNvPr id="12292" name="Picture 4"/>
          <p:cNvPicPr>
            <a:picLocks noChangeAspect="1" noChangeArrowheads="1"/>
          </p:cNvPicPr>
          <p:nvPr/>
        </p:nvPicPr>
        <p:blipFill>
          <a:blip r:embed="rId4" cstate="print"/>
          <a:srcRect l="24269" t="29046" r="24215" b="18497"/>
          <a:stretch>
            <a:fillRect/>
          </a:stretch>
        </p:blipFill>
        <p:spPr bwMode="auto">
          <a:xfrm>
            <a:off x="646484" y="2361168"/>
            <a:ext cx="7851032" cy="4496832"/>
          </a:xfrm>
          <a:prstGeom prst="rect">
            <a:avLst/>
          </a:prstGeom>
          <a:noFill/>
          <a:ln w="9525">
            <a:noFill/>
            <a:miter lim="800000"/>
            <a:headEnd/>
            <a:tailEnd/>
          </a:ln>
          <a:effectLst/>
        </p:spPr>
      </p:pic>
      <p:sp>
        <p:nvSpPr>
          <p:cNvPr id="14" name="Left Arrow 13"/>
          <p:cNvSpPr/>
          <p:nvPr/>
        </p:nvSpPr>
        <p:spPr>
          <a:xfrm>
            <a:off x="1392072" y="387596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P1412.WAV">
            <a:hlinkClick r:id="" action="ppaction://media"/>
          </p:cNvPr>
          <p:cNvPicPr>
            <a:picLocks noRot="1" noChangeAspect="1"/>
          </p:cNvPicPr>
          <p:nvPr>
            <a:wavAudioFile r:embed="rId1" name="~PP1412.WAV"/>
          </p:nvPr>
        </p:nvPicPr>
        <p:blipFill>
          <a:blip r:embed="rId5" cstate="print"/>
          <a:stretch>
            <a:fillRect/>
          </a:stretch>
        </p:blipFill>
        <p:spPr>
          <a:xfrm>
            <a:off x="8716963" y="6430963"/>
            <a:ext cx="304800" cy="304800"/>
          </a:xfrm>
          <a:prstGeom prst="rect">
            <a:avLst/>
          </a:prstGeom>
        </p:spPr>
      </p:pic>
    </p:spTree>
  </p:cSld>
  <p:clrMapOvr>
    <a:masterClrMapping/>
  </p:clrMapOvr>
  <p:transition advTm="21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OnTheMap – Area Profile Results</a:t>
            </a:r>
          </a:p>
        </p:txBody>
      </p:sp>
      <p:pic>
        <p:nvPicPr>
          <p:cNvPr id="13314" name="Picture 2"/>
          <p:cNvPicPr>
            <a:picLocks noChangeAspect="1" noChangeArrowheads="1"/>
          </p:cNvPicPr>
          <p:nvPr/>
        </p:nvPicPr>
        <p:blipFill>
          <a:blip r:embed="rId4" cstate="print"/>
          <a:srcRect t="17395" b="7282"/>
          <a:stretch>
            <a:fillRect/>
          </a:stretch>
        </p:blipFill>
        <p:spPr bwMode="auto">
          <a:xfrm>
            <a:off x="0" y="1668429"/>
            <a:ext cx="9144000" cy="3874242"/>
          </a:xfrm>
          <a:prstGeom prst="rect">
            <a:avLst/>
          </a:prstGeom>
          <a:noFill/>
          <a:ln w="9525">
            <a:noFill/>
            <a:miter lim="800000"/>
            <a:headEnd/>
            <a:tailEnd/>
          </a:ln>
          <a:effectLst/>
        </p:spPr>
      </p:pic>
      <p:sp>
        <p:nvSpPr>
          <p:cNvPr id="7" name="Rectangle 6"/>
          <p:cNvSpPr/>
          <p:nvPr/>
        </p:nvSpPr>
        <p:spPr>
          <a:xfrm>
            <a:off x="7137779" y="3534770"/>
            <a:ext cx="2006220" cy="6960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P1394.WAV">
            <a:hlinkClick r:id="" action="ppaction://media"/>
          </p:cNvPr>
          <p:cNvPicPr>
            <a:picLocks noRot="1" noChangeAspect="1"/>
          </p:cNvPicPr>
          <p:nvPr>
            <a:wavAudioFile r:embed="rId1" name="~PP1394.WAV"/>
          </p:nvPr>
        </p:nvPicPr>
        <p:blipFill>
          <a:blip r:embed="rId5" cstate="print"/>
          <a:stretch>
            <a:fillRect/>
          </a:stretch>
        </p:blipFill>
        <p:spPr>
          <a:xfrm>
            <a:off x="8716963" y="6430963"/>
            <a:ext cx="304800" cy="304800"/>
          </a:xfrm>
          <a:prstGeom prst="rect">
            <a:avLst/>
          </a:prstGeom>
        </p:spPr>
      </p:pic>
    </p:spTree>
  </p:cSld>
  <p:clrMapOvr>
    <a:masterClrMapping/>
  </p:clrMapOvr>
  <p:transition advTm="11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OnTheMap – Filtered Results</a:t>
            </a:r>
          </a:p>
        </p:txBody>
      </p:sp>
      <p:sp>
        <p:nvSpPr>
          <p:cNvPr id="8" name="Text Placeholder 7"/>
          <p:cNvSpPr>
            <a:spLocks noGrp="1"/>
          </p:cNvSpPr>
          <p:nvPr>
            <p:ph type="body" sz="half" idx="1"/>
          </p:nvPr>
        </p:nvSpPr>
        <p:spPr>
          <a:xfrm>
            <a:off x="457200" y="1600200"/>
            <a:ext cx="3254991" cy="4525963"/>
          </a:xfrm>
        </p:spPr>
        <p:txBody>
          <a:bodyPr/>
          <a:lstStyle/>
          <a:p>
            <a:pPr marL="0" indent="0">
              <a:buNone/>
            </a:pPr>
            <a:r>
              <a:rPr lang="en-US" sz="1800" dirty="0" smtClean="0"/>
              <a:t>Work Area Profile Analyses  report the characteristics of the workforce employed in the 4-County region.</a:t>
            </a:r>
          </a:p>
          <a:p>
            <a:pPr>
              <a:buNone/>
            </a:pPr>
            <a:r>
              <a:rPr lang="en-US" sz="1800" b="1" dirty="0" smtClean="0"/>
              <a:t>Characteristic Filters</a:t>
            </a:r>
          </a:p>
          <a:p>
            <a:r>
              <a:rPr lang="en-US" sz="1800" dirty="0" smtClean="0"/>
              <a:t>Worker Age</a:t>
            </a:r>
          </a:p>
          <a:p>
            <a:r>
              <a:rPr lang="en-US" sz="1800" dirty="0" smtClean="0"/>
              <a:t>Earnings</a:t>
            </a:r>
          </a:p>
          <a:p>
            <a:r>
              <a:rPr lang="en-US" sz="1800" dirty="0" smtClean="0"/>
              <a:t>Industry Segment</a:t>
            </a:r>
          </a:p>
          <a:p>
            <a:r>
              <a:rPr lang="en-US" sz="1800" dirty="0" smtClean="0"/>
              <a:t>Worker Ethnicity</a:t>
            </a:r>
          </a:p>
          <a:p>
            <a:r>
              <a:rPr lang="en-US" sz="1800" dirty="0" smtClean="0"/>
              <a:t>Worker Race</a:t>
            </a:r>
          </a:p>
          <a:p>
            <a:r>
              <a:rPr lang="en-US" sz="1800" dirty="0" smtClean="0"/>
              <a:t>Worker Educational Attainment </a:t>
            </a:r>
          </a:p>
          <a:p>
            <a:r>
              <a:rPr lang="en-US" sz="1800" dirty="0" smtClean="0"/>
              <a:t>Worker Sex</a:t>
            </a:r>
          </a:p>
          <a:p>
            <a:endParaRPr lang="en-US" dirty="0"/>
          </a:p>
        </p:txBody>
      </p:sp>
      <p:pic>
        <p:nvPicPr>
          <p:cNvPr id="14338" name="Picture 2"/>
          <p:cNvPicPr>
            <a:picLocks noChangeAspect="1" noChangeArrowheads="1"/>
          </p:cNvPicPr>
          <p:nvPr/>
        </p:nvPicPr>
        <p:blipFill>
          <a:blip r:embed="rId4" cstate="print"/>
          <a:srcRect l="48812" t="17395" b="7282"/>
          <a:stretch>
            <a:fillRect/>
          </a:stretch>
        </p:blipFill>
        <p:spPr bwMode="auto">
          <a:xfrm>
            <a:off x="3600863" y="1693851"/>
            <a:ext cx="5356804" cy="4433993"/>
          </a:xfrm>
          <a:prstGeom prst="rect">
            <a:avLst/>
          </a:prstGeom>
          <a:noFill/>
          <a:ln w="9525">
            <a:noFill/>
            <a:miter lim="800000"/>
            <a:headEnd/>
            <a:tailEnd/>
          </a:ln>
          <a:effectLst/>
        </p:spPr>
      </p:pic>
      <p:pic>
        <p:nvPicPr>
          <p:cNvPr id="6" name="~PP1574.WAV">
            <a:hlinkClick r:id="" action="ppaction://media"/>
          </p:cNvPr>
          <p:cNvPicPr>
            <a:picLocks noRot="1" noChangeAspect="1"/>
          </p:cNvPicPr>
          <p:nvPr>
            <a:wavAudioFile r:embed="rId1" name="~PP1574.WAV"/>
          </p:nvPr>
        </p:nvPicPr>
        <p:blipFill>
          <a:blip r:embed="rId5" cstate="print"/>
          <a:stretch>
            <a:fillRect/>
          </a:stretch>
        </p:blipFill>
        <p:spPr>
          <a:xfrm>
            <a:off x="8716963" y="6430963"/>
            <a:ext cx="304800" cy="304800"/>
          </a:xfrm>
          <a:prstGeom prst="rect">
            <a:avLst/>
          </a:prstGeom>
        </p:spPr>
      </p:pic>
    </p:spTree>
  </p:cSld>
  <p:clrMapOvr>
    <a:masterClrMapping/>
  </p:clrMapOvr>
  <p:transition advTm="368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marL="3084513" indent="-3084513"/>
            <a:r>
              <a:rPr lang="en-US" sz="3600" dirty="0" smtClean="0"/>
              <a:t>OnTheMap – Manufacturing Concentrations </a:t>
            </a:r>
          </a:p>
        </p:txBody>
      </p:sp>
      <p:pic>
        <p:nvPicPr>
          <p:cNvPr id="15363" name="Picture 3"/>
          <p:cNvPicPr>
            <a:picLocks noChangeAspect="1" noChangeArrowheads="1"/>
          </p:cNvPicPr>
          <p:nvPr/>
        </p:nvPicPr>
        <p:blipFill>
          <a:blip r:embed="rId4" cstate="print"/>
          <a:srcRect l="21323" t="17067" b="7282"/>
          <a:stretch>
            <a:fillRect/>
          </a:stretch>
        </p:blipFill>
        <p:spPr bwMode="auto">
          <a:xfrm>
            <a:off x="0" y="1407586"/>
            <a:ext cx="9144000" cy="4945699"/>
          </a:xfrm>
          <a:prstGeom prst="rect">
            <a:avLst/>
          </a:prstGeom>
          <a:noFill/>
          <a:ln w="9525">
            <a:noFill/>
            <a:miter lim="800000"/>
            <a:headEnd/>
            <a:tailEnd/>
          </a:ln>
          <a:effectLst/>
        </p:spPr>
      </p:pic>
      <p:pic>
        <p:nvPicPr>
          <p:cNvPr id="4" name="~PP3402.WAV">
            <a:hlinkClick r:id="" action="ppaction://media"/>
          </p:cNvPr>
          <p:cNvPicPr>
            <a:picLocks noRot="1" noChangeAspect="1"/>
          </p:cNvPicPr>
          <p:nvPr>
            <a:wavAudioFile r:embed="rId1" name="~PP3402.WAV"/>
          </p:nvPr>
        </p:nvPicPr>
        <p:blipFill>
          <a:blip r:embed="rId5" cstate="print"/>
          <a:stretch>
            <a:fillRect/>
          </a:stretch>
        </p:blipFill>
        <p:spPr>
          <a:xfrm>
            <a:off x="8716963" y="6430963"/>
            <a:ext cx="304800" cy="304800"/>
          </a:xfrm>
          <a:prstGeom prst="rect">
            <a:avLst/>
          </a:prstGeom>
        </p:spPr>
      </p:pic>
    </p:spTree>
  </p:cSld>
  <p:clrMapOvr>
    <a:masterClrMapping/>
  </p:clrMapOvr>
  <p:transition advTm="22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OnTheMap – Data Visualization</a:t>
            </a:r>
            <a:endParaRPr lang="en-US" dirty="0"/>
          </a:p>
        </p:txBody>
      </p:sp>
      <p:sp>
        <p:nvSpPr>
          <p:cNvPr id="3" name="Content Placeholder 2"/>
          <p:cNvSpPr>
            <a:spLocks noGrp="1"/>
          </p:cNvSpPr>
          <p:nvPr>
            <p:ph sz="quarter" idx="1"/>
          </p:nvPr>
        </p:nvSpPr>
        <p:spPr/>
        <p:txBody>
          <a:bodyPr/>
          <a:lstStyle/>
          <a:p>
            <a:pPr lvl="0"/>
            <a:r>
              <a:rPr lang="en-US" sz="2800" dirty="0" smtClean="0"/>
              <a:t>We looked at how LED OnTheMap can be used to: </a:t>
            </a:r>
          </a:p>
          <a:p>
            <a:pPr lvl="1">
              <a:buClr>
                <a:schemeClr val="accent4">
                  <a:lumMod val="50000"/>
                </a:schemeClr>
              </a:buClr>
              <a:buSzPct val="100000"/>
              <a:buFont typeface="Wingdings" pitchFamily="2" charset="2"/>
              <a:buChar char="ü"/>
            </a:pPr>
            <a:r>
              <a:rPr lang="en-US" sz="2800" dirty="0" smtClean="0"/>
              <a:t>Create Commute or Labor Shed Maps</a:t>
            </a:r>
          </a:p>
          <a:p>
            <a:pPr lvl="1">
              <a:buClr>
                <a:schemeClr val="accent4">
                  <a:lumMod val="50000"/>
                </a:schemeClr>
              </a:buClr>
              <a:buSzPct val="100000"/>
              <a:buFont typeface="Wingdings" pitchFamily="2" charset="2"/>
              <a:buChar char="ü"/>
            </a:pPr>
            <a:r>
              <a:rPr lang="en-US" sz="2800" dirty="0" smtClean="0"/>
              <a:t>Monitor Employment Trends</a:t>
            </a:r>
          </a:p>
          <a:p>
            <a:pPr lvl="1">
              <a:buClr>
                <a:schemeClr val="accent4">
                  <a:lumMod val="50000"/>
                </a:schemeClr>
              </a:buClr>
              <a:buSzPct val="100000"/>
              <a:buFont typeface="Wingdings" pitchFamily="2" charset="2"/>
              <a:buChar char="ü"/>
            </a:pPr>
            <a:r>
              <a:rPr lang="en-US" sz="2800" dirty="0" smtClean="0"/>
              <a:t>Identify Workforce &amp; Labor Force Characteristics</a:t>
            </a:r>
          </a:p>
          <a:p>
            <a:pPr lvl="1">
              <a:buClr>
                <a:schemeClr val="accent4">
                  <a:lumMod val="50000"/>
                </a:schemeClr>
              </a:buClr>
              <a:buSzPct val="100000"/>
              <a:buFont typeface="Wingdings" pitchFamily="2" charset="2"/>
              <a:buChar char="ü"/>
            </a:pPr>
            <a:r>
              <a:rPr lang="en-US" sz="2800" dirty="0" smtClean="0"/>
              <a:t>Identify Hotspots for Possible Job Training Services</a:t>
            </a:r>
          </a:p>
          <a:p>
            <a:pPr lvl="2">
              <a:buClr>
                <a:srgbClr val="E4701E"/>
              </a:buClr>
            </a:pPr>
            <a:r>
              <a:rPr lang="en-US" sz="2000" dirty="0" smtClean="0">
                <a:solidFill>
                  <a:prstClr val="black"/>
                </a:solidFill>
              </a:rPr>
              <a:t>The Machine Manufacturing clusters are important to the region and to the state’s economic health.  Ensuring a stable workforce for the companies of the lower West Central region through OTJ training or creative partnerships with Vocational Technical schools and Higher Education can help foster cooperative success and stability for years to come.</a:t>
            </a:r>
          </a:p>
          <a:p>
            <a:pPr lvl="2">
              <a:buClr>
                <a:schemeClr val="accent4">
                  <a:lumMod val="50000"/>
                </a:schemeClr>
              </a:buClr>
              <a:buSzPct val="100000"/>
              <a:buFont typeface="Wingdings" pitchFamily="2" charset="2"/>
              <a:buChar char="ü"/>
            </a:pPr>
            <a:endParaRPr lang="en-US" sz="2500" dirty="0" smtClean="0"/>
          </a:p>
          <a:p>
            <a:endParaRPr lang="en-US" sz="3600" dirty="0"/>
          </a:p>
        </p:txBody>
      </p:sp>
      <p:pic>
        <p:nvPicPr>
          <p:cNvPr id="5" name="~PP2036.WAV">
            <a:hlinkClick r:id="" action="ppaction://media"/>
          </p:cNvPr>
          <p:cNvPicPr>
            <a:picLocks noRot="1" noChangeAspect="1"/>
          </p:cNvPicPr>
          <p:nvPr>
            <a:wavAudioFile r:embed="rId1" name="~PP2036.WAV"/>
          </p:nvPr>
        </p:nvPicPr>
        <p:blipFill>
          <a:blip r:embed="rId4" cstate="print"/>
          <a:stretch>
            <a:fillRect/>
          </a:stretch>
        </p:blipFill>
        <p:spPr>
          <a:xfrm>
            <a:off x="8716963" y="6430963"/>
            <a:ext cx="304800" cy="304800"/>
          </a:xfrm>
          <a:prstGeom prst="rect">
            <a:avLst/>
          </a:prstGeom>
        </p:spPr>
      </p:pic>
    </p:spTree>
  </p:cSld>
  <p:clrMapOvr>
    <a:masterClrMapping/>
  </p:clrMapOvr>
  <p:transition advTm="26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Study Aid</a:t>
            </a:r>
            <a:endParaRPr lang="en-US" dirty="0"/>
          </a:p>
        </p:txBody>
      </p:sp>
      <p:pic>
        <p:nvPicPr>
          <p:cNvPr id="138242" name="Picture 2"/>
          <p:cNvPicPr>
            <a:picLocks noGrp="1" noChangeAspect="1" noChangeArrowheads="1"/>
          </p:cNvPicPr>
          <p:nvPr>
            <p:ph sz="quarter" idx="1"/>
          </p:nvPr>
        </p:nvPicPr>
        <p:blipFill>
          <a:blip r:embed="rId5" cstate="print"/>
          <a:srcRect/>
          <a:stretch>
            <a:fillRect/>
          </a:stretch>
        </p:blipFill>
        <p:spPr bwMode="auto">
          <a:xfrm>
            <a:off x="76200" y="2590800"/>
            <a:ext cx="8991600" cy="3810000"/>
          </a:xfrm>
          <a:prstGeom prst="rect">
            <a:avLst/>
          </a:prstGeom>
          <a:noFill/>
          <a:ln w="9525">
            <a:noFill/>
            <a:miter lim="800000"/>
            <a:headEnd/>
            <a:tailEnd/>
          </a:ln>
        </p:spPr>
      </p:pic>
      <p:sp>
        <p:nvSpPr>
          <p:cNvPr id="6" name="TextBox 11"/>
          <p:cNvSpPr txBox="1">
            <a:spLocks noChangeArrowheads="1"/>
          </p:cNvSpPr>
          <p:nvPr/>
        </p:nvSpPr>
        <p:spPr bwMode="auto">
          <a:xfrm>
            <a:off x="0" y="1752600"/>
            <a:ext cx="9144000" cy="461665"/>
          </a:xfrm>
          <a:prstGeom prst="rect">
            <a:avLst/>
          </a:prstGeom>
          <a:solidFill>
            <a:srgbClr val="FFC000"/>
          </a:solidFill>
          <a:ln w="9525">
            <a:noFill/>
            <a:miter lim="800000"/>
            <a:headEnd/>
            <a:tailEnd/>
          </a:ln>
        </p:spPr>
        <p:txBody>
          <a:bodyPr wrap="square">
            <a:spAutoFit/>
          </a:bodyPr>
          <a:lstStyle/>
          <a:p>
            <a:r>
              <a:rPr lang="en-US" sz="2400" dirty="0" smtClean="0">
                <a:hlinkClick r:id="rId6"/>
              </a:rPr>
              <a:t>www.missourieconomy.org/pdfs/economic_indicator_guide.pdf</a:t>
            </a:r>
            <a:endParaRPr lang="en-US" sz="2400" dirty="0">
              <a:latin typeface="Tw Cen MT" pitchFamily="34" charset="0"/>
            </a:endParaRPr>
          </a:p>
        </p:txBody>
      </p:sp>
      <p:pic>
        <p:nvPicPr>
          <p:cNvPr id="236546" name="Picture 2"/>
          <p:cNvPicPr>
            <a:picLocks noChangeAspect="1" noChangeArrowheads="1"/>
          </p:cNvPicPr>
          <p:nvPr/>
        </p:nvPicPr>
        <p:blipFill>
          <a:blip r:embed="rId7" cstate="print"/>
          <a:srcRect/>
          <a:stretch>
            <a:fillRect/>
          </a:stretch>
        </p:blipFill>
        <p:spPr bwMode="auto">
          <a:xfrm>
            <a:off x="76200" y="2971800"/>
            <a:ext cx="9067800" cy="3420777"/>
          </a:xfrm>
          <a:prstGeom prst="rect">
            <a:avLst/>
          </a:prstGeom>
          <a:noFill/>
          <a:ln w="9525">
            <a:noFill/>
            <a:miter lim="800000"/>
            <a:headEnd/>
            <a:tailEnd/>
          </a:ln>
        </p:spPr>
      </p:pic>
      <p:pic>
        <p:nvPicPr>
          <p:cNvPr id="236547" name="Picture 3"/>
          <p:cNvPicPr>
            <a:picLocks noChangeAspect="1" noChangeArrowheads="1"/>
          </p:cNvPicPr>
          <p:nvPr/>
        </p:nvPicPr>
        <p:blipFill>
          <a:blip r:embed="rId8" cstate="print"/>
          <a:srcRect/>
          <a:stretch>
            <a:fillRect/>
          </a:stretch>
        </p:blipFill>
        <p:spPr bwMode="auto">
          <a:xfrm>
            <a:off x="76200" y="3257133"/>
            <a:ext cx="9058835" cy="3372267"/>
          </a:xfrm>
          <a:prstGeom prst="rect">
            <a:avLst/>
          </a:prstGeom>
          <a:noFill/>
          <a:ln w="9525">
            <a:noFill/>
            <a:miter lim="800000"/>
            <a:headEnd/>
            <a:tailEnd/>
          </a:ln>
        </p:spPr>
      </p:pic>
      <p:pic>
        <p:nvPicPr>
          <p:cNvPr id="236548" name="Picture 4"/>
          <p:cNvPicPr>
            <a:picLocks noChangeAspect="1" noChangeArrowheads="1"/>
          </p:cNvPicPr>
          <p:nvPr/>
        </p:nvPicPr>
        <p:blipFill>
          <a:blip r:embed="rId9" cstate="print"/>
          <a:srcRect/>
          <a:stretch>
            <a:fillRect/>
          </a:stretch>
        </p:blipFill>
        <p:spPr bwMode="auto">
          <a:xfrm>
            <a:off x="76200" y="3581400"/>
            <a:ext cx="9121346" cy="2438400"/>
          </a:xfrm>
          <a:prstGeom prst="rect">
            <a:avLst/>
          </a:prstGeom>
          <a:noFill/>
          <a:ln w="9525">
            <a:noFill/>
            <a:miter lim="800000"/>
            <a:headEnd/>
            <a:tailEnd/>
          </a:ln>
        </p:spPr>
      </p:pic>
      <p:pic>
        <p:nvPicPr>
          <p:cNvPr id="236549" name="Picture 5"/>
          <p:cNvPicPr>
            <a:picLocks noChangeAspect="1" noChangeArrowheads="1"/>
          </p:cNvPicPr>
          <p:nvPr/>
        </p:nvPicPr>
        <p:blipFill>
          <a:blip r:embed="rId10" cstate="print"/>
          <a:srcRect/>
          <a:stretch>
            <a:fillRect/>
          </a:stretch>
        </p:blipFill>
        <p:spPr bwMode="auto">
          <a:xfrm>
            <a:off x="76200" y="3886200"/>
            <a:ext cx="9144000" cy="1535124"/>
          </a:xfrm>
          <a:prstGeom prst="rect">
            <a:avLst/>
          </a:prstGeom>
          <a:noFill/>
          <a:ln w="9525">
            <a:noFill/>
            <a:miter lim="800000"/>
            <a:headEnd/>
            <a:tailEnd/>
          </a:ln>
        </p:spPr>
      </p:pic>
      <p:sp>
        <p:nvSpPr>
          <p:cNvPr id="10" name="Rectangle 9"/>
          <p:cNvSpPr/>
          <p:nvPr/>
        </p:nvSpPr>
        <p:spPr>
          <a:xfrm>
            <a:off x="76200" y="541020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P477.WAV">
            <a:hlinkClick r:id="" action="ppaction://media"/>
          </p:cNvPr>
          <p:cNvPicPr>
            <a:picLocks noRot="1" noChangeAspect="1"/>
          </p:cNvPicPr>
          <p:nvPr>
            <a:wavAudioFile r:embed="rId2" name="~PP477.WAV"/>
          </p:nvPr>
        </p:nvPicPr>
        <p:blipFill>
          <a:blip r:embed="rId11" cstate="print"/>
          <a:stretch>
            <a:fillRect/>
          </a:stretch>
        </p:blipFill>
        <p:spPr>
          <a:xfrm>
            <a:off x="8716963" y="6430963"/>
            <a:ext cx="304800" cy="304800"/>
          </a:xfrm>
          <a:prstGeom prst="rect">
            <a:avLst/>
          </a:prstGeom>
        </p:spPr>
      </p:pic>
    </p:spTree>
    <p:custDataLst>
      <p:tags r:id="rId1"/>
    </p:custDataLst>
  </p:cSld>
  <p:clrMapOvr>
    <a:masterClrMapping/>
  </p:clrMapOvr>
  <p:transition advTm="19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743200"/>
            <a:ext cx="8037513" cy="3733800"/>
          </a:xfrm>
        </p:spPr>
        <p:txBody>
          <a:bodyPr>
            <a:normAutofit fontScale="92500" lnSpcReduction="10000"/>
          </a:bodyPr>
          <a:lstStyle/>
          <a:p>
            <a:r>
              <a:rPr lang="en-US" b="1" dirty="0" smtClean="0"/>
              <a:t>Missouri Economic Research and Information Center: </a:t>
            </a:r>
          </a:p>
          <a:p>
            <a:r>
              <a:rPr lang="en-US" dirty="0" smtClean="0">
                <a:hlinkClick r:id="rId4"/>
              </a:rPr>
              <a:t>www.missourieconomy.org</a:t>
            </a:r>
            <a:endParaRPr lang="en-US" dirty="0" smtClean="0"/>
          </a:p>
          <a:p>
            <a:endParaRPr lang="en-US" dirty="0" smtClean="0"/>
          </a:p>
          <a:p>
            <a:r>
              <a:rPr lang="en-US" b="1" dirty="0" smtClean="0"/>
              <a:t>Occupational Employment Statistics: </a:t>
            </a:r>
          </a:p>
          <a:p>
            <a:r>
              <a:rPr lang="en-US" dirty="0" smtClean="0">
                <a:hlinkClick r:id="rId5"/>
              </a:rPr>
              <a:t>www.missourieconomy.org/OesWage/</a:t>
            </a:r>
            <a:r>
              <a:rPr lang="en-US" u="sng" dirty="0" smtClean="0">
                <a:solidFill>
                  <a:schemeClr val="tx1"/>
                </a:solidFill>
              </a:rPr>
              <a:t>Default.aspx </a:t>
            </a:r>
            <a:r>
              <a:rPr lang="en-US" dirty="0" smtClean="0"/>
              <a:t> </a:t>
            </a:r>
          </a:p>
          <a:p>
            <a:endParaRPr lang="en-US" dirty="0" smtClean="0"/>
          </a:p>
          <a:p>
            <a:r>
              <a:rPr lang="en-US" b="1" dirty="0" smtClean="0"/>
              <a:t>Local Employment Dynamics:</a:t>
            </a:r>
          </a:p>
          <a:p>
            <a:r>
              <a:rPr lang="en-US" dirty="0" smtClean="0">
                <a:solidFill>
                  <a:schemeClr val="bg1"/>
                </a:solidFill>
                <a:hlinkClick r:id="rId6"/>
              </a:rPr>
              <a:t>lehd.did.census.gov</a:t>
            </a:r>
            <a:r>
              <a:rPr lang="en-US" dirty="0" smtClean="0">
                <a:solidFill>
                  <a:schemeClr val="bg1"/>
                </a:solidFill>
              </a:rPr>
              <a:t> </a:t>
            </a:r>
          </a:p>
          <a:p>
            <a:endParaRPr lang="en-US" dirty="0" smtClean="0"/>
          </a:p>
          <a:p>
            <a:endParaRPr lang="en-US" dirty="0"/>
          </a:p>
        </p:txBody>
      </p:sp>
      <p:sp>
        <p:nvSpPr>
          <p:cNvPr id="3" name="Title 2"/>
          <p:cNvSpPr>
            <a:spLocks noGrp="1"/>
          </p:cNvSpPr>
          <p:nvPr>
            <p:ph type="title"/>
          </p:nvPr>
        </p:nvSpPr>
        <p:spPr/>
        <p:txBody>
          <a:bodyPr/>
          <a:lstStyle/>
          <a:p>
            <a:r>
              <a:rPr lang="en-US" dirty="0" smtClean="0"/>
              <a:t>Website Links</a:t>
            </a:r>
            <a:endParaRPr lang="en-US" dirty="0"/>
          </a:p>
        </p:txBody>
      </p:sp>
      <p:pic>
        <p:nvPicPr>
          <p:cNvPr id="4" name="~PP379.WAV">
            <a:hlinkClick r:id="" action="ppaction://media"/>
          </p:cNvPr>
          <p:cNvPicPr>
            <a:picLocks noRot="1" noChangeAspect="1"/>
          </p:cNvPicPr>
          <p:nvPr>
            <a:wavAudioFile r:embed="rId1" name="~PP379.WAV"/>
          </p:nvPr>
        </p:nvPicPr>
        <p:blipFill>
          <a:blip r:embed="rId7" cstate="print"/>
          <a:stretch>
            <a:fillRect/>
          </a:stretch>
        </p:blipFill>
        <p:spPr>
          <a:xfrm>
            <a:off x="8716963" y="6430963"/>
            <a:ext cx="304800" cy="304800"/>
          </a:xfrm>
          <a:prstGeom prst="rect">
            <a:avLst/>
          </a:prstGeom>
        </p:spPr>
      </p:pic>
    </p:spTree>
  </p:cSld>
  <p:clrMapOvr>
    <a:masterClrMapping/>
  </p:clrMapOvr>
  <p:transition advTm="7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63563" y="258763"/>
            <a:ext cx="8058150" cy="893762"/>
          </a:xfrm>
        </p:spPr>
        <p:txBody>
          <a:bodyPr/>
          <a:lstStyle/>
          <a:p>
            <a:r>
              <a:rPr lang="en-US" dirty="0" smtClean="0"/>
              <a:t>Module 4: What’s Next?</a:t>
            </a:r>
          </a:p>
        </p:txBody>
      </p:sp>
      <p:sp>
        <p:nvSpPr>
          <p:cNvPr id="10243" name="Text Placeholder 2"/>
          <p:cNvSpPr>
            <a:spLocks noGrp="1"/>
          </p:cNvSpPr>
          <p:nvPr>
            <p:ph type="body" sz="half" idx="1"/>
          </p:nvPr>
        </p:nvSpPr>
        <p:spPr>
          <a:xfrm>
            <a:off x="457200" y="1600200"/>
            <a:ext cx="7662863" cy="4525963"/>
          </a:xfrm>
        </p:spPr>
        <p:txBody>
          <a:bodyPr/>
          <a:lstStyle/>
          <a:p>
            <a:pPr>
              <a:defRPr/>
            </a:pPr>
            <a:r>
              <a:rPr lang="en-US" dirty="0" smtClean="0">
                <a:solidFill>
                  <a:schemeClr val="bg1">
                    <a:lumMod val="65000"/>
                  </a:schemeClr>
                </a:solidFill>
              </a:rPr>
              <a:t>After participating in this lesson, you will be able to:</a:t>
            </a:r>
          </a:p>
          <a:p>
            <a:pPr lvl="1">
              <a:defRPr/>
            </a:pPr>
            <a:r>
              <a:rPr lang="en-US" dirty="0" smtClean="0">
                <a:solidFill>
                  <a:schemeClr val="bg1">
                    <a:lumMod val="65000"/>
                  </a:schemeClr>
                </a:solidFill>
              </a:rPr>
              <a:t>Categorize employer challenges</a:t>
            </a:r>
          </a:p>
          <a:p>
            <a:pPr lvl="1">
              <a:defRPr/>
            </a:pPr>
            <a:r>
              <a:rPr lang="en-US" dirty="0" smtClean="0">
                <a:solidFill>
                  <a:schemeClr val="bg1">
                    <a:lumMod val="65000"/>
                  </a:schemeClr>
                </a:solidFill>
              </a:rPr>
              <a:t>Identify targeted LMI sources to address needs </a:t>
            </a:r>
          </a:p>
          <a:p>
            <a:pPr lvl="1">
              <a:defRPr/>
            </a:pPr>
            <a:r>
              <a:rPr lang="en-US" dirty="0" smtClean="0">
                <a:solidFill>
                  <a:schemeClr val="bg1">
                    <a:lumMod val="65000"/>
                  </a:schemeClr>
                </a:solidFill>
              </a:rPr>
              <a:t>Navigate to dynamic data to provide answers</a:t>
            </a:r>
          </a:p>
          <a:p>
            <a:pPr>
              <a:defRPr/>
            </a:pPr>
            <a:r>
              <a:rPr lang="en-US" dirty="0" smtClean="0"/>
              <a:t>Lesson Two: Practicum</a:t>
            </a:r>
          </a:p>
          <a:p>
            <a:pPr lvl="1">
              <a:defRPr/>
            </a:pPr>
            <a:r>
              <a:rPr lang="en-US" dirty="0" smtClean="0"/>
              <a:t>Local Employment Dynamics</a:t>
            </a:r>
          </a:p>
        </p:txBody>
      </p:sp>
      <p:pic>
        <p:nvPicPr>
          <p:cNvPr id="5" name="~PP2977.WAV">
            <a:hlinkClick r:id="" action="ppaction://media"/>
          </p:cNvPr>
          <p:cNvPicPr>
            <a:picLocks noRot="1" noChangeAspect="1"/>
          </p:cNvPicPr>
          <p:nvPr>
            <a:wavAudioFile r:embed="rId1" name="~PP2977.WAV"/>
          </p:nvPr>
        </p:nvPicPr>
        <p:blipFill>
          <a:blip r:embed="rId4" cstate="print"/>
          <a:stretch>
            <a:fillRect/>
          </a:stretch>
        </p:blipFill>
        <p:spPr>
          <a:xfrm>
            <a:off x="8716963" y="6430963"/>
            <a:ext cx="304800" cy="304800"/>
          </a:xfrm>
          <a:prstGeom prst="rect">
            <a:avLst/>
          </a:prstGeom>
        </p:spPr>
      </p:pic>
    </p:spTree>
  </p:cSld>
  <p:clrMapOvr>
    <a:masterClrMapping/>
  </p:clrMapOvr>
  <p:transition advTm="18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514600"/>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8" name="~PP52.WAV">
            <a:hlinkClick r:id="" action="ppaction://media"/>
          </p:cNvPr>
          <p:cNvPicPr>
            <a:picLocks noRot="1" noChangeAspect="1"/>
          </p:cNvPicPr>
          <p:nvPr>
            <a:wavAudioFile r:embed="rId1" name="~PP52.WAV"/>
          </p:nvPr>
        </p:nvPicPr>
        <p:blipFill>
          <a:blip r:embed="rId8" cstate="print"/>
          <a:stretch>
            <a:fillRect/>
          </a:stretch>
        </p:blipFill>
        <p:spPr>
          <a:xfrm>
            <a:off x="8716963" y="6430963"/>
            <a:ext cx="304800" cy="304800"/>
          </a:xfrm>
          <a:prstGeom prst="rect">
            <a:avLst/>
          </a:prstGeom>
        </p:spPr>
      </p:pic>
    </p:spTree>
  </p:cSld>
  <p:clrMapOvr>
    <a:masterClrMapping/>
  </p:clrMapOvr>
  <p:transition advTm="29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dirty="0" smtClean="0">
                <a:hlinkClick r:id="rId4"/>
              </a:rPr>
              <a:t>http://www.surveymonkey.com/s/M7BLRV9</a:t>
            </a:r>
            <a:r>
              <a:rPr lang="en-US" sz="2400" dirty="0" smtClean="0"/>
              <a:t> </a:t>
            </a:r>
          </a:p>
        </p:txBody>
      </p:sp>
      <p:sp>
        <p:nvSpPr>
          <p:cNvPr id="9219" name="Title 3"/>
          <p:cNvSpPr>
            <a:spLocks noGrp="1"/>
          </p:cNvSpPr>
          <p:nvPr>
            <p:ph type="title"/>
          </p:nvPr>
        </p:nvSpPr>
        <p:spPr>
          <a:xfrm>
            <a:off x="1676400" y="152400"/>
            <a:ext cx="7315200" cy="4038600"/>
          </a:xfrm>
        </p:spPr>
        <p:txBody>
          <a:bodyPr/>
          <a:lstStyle/>
          <a:p>
            <a:r>
              <a:rPr lang="en-US" sz="3200" dirty="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pic>
        <p:nvPicPr>
          <p:cNvPr id="4" name="~PP1555.WAV">
            <a:hlinkClick r:id="" action="ppaction://media"/>
          </p:cNvPr>
          <p:cNvPicPr>
            <a:picLocks noRot="1" noChangeAspect="1"/>
          </p:cNvPicPr>
          <p:nvPr>
            <a:wavAudioFile r:embed="rId1" name="~PP1555.WAV"/>
          </p:nvPr>
        </p:nvPicPr>
        <p:blipFill>
          <a:blip r:embed="rId5" cstate="print"/>
          <a:stretch>
            <a:fillRect/>
          </a:stretch>
        </p:blipFill>
        <p:spPr>
          <a:xfrm>
            <a:off x="8716963" y="6430963"/>
            <a:ext cx="304800" cy="304800"/>
          </a:xfrm>
          <a:prstGeom prst="rect">
            <a:avLst/>
          </a:prstGeom>
        </p:spPr>
      </p:pic>
    </p:spTree>
  </p:cSld>
  <p:clrMapOvr>
    <a:masterClrMapping/>
  </p:clrMapOvr>
  <p:transition advTm="13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Communication in a Common Language</a:t>
            </a:r>
            <a:endParaRPr lang="en-US" sz="4000" dirty="0"/>
          </a:p>
        </p:txBody>
      </p:sp>
      <p:sp>
        <p:nvSpPr>
          <p:cNvPr id="3" name="Content Placeholder 2"/>
          <p:cNvSpPr>
            <a:spLocks noGrp="1"/>
          </p:cNvSpPr>
          <p:nvPr>
            <p:ph sz="quarter" idx="1"/>
          </p:nvPr>
        </p:nvSpPr>
        <p:spPr/>
        <p:txBody>
          <a:bodyPr/>
          <a:lstStyle/>
          <a:p>
            <a:pPr marL="0" indent="0">
              <a:buNone/>
            </a:pPr>
            <a:r>
              <a:rPr lang="en-US" dirty="0" smtClean="0"/>
              <a:t>Our role is to ensure the best connection between job seekers and employers.</a:t>
            </a:r>
          </a:p>
          <a:p>
            <a:r>
              <a:rPr lang="en-US" dirty="0" smtClean="0"/>
              <a:t>Key Data Types:</a:t>
            </a:r>
          </a:p>
          <a:p>
            <a:pPr lvl="1"/>
            <a:r>
              <a:rPr lang="en-US" sz="2800" dirty="0" smtClean="0">
                <a:solidFill>
                  <a:schemeClr val="bg1">
                    <a:lumMod val="50000"/>
                  </a:schemeClr>
                </a:solidFill>
              </a:rPr>
              <a:t>Previous Lessons</a:t>
            </a:r>
            <a:endParaRPr lang="en-US" dirty="0" smtClean="0"/>
          </a:p>
          <a:p>
            <a:pPr marL="1143000" lvl="2" indent="-457200">
              <a:buSzPct val="100000"/>
              <a:buFont typeface="+mj-lt"/>
              <a:buAutoNum type="arabicPeriod"/>
            </a:pPr>
            <a:r>
              <a:rPr lang="en-US" dirty="0" smtClean="0"/>
              <a:t>Career Planning - O*Net Online</a:t>
            </a:r>
            <a:endParaRPr lang="en-US" dirty="0" smtClean="0">
              <a:solidFill>
                <a:schemeClr val="bg1">
                  <a:lumMod val="50000"/>
                </a:schemeClr>
              </a:solidFill>
            </a:endParaRPr>
          </a:p>
          <a:p>
            <a:pPr marL="1143000" lvl="2" indent="-457200">
              <a:buSzPct val="100000"/>
              <a:buFont typeface="+mj-lt"/>
              <a:buAutoNum type="arabicPeriod"/>
            </a:pPr>
            <a:r>
              <a:rPr lang="en-US" dirty="0" smtClean="0"/>
              <a:t>Employment - Occupation and Industry Projections</a:t>
            </a:r>
          </a:p>
          <a:p>
            <a:pPr marL="1143000" lvl="2" indent="-457200">
              <a:buSzPct val="100000"/>
              <a:buFont typeface="+mj-lt"/>
              <a:buAutoNum type="arabicPeriod"/>
            </a:pPr>
            <a:r>
              <a:rPr lang="en-US" dirty="0" smtClean="0"/>
              <a:t>Demographic – U.S. Census Bureau</a:t>
            </a:r>
          </a:p>
          <a:p>
            <a:pPr lvl="1"/>
            <a:r>
              <a:rPr lang="en-US" sz="2400" dirty="0" smtClean="0"/>
              <a:t>Today’s Lesson</a:t>
            </a:r>
            <a:endParaRPr lang="en-US" dirty="0" smtClean="0"/>
          </a:p>
          <a:p>
            <a:pPr marL="1143000" lvl="2" indent="-457200">
              <a:buSzPct val="100000"/>
              <a:buFont typeface="+mj-lt"/>
              <a:buAutoNum type="arabicPeriod" startAt="4"/>
            </a:pPr>
            <a:r>
              <a:rPr lang="en-US" b="1" dirty="0" smtClean="0">
                <a:solidFill>
                  <a:schemeClr val="accent4">
                    <a:lumMod val="50000"/>
                  </a:schemeClr>
                </a:solidFill>
              </a:rPr>
              <a:t>Wage – Occupational Employment Statistics</a:t>
            </a:r>
          </a:p>
          <a:p>
            <a:pPr marL="1143000" lvl="2" indent="-457200">
              <a:buSzPct val="100000"/>
              <a:buFont typeface="+mj-lt"/>
              <a:buAutoNum type="arabicPeriod" startAt="4"/>
            </a:pPr>
            <a:r>
              <a:rPr lang="en-US" b="1" dirty="0" smtClean="0">
                <a:solidFill>
                  <a:schemeClr val="accent4">
                    <a:lumMod val="50000"/>
                  </a:schemeClr>
                </a:solidFill>
              </a:rPr>
              <a:t>Labor Force – Demographics and Labor Sheds</a:t>
            </a:r>
          </a:p>
          <a:p>
            <a:pPr lvl="1"/>
            <a:endParaRPr lang="en-US" dirty="0"/>
          </a:p>
        </p:txBody>
      </p:sp>
      <p:pic>
        <p:nvPicPr>
          <p:cNvPr id="5" name="~PP3810.WAV">
            <a:hlinkClick r:id="" action="ppaction://media"/>
          </p:cNvPr>
          <p:cNvPicPr>
            <a:picLocks noRot="1" noChangeAspect="1"/>
          </p:cNvPicPr>
          <p:nvPr>
            <a:wavAudioFile r:embed="rId1" name="~PP3810.WAV"/>
          </p:nvPr>
        </p:nvPicPr>
        <p:blipFill>
          <a:blip r:embed="rId4" cstate="print"/>
          <a:stretch>
            <a:fillRect/>
          </a:stretch>
        </p:blipFill>
        <p:spPr>
          <a:xfrm>
            <a:off x="8716963" y="6430963"/>
            <a:ext cx="304800" cy="304800"/>
          </a:xfrm>
          <a:prstGeom prst="rect">
            <a:avLst/>
          </a:prstGeom>
        </p:spPr>
      </p:pic>
    </p:spTree>
  </p:cSld>
  <p:clrMapOvr>
    <a:masterClrMapping/>
  </p:clrMapOvr>
  <p:transition advTm="41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228600"/>
            <a:ext cx="8153400" cy="990600"/>
          </a:xfrm>
        </p:spPr>
        <p:txBody>
          <a:bodyPr/>
          <a:lstStyle/>
          <a:p>
            <a:r>
              <a:rPr lang="en-US" dirty="0" smtClean="0"/>
              <a:t>How to Attract and Retain Talent?</a:t>
            </a:r>
          </a:p>
        </p:txBody>
      </p:sp>
      <p:graphicFrame>
        <p:nvGraphicFramePr>
          <p:cNvPr id="4" name="Content Placeholder 3"/>
          <p:cNvGraphicFramePr>
            <a:graphicFrameLocks noGrp="1"/>
          </p:cNvGraphicFramePr>
          <p:nvPr>
            <p:ph sz="quarter" idx="1"/>
          </p:nvPr>
        </p:nvGraphicFramePr>
        <p:xfrm>
          <a:off x="590550" y="1874838"/>
          <a:ext cx="8175625" cy="4328160"/>
        </p:xfrm>
        <a:graphic>
          <a:graphicData uri="http://schemas.openxmlformats.org/drawingml/2006/table">
            <a:tbl>
              <a:tblPr firstRow="1" bandRow="1">
                <a:tableStyleId>{5C22544A-7EE6-4342-B048-85BDC9FD1C3A}</a:tableStyleId>
              </a:tblPr>
              <a:tblGrid>
                <a:gridCol w="2740025"/>
                <a:gridCol w="3481705"/>
                <a:gridCol w="1953895"/>
              </a:tblGrid>
              <a:tr h="370840">
                <a:tc>
                  <a:txBody>
                    <a:bodyPr/>
                    <a:lstStyle/>
                    <a:p>
                      <a:pPr algn="ctr"/>
                      <a:r>
                        <a:rPr lang="en-US" sz="2400" dirty="0" smtClean="0"/>
                        <a:t>Challenges</a:t>
                      </a:r>
                      <a:endParaRPr lang="en-US" sz="2400" dirty="0"/>
                    </a:p>
                  </a:txBody>
                  <a:tcPr anchor="b">
                    <a:lnR w="76200" cap="flat" cmpd="sng" algn="ctr">
                      <a:solidFill>
                        <a:schemeClr val="bg1"/>
                      </a:solidFill>
                      <a:prstDash val="solid"/>
                      <a:round/>
                      <a:headEnd type="none" w="med" len="med"/>
                      <a:tailEnd type="none" w="med" len="med"/>
                    </a:lnR>
                    <a:solidFill>
                      <a:schemeClr val="accent4"/>
                    </a:solidFill>
                  </a:tcPr>
                </a:tc>
                <a:tc>
                  <a:txBody>
                    <a:bodyPr/>
                    <a:lstStyle/>
                    <a:p>
                      <a:pPr algn="ctr"/>
                      <a:r>
                        <a:rPr lang="en-US" sz="2400" dirty="0" smtClean="0"/>
                        <a:t>Labor</a:t>
                      </a:r>
                      <a:r>
                        <a:rPr lang="en-US" sz="2400" baseline="0" dirty="0" smtClean="0"/>
                        <a:t> Market Information</a:t>
                      </a:r>
                      <a:endParaRPr lang="en-US" sz="2400" dirty="0"/>
                    </a:p>
                  </a:txBody>
                  <a:tcPr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solidFill>
                  </a:tcPr>
                </a:tc>
                <a:tc>
                  <a:txBody>
                    <a:bodyPr/>
                    <a:lstStyle/>
                    <a:p>
                      <a:pPr algn="ctr"/>
                      <a:r>
                        <a:rPr lang="en-US" sz="2400" dirty="0" smtClean="0"/>
                        <a:t>Data</a:t>
                      </a:r>
                      <a:br>
                        <a:rPr lang="en-US" sz="2400" dirty="0" smtClean="0"/>
                      </a:br>
                      <a:r>
                        <a:rPr lang="en-US" sz="2400" dirty="0" smtClean="0"/>
                        <a:t>Source</a:t>
                      </a:r>
                      <a:endParaRPr lang="en-US" sz="2400" dirty="0"/>
                    </a:p>
                  </a:txBody>
                  <a:tcPr anchor="b">
                    <a:lnL w="76200" cap="flat" cmpd="sng" algn="ctr">
                      <a:solidFill>
                        <a:schemeClr val="bg1"/>
                      </a:solidFill>
                      <a:prstDash val="solid"/>
                      <a:round/>
                      <a:headEnd type="none" w="med" len="med"/>
                      <a:tailEnd type="none" w="med" len="med"/>
                    </a:lnL>
                    <a:solidFill>
                      <a:schemeClr val="accent2"/>
                    </a:solidFill>
                  </a:tcPr>
                </a:tc>
              </a:tr>
              <a:tr h="370840">
                <a:tc>
                  <a:txBody>
                    <a:bodyPr/>
                    <a:lstStyle/>
                    <a:p>
                      <a:r>
                        <a:rPr lang="en-US" sz="2000" dirty="0" smtClean="0"/>
                        <a:t>Workforce</a:t>
                      </a:r>
                      <a:r>
                        <a:rPr lang="en-US" sz="2000" baseline="0" dirty="0" smtClean="0"/>
                        <a:t> Characteristics</a:t>
                      </a:r>
                      <a:endParaRPr lang="en-US" sz="2000" dirty="0"/>
                    </a:p>
                  </a:txBody>
                  <a:tcPr>
                    <a:lnR w="76200" cap="flat" cmpd="sng" algn="ctr">
                      <a:solidFill>
                        <a:schemeClr val="bg1"/>
                      </a:solidFill>
                      <a:prstDash val="solid"/>
                      <a:round/>
                      <a:headEnd type="none" w="med" len="med"/>
                      <a:tailEnd type="none" w="med" len="med"/>
                    </a:lnR>
                    <a:solidFill>
                      <a:schemeClr val="accent3">
                        <a:lumMod val="40000"/>
                        <a:lumOff val="60000"/>
                      </a:schemeClr>
                    </a:solidFill>
                  </a:tcPr>
                </a:tc>
                <a:tc>
                  <a:txBody>
                    <a:bodyPr/>
                    <a:lstStyle/>
                    <a:p>
                      <a:r>
                        <a:rPr lang="en-US" sz="2000" dirty="0" smtClean="0"/>
                        <a:t>Demographics;</a:t>
                      </a:r>
                      <a:r>
                        <a:rPr lang="en-US" sz="2000" baseline="0" dirty="0" smtClean="0"/>
                        <a:t> Educational Attainment; Skills Assessment</a:t>
                      </a:r>
                      <a:endParaRPr lang="en-US" sz="2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r>
                        <a:rPr lang="en-US" sz="2000" baseline="0" dirty="0" smtClean="0"/>
                        <a:t>LED and ACS</a:t>
                      </a:r>
                      <a:endParaRPr lang="en-US" sz="2000" dirty="0"/>
                    </a:p>
                  </a:txBody>
                  <a:tcPr>
                    <a:lnL w="76200" cap="flat" cmpd="sng" algn="ctr">
                      <a:solidFill>
                        <a:schemeClr val="bg1"/>
                      </a:solidFill>
                      <a:prstDash val="solid"/>
                      <a:round/>
                      <a:headEnd type="none" w="med" len="med"/>
                      <a:tailEnd type="none" w="med" len="med"/>
                    </a:lnL>
                    <a:solidFill>
                      <a:schemeClr val="accent2">
                        <a:lumMod val="40000"/>
                        <a:lumOff val="60000"/>
                      </a:schemeClr>
                    </a:solidFill>
                  </a:tcPr>
                </a:tc>
              </a:tr>
              <a:tr h="370840">
                <a:tc>
                  <a:txBody>
                    <a:bodyPr/>
                    <a:lstStyle/>
                    <a:p>
                      <a:r>
                        <a:rPr lang="en-US" sz="2000" dirty="0" smtClean="0"/>
                        <a:t>Talent</a:t>
                      </a:r>
                      <a:r>
                        <a:rPr lang="en-US" sz="2000" baseline="0" dirty="0" smtClean="0"/>
                        <a:t> Recruitment</a:t>
                      </a:r>
                      <a:endParaRPr lang="en-US" sz="2000" dirty="0" smtClean="0"/>
                    </a:p>
                  </a:txBody>
                  <a:tcPr>
                    <a:lnR w="76200" cap="flat" cmpd="sng" algn="ctr">
                      <a:solidFill>
                        <a:schemeClr val="bg1"/>
                      </a:solidFill>
                      <a:prstDash val="solid"/>
                      <a:round/>
                      <a:headEnd type="none" w="med" len="med"/>
                      <a:tailEnd type="none" w="med" len="med"/>
                    </a:lnR>
                    <a:solidFill>
                      <a:schemeClr val="accent3">
                        <a:lumMod val="20000"/>
                        <a:lumOff val="80000"/>
                      </a:schemeClr>
                    </a:solidFill>
                  </a:tcPr>
                </a:tc>
                <a:tc>
                  <a:txBody>
                    <a:bodyPr/>
                    <a:lstStyle/>
                    <a:p>
                      <a:r>
                        <a:rPr lang="en-US" sz="2000" dirty="0" smtClean="0"/>
                        <a:t>Labor Shed;</a:t>
                      </a:r>
                      <a:r>
                        <a:rPr lang="en-US" sz="2000" baseline="0" dirty="0" smtClean="0"/>
                        <a:t> Commute Shed</a:t>
                      </a:r>
                      <a:endParaRPr lang="en-US" sz="2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r>
                        <a:rPr lang="en-US" sz="2000" dirty="0" smtClean="0"/>
                        <a:t>OES and LED</a:t>
                      </a:r>
                      <a:endParaRPr lang="en-US" sz="2000" dirty="0"/>
                    </a:p>
                  </a:txBody>
                  <a:tcPr>
                    <a:lnL w="76200" cap="flat" cmpd="sng" algn="ctr">
                      <a:solidFill>
                        <a:schemeClr val="bg1"/>
                      </a:solidFill>
                      <a:prstDash val="solid"/>
                      <a:round/>
                      <a:headEnd type="none" w="med" len="med"/>
                      <a:tailEnd type="none" w="med" len="med"/>
                    </a:lnL>
                    <a:solidFill>
                      <a:schemeClr val="accent2">
                        <a:lumMod val="20000"/>
                        <a:lumOff val="80000"/>
                      </a:schemeClr>
                    </a:solidFill>
                  </a:tcPr>
                </a:tc>
              </a:tr>
              <a:tr h="370840">
                <a:tc>
                  <a:txBody>
                    <a:bodyPr/>
                    <a:lstStyle/>
                    <a:p>
                      <a:r>
                        <a:rPr lang="en-US" sz="2000" dirty="0" smtClean="0"/>
                        <a:t>Competitive</a:t>
                      </a:r>
                      <a:r>
                        <a:rPr lang="en-US" sz="2000" baseline="0" dirty="0" smtClean="0"/>
                        <a:t> Compensation</a:t>
                      </a:r>
                      <a:endParaRPr lang="en-US" sz="2000" dirty="0"/>
                    </a:p>
                  </a:txBody>
                  <a:tcPr>
                    <a:lnR w="76200" cap="flat" cmpd="sng" algn="ctr">
                      <a:solidFill>
                        <a:schemeClr val="bg1"/>
                      </a:solidFill>
                      <a:prstDash val="solid"/>
                      <a:round/>
                      <a:headEnd type="none" w="med" len="med"/>
                      <a:tailEnd type="none" w="med" len="med"/>
                    </a:lnR>
                    <a:solidFill>
                      <a:schemeClr val="accent3">
                        <a:lumMod val="40000"/>
                        <a:lumOff val="60000"/>
                      </a:schemeClr>
                    </a:solidFill>
                  </a:tcPr>
                </a:tc>
                <a:tc>
                  <a:txBody>
                    <a:bodyPr/>
                    <a:lstStyle/>
                    <a:p>
                      <a:r>
                        <a:rPr lang="en-US" sz="2000" dirty="0" smtClean="0"/>
                        <a:t>Projections;</a:t>
                      </a:r>
                      <a:r>
                        <a:rPr lang="en-US" sz="2000" baseline="0" dirty="0" smtClean="0"/>
                        <a:t> Wages</a:t>
                      </a:r>
                      <a:endParaRPr lang="en-US" sz="2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r>
                        <a:rPr lang="en-US" sz="2000" dirty="0" smtClean="0"/>
                        <a:t>OES and NCS</a:t>
                      </a:r>
                      <a:endParaRPr lang="en-US" sz="2000" dirty="0"/>
                    </a:p>
                  </a:txBody>
                  <a:tcPr>
                    <a:lnL w="76200" cap="flat" cmpd="sng" algn="ctr">
                      <a:solidFill>
                        <a:schemeClr val="bg1"/>
                      </a:solidFill>
                      <a:prstDash val="solid"/>
                      <a:round/>
                      <a:headEnd type="none" w="med" len="med"/>
                      <a:tailEnd type="none" w="med" len="med"/>
                    </a:lnL>
                    <a:solidFill>
                      <a:schemeClr val="accent2">
                        <a:lumMod val="40000"/>
                        <a:lumOff val="60000"/>
                      </a:schemeClr>
                    </a:solidFill>
                  </a:tcPr>
                </a:tc>
              </a:tr>
              <a:tr h="370840">
                <a:tc>
                  <a:txBody>
                    <a:bodyPr/>
                    <a:lstStyle/>
                    <a:p>
                      <a:r>
                        <a:rPr lang="en-US" sz="2000" dirty="0" smtClean="0"/>
                        <a:t>Training and Retraining Programs</a:t>
                      </a:r>
                      <a:endParaRPr lang="en-US" sz="2000" dirty="0"/>
                    </a:p>
                  </a:txBody>
                  <a:tcPr>
                    <a:lnR w="76200" cap="flat" cmpd="sng" algn="ctr">
                      <a:solidFill>
                        <a:schemeClr val="bg1"/>
                      </a:solidFill>
                      <a:prstDash val="solid"/>
                      <a:round/>
                      <a:headEnd type="none" w="med" len="med"/>
                      <a:tailEnd type="none" w="med" len="med"/>
                    </a:lnR>
                    <a:solidFill>
                      <a:schemeClr val="accent3">
                        <a:lumMod val="20000"/>
                        <a:lumOff val="80000"/>
                      </a:schemeClr>
                    </a:solidFill>
                  </a:tcPr>
                </a:tc>
                <a:tc>
                  <a:txBody>
                    <a:bodyPr/>
                    <a:lstStyle/>
                    <a:p>
                      <a:r>
                        <a:rPr lang="en-US" sz="2000" dirty="0" smtClean="0"/>
                        <a:t>Skills Transferability; Training</a:t>
                      </a:r>
                      <a:r>
                        <a:rPr lang="en-US" sz="2000" baseline="0" dirty="0" smtClean="0"/>
                        <a:t> Programs</a:t>
                      </a:r>
                      <a:endParaRPr lang="en-US" sz="2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r>
                        <a:rPr lang="en-US" sz="2000" dirty="0" smtClean="0"/>
                        <a:t>O*Net Online</a:t>
                      </a:r>
                      <a:endParaRPr lang="en-US" sz="2000" dirty="0"/>
                    </a:p>
                  </a:txBody>
                  <a:tcPr>
                    <a:lnL w="76200" cap="flat" cmpd="sng" algn="ctr">
                      <a:solidFill>
                        <a:schemeClr val="bg1"/>
                      </a:solidFill>
                      <a:prstDash val="solid"/>
                      <a:round/>
                      <a:headEnd type="none" w="med" len="med"/>
                      <a:tailEnd type="none" w="med" len="med"/>
                    </a:lnL>
                    <a:solidFill>
                      <a:schemeClr val="accent2">
                        <a:lumMod val="20000"/>
                        <a:lumOff val="80000"/>
                      </a:schemeClr>
                    </a:solidFill>
                  </a:tcPr>
                </a:tc>
              </a:tr>
              <a:tr h="370840">
                <a:tc>
                  <a:txBody>
                    <a:bodyPr/>
                    <a:lstStyle/>
                    <a:p>
                      <a:r>
                        <a:rPr lang="en-US" sz="2000" dirty="0" smtClean="0"/>
                        <a:t>Services for Displaced Workers</a:t>
                      </a:r>
                      <a:endParaRPr lang="en-US" sz="2000" dirty="0"/>
                    </a:p>
                  </a:txBody>
                  <a:tcPr>
                    <a:lnR w="76200" cap="flat" cmpd="sng" algn="ctr">
                      <a:solidFill>
                        <a:schemeClr val="bg1"/>
                      </a:solidFill>
                      <a:prstDash val="solid"/>
                      <a:round/>
                      <a:headEnd type="none" w="med" len="med"/>
                      <a:tailEnd type="none" w="med" len="med"/>
                    </a:lnR>
                    <a:solidFill>
                      <a:schemeClr val="accent3">
                        <a:lumMod val="40000"/>
                        <a:lumOff val="60000"/>
                      </a:schemeClr>
                    </a:solidFill>
                  </a:tcPr>
                </a:tc>
                <a:tc>
                  <a:txBody>
                    <a:bodyPr/>
                    <a:lstStyle/>
                    <a:p>
                      <a:r>
                        <a:rPr lang="en-US" sz="2000" dirty="0" smtClean="0"/>
                        <a:t>Skills</a:t>
                      </a:r>
                      <a:r>
                        <a:rPr lang="en-US" sz="2000" baseline="0" dirty="0" smtClean="0"/>
                        <a:t> Assessment and Transferability; Projections; </a:t>
                      </a:r>
                      <a:r>
                        <a:rPr lang="en-US" sz="2000" dirty="0" smtClean="0"/>
                        <a:t>MO Rapid Response</a:t>
                      </a:r>
                      <a:endParaRPr lang="en-US" sz="2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r>
                        <a:rPr lang="en-US" sz="2000" dirty="0" smtClean="0"/>
                        <a:t>O*Net Online</a:t>
                      </a:r>
                      <a:endParaRPr lang="en-US" sz="2000" dirty="0"/>
                    </a:p>
                  </a:txBody>
                  <a:tcPr>
                    <a:lnL w="76200" cap="flat" cmpd="sng" algn="ctr">
                      <a:solidFill>
                        <a:schemeClr val="bg1"/>
                      </a:solidFill>
                      <a:prstDash val="solid"/>
                      <a:round/>
                      <a:headEnd type="none" w="med" len="med"/>
                      <a:tailEnd type="none" w="med" len="med"/>
                    </a:lnL>
                    <a:solidFill>
                      <a:schemeClr val="accent2">
                        <a:lumMod val="40000"/>
                        <a:lumOff val="60000"/>
                      </a:schemeClr>
                    </a:solidFill>
                  </a:tcPr>
                </a:tc>
              </a:tr>
            </a:tbl>
          </a:graphicData>
        </a:graphic>
      </p:graphicFrame>
      <p:pic>
        <p:nvPicPr>
          <p:cNvPr id="7" name="~PP1530.WAV">
            <a:hlinkClick r:id="" action="ppaction://media"/>
          </p:cNvPr>
          <p:cNvPicPr>
            <a:picLocks noRot="1" noChangeAspect="1"/>
          </p:cNvPicPr>
          <p:nvPr>
            <a:wavAudioFile r:embed="rId1" name="~PP1530.WAV"/>
          </p:nvPr>
        </p:nvPicPr>
        <p:blipFill>
          <a:blip r:embed="rId4" cstate="print"/>
          <a:stretch>
            <a:fillRect/>
          </a:stretch>
        </p:blipFill>
        <p:spPr>
          <a:xfrm>
            <a:off x="8716963" y="6430963"/>
            <a:ext cx="304800" cy="304800"/>
          </a:xfrm>
          <a:prstGeom prst="rect">
            <a:avLst/>
          </a:prstGeom>
        </p:spPr>
      </p:pic>
    </p:spTree>
  </p:cSld>
  <p:clrMapOvr>
    <a:masterClrMapping/>
  </p:clrMapOvr>
  <p:transition advTm="42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the Conversation</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p:txBody>
          <a:bodyPr/>
          <a:lstStyle/>
          <a:p>
            <a:r>
              <a:rPr lang="en-US" dirty="0" smtClean="0"/>
              <a:t>What is a competitive wage for my open positions?</a:t>
            </a:r>
          </a:p>
          <a:p>
            <a:endParaRPr lang="en-US" dirty="0" smtClean="0"/>
          </a:p>
          <a:p>
            <a:r>
              <a:rPr lang="en-US" dirty="0" smtClean="0"/>
              <a:t>LMI steps to an answer</a:t>
            </a:r>
          </a:p>
          <a:p>
            <a:pPr marL="881063" lvl="1" indent="-514350">
              <a:buFont typeface="+mj-lt"/>
              <a:buAutoNum type="arabicPeriod"/>
            </a:pPr>
            <a:r>
              <a:rPr lang="en-US" dirty="0" smtClean="0"/>
              <a:t>Accurate occupation classifications</a:t>
            </a:r>
          </a:p>
          <a:p>
            <a:pPr marL="881063" lvl="1" indent="-514350">
              <a:buFont typeface="+mj-lt"/>
              <a:buAutoNum type="arabicPeriod"/>
            </a:pPr>
            <a:r>
              <a:rPr lang="en-US" dirty="0" smtClean="0"/>
              <a:t>Regional and state occupation employment statistics</a:t>
            </a:r>
          </a:p>
          <a:p>
            <a:pPr marL="881063" lvl="1" indent="-514350">
              <a:buFont typeface="+mj-lt"/>
              <a:buAutoNum type="arabicPeriod"/>
            </a:pPr>
            <a:r>
              <a:rPr lang="en-US" dirty="0" smtClean="0"/>
              <a:t>Wage data</a:t>
            </a:r>
          </a:p>
          <a:p>
            <a:pPr lvl="1"/>
            <a:endParaRPr lang="en-US" dirty="0" smtClean="0"/>
          </a:p>
        </p:txBody>
      </p:sp>
      <p:grpSp>
        <p:nvGrpSpPr>
          <p:cNvPr id="12" name="Group 11"/>
          <p:cNvGrpSpPr/>
          <p:nvPr/>
        </p:nvGrpSpPr>
        <p:grpSpPr>
          <a:xfrm>
            <a:off x="676962" y="1818072"/>
            <a:ext cx="1463732" cy="4224552"/>
            <a:chOff x="676962" y="1818072"/>
            <a:chExt cx="1463732" cy="4224552"/>
          </a:xfrm>
        </p:grpSpPr>
        <p:pic>
          <p:nvPicPr>
            <p:cNvPr id="5" name="Picture 4" descr="moneysign2.jpg"/>
            <p:cNvPicPr>
              <a:picLocks noChangeAspect="1"/>
            </p:cNvPicPr>
            <p:nvPr/>
          </p:nvPicPr>
          <p:blipFill>
            <a:blip r:embed="rId4" cstate="print"/>
            <a:stretch>
              <a:fillRect/>
            </a:stretch>
          </p:blipFill>
          <p:spPr>
            <a:xfrm>
              <a:off x="680508" y="1818072"/>
              <a:ext cx="1456642" cy="1056065"/>
            </a:xfrm>
            <a:prstGeom prst="rect">
              <a:avLst/>
            </a:prstGeom>
          </p:spPr>
        </p:pic>
        <p:pic>
          <p:nvPicPr>
            <p:cNvPr id="6" name="Picture 5" descr="moneysign2.jpg"/>
            <p:cNvPicPr>
              <a:picLocks noChangeAspect="1"/>
            </p:cNvPicPr>
            <p:nvPr/>
          </p:nvPicPr>
          <p:blipFill>
            <a:blip r:embed="rId4" cstate="print"/>
            <a:stretch>
              <a:fillRect/>
            </a:stretch>
          </p:blipFill>
          <p:spPr>
            <a:xfrm>
              <a:off x="684052" y="2874236"/>
              <a:ext cx="1456642" cy="1056065"/>
            </a:xfrm>
            <a:prstGeom prst="rect">
              <a:avLst/>
            </a:prstGeom>
          </p:spPr>
        </p:pic>
        <p:pic>
          <p:nvPicPr>
            <p:cNvPr id="7" name="Picture 6" descr="moneysign2.jpg"/>
            <p:cNvPicPr>
              <a:picLocks noChangeAspect="1"/>
            </p:cNvPicPr>
            <p:nvPr/>
          </p:nvPicPr>
          <p:blipFill>
            <a:blip r:embed="rId4" cstate="print"/>
            <a:stretch>
              <a:fillRect/>
            </a:stretch>
          </p:blipFill>
          <p:spPr>
            <a:xfrm>
              <a:off x="676962" y="3930398"/>
              <a:ext cx="1456642" cy="1056065"/>
            </a:xfrm>
            <a:prstGeom prst="rect">
              <a:avLst/>
            </a:prstGeom>
          </p:spPr>
        </p:pic>
        <p:pic>
          <p:nvPicPr>
            <p:cNvPr id="10" name="Picture 9" descr="moneysign2.jpg"/>
            <p:cNvPicPr>
              <a:picLocks noChangeAspect="1"/>
            </p:cNvPicPr>
            <p:nvPr/>
          </p:nvPicPr>
          <p:blipFill>
            <a:blip r:embed="rId4" cstate="print"/>
            <a:stretch>
              <a:fillRect/>
            </a:stretch>
          </p:blipFill>
          <p:spPr>
            <a:xfrm>
              <a:off x="680505" y="4986559"/>
              <a:ext cx="1456642" cy="1056065"/>
            </a:xfrm>
            <a:prstGeom prst="rect">
              <a:avLst/>
            </a:prstGeom>
          </p:spPr>
        </p:pic>
      </p:grpSp>
      <p:pic>
        <p:nvPicPr>
          <p:cNvPr id="14" name="~PP1425.WAV">
            <a:hlinkClick r:id="" action="ppaction://media"/>
          </p:cNvPr>
          <p:cNvPicPr>
            <a:picLocks noRot="1" noChangeAspect="1"/>
          </p:cNvPicPr>
          <p:nvPr>
            <a:wavAudioFile r:embed="rId1" name="~PP1425.WAV"/>
          </p:nvPr>
        </p:nvPicPr>
        <p:blipFill>
          <a:blip r:embed="rId5" cstate="print"/>
          <a:stretch>
            <a:fillRect/>
          </a:stretch>
        </p:blipFill>
        <p:spPr>
          <a:xfrm>
            <a:off x="8716963" y="6430963"/>
            <a:ext cx="304800" cy="304800"/>
          </a:xfrm>
          <a:prstGeom prst="rect">
            <a:avLst/>
          </a:prstGeom>
        </p:spPr>
      </p:pic>
    </p:spTree>
  </p:cSld>
  <p:clrMapOvr>
    <a:masterClrMapping/>
  </p:clrMapOvr>
  <p:transition advTm="22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Occupational Employment Statistics Survey</a:t>
            </a:r>
            <a:endParaRPr lang="en-US" sz="3600" dirty="0"/>
          </a:p>
        </p:txBody>
      </p:sp>
      <p:sp>
        <p:nvSpPr>
          <p:cNvPr id="3" name="Content Placeholder 2"/>
          <p:cNvSpPr>
            <a:spLocks noGrp="1"/>
          </p:cNvSpPr>
          <p:nvPr>
            <p:ph sz="quarter" idx="2"/>
          </p:nvPr>
        </p:nvSpPr>
        <p:spPr>
          <a:xfrm>
            <a:off x="609600" y="2392680"/>
            <a:ext cx="3886200" cy="4316464"/>
          </a:xfrm>
          <a:ln>
            <a:solidFill>
              <a:schemeClr val="accent2"/>
            </a:solidFill>
          </a:ln>
        </p:spPr>
        <p:txBody>
          <a:bodyPr/>
          <a:lstStyle/>
          <a:p>
            <a:pPr marL="0" indent="0">
              <a:buNone/>
            </a:pPr>
            <a:r>
              <a:rPr lang="en-US" sz="2000" dirty="0" smtClean="0"/>
              <a:t>Based on a semi-annual mail survey of business establishments</a:t>
            </a:r>
          </a:p>
          <a:p>
            <a:r>
              <a:rPr lang="en-US" sz="2000" dirty="0" smtClean="0"/>
              <a:t>Wage/Salary Estimates by:</a:t>
            </a:r>
          </a:p>
          <a:p>
            <a:pPr lvl="1"/>
            <a:r>
              <a:rPr lang="en-US" sz="1800" dirty="0" smtClean="0"/>
              <a:t>Occupation</a:t>
            </a:r>
          </a:p>
          <a:p>
            <a:pPr lvl="2"/>
            <a:r>
              <a:rPr lang="en-US" sz="1500" dirty="0" smtClean="0"/>
              <a:t>Approx. 800 SOC-coded occupations</a:t>
            </a:r>
          </a:p>
          <a:p>
            <a:pPr lvl="1"/>
            <a:r>
              <a:rPr lang="en-US" sz="1800" dirty="0" smtClean="0"/>
              <a:t>Industry</a:t>
            </a:r>
          </a:p>
          <a:p>
            <a:pPr lvl="2"/>
            <a:r>
              <a:rPr lang="en-US" sz="1500" dirty="0" smtClean="0"/>
              <a:t>Organized at the 3, 4 and 5-digit NAICS industry levels</a:t>
            </a:r>
          </a:p>
          <a:p>
            <a:pPr lvl="1"/>
            <a:r>
              <a:rPr lang="en-US" sz="1800" dirty="0" smtClean="0"/>
              <a:t>Geography</a:t>
            </a:r>
          </a:p>
          <a:p>
            <a:pPr lvl="2"/>
            <a:r>
              <a:rPr lang="en-US" sz="1500" dirty="0" smtClean="0"/>
              <a:t>To a WIA or MSA level of concentration</a:t>
            </a:r>
          </a:p>
          <a:p>
            <a:pPr lvl="1"/>
            <a:endParaRPr lang="en-US" sz="1200" dirty="0" smtClean="0"/>
          </a:p>
          <a:p>
            <a:pPr lvl="1"/>
            <a:endParaRPr lang="en-US" sz="1600" dirty="0" smtClean="0"/>
          </a:p>
          <a:p>
            <a:endParaRPr lang="en-US" sz="2000" dirty="0" smtClean="0"/>
          </a:p>
        </p:txBody>
      </p:sp>
      <p:sp>
        <p:nvSpPr>
          <p:cNvPr id="4" name="Content Placeholder 3"/>
          <p:cNvSpPr>
            <a:spLocks noGrp="1"/>
          </p:cNvSpPr>
          <p:nvPr>
            <p:ph sz="quarter" idx="4"/>
          </p:nvPr>
        </p:nvSpPr>
        <p:spPr>
          <a:xfrm>
            <a:off x="4800600" y="2392680"/>
            <a:ext cx="3886200" cy="4316464"/>
          </a:xfrm>
          <a:ln>
            <a:solidFill>
              <a:schemeClr val="accent4"/>
            </a:solidFill>
          </a:ln>
        </p:spPr>
        <p:txBody>
          <a:bodyPr/>
          <a:lstStyle/>
          <a:p>
            <a:pPr marL="457200" indent="-457200">
              <a:buSzPct val="100000"/>
              <a:buNone/>
            </a:pPr>
            <a:r>
              <a:rPr lang="en-US" sz="1800" dirty="0" smtClean="0"/>
              <a:t>Employers and Job Seekers</a:t>
            </a:r>
          </a:p>
          <a:p>
            <a:pPr marL="457200" indent="-457200">
              <a:buSzPct val="100000"/>
              <a:buFont typeface="+mj-lt"/>
              <a:buAutoNum type="arabicPeriod"/>
            </a:pPr>
            <a:r>
              <a:rPr lang="en-US" sz="1800" dirty="0" smtClean="0"/>
              <a:t>Understand competitive pay scales</a:t>
            </a:r>
          </a:p>
          <a:p>
            <a:pPr marL="457200" indent="-457200">
              <a:buSzPct val="100000"/>
              <a:buFont typeface="+mj-lt"/>
              <a:buAutoNum type="arabicPeriod"/>
            </a:pPr>
            <a:r>
              <a:rPr lang="en-US" sz="1800" dirty="0" smtClean="0"/>
              <a:t>Compare occupation wages between industries &amp; geographies</a:t>
            </a:r>
          </a:p>
          <a:p>
            <a:pPr marL="457200" indent="-457200">
              <a:buSzPct val="100000"/>
              <a:buFont typeface="+mj-lt"/>
              <a:buAutoNum type="arabicPeriod"/>
            </a:pPr>
            <a:r>
              <a:rPr lang="en-US" sz="1800" dirty="0" smtClean="0"/>
              <a:t>Evaluate wage trends</a:t>
            </a:r>
          </a:p>
          <a:p>
            <a:pPr marL="457200" indent="-457200">
              <a:buSzPct val="100000"/>
              <a:buFont typeface="+mj-lt"/>
              <a:buAutoNum type="arabicPeriod"/>
            </a:pPr>
            <a:endParaRPr lang="en-US" sz="1800" dirty="0" smtClean="0"/>
          </a:p>
          <a:p>
            <a:pPr marL="457200" indent="-457200">
              <a:buSzPct val="100000"/>
              <a:buNone/>
            </a:pPr>
            <a:r>
              <a:rPr lang="en-US" sz="1800" dirty="0" smtClean="0"/>
              <a:t>Workforce Professionals</a:t>
            </a:r>
          </a:p>
          <a:p>
            <a:pPr marL="457200" indent="-457200">
              <a:buSzPct val="100000"/>
              <a:buFont typeface="+mj-lt"/>
              <a:buAutoNum type="arabicPeriod"/>
            </a:pPr>
            <a:r>
              <a:rPr lang="en-US" sz="1800" dirty="0" smtClean="0"/>
              <a:t>Estimate labor costs</a:t>
            </a:r>
          </a:p>
          <a:p>
            <a:pPr marL="457200" indent="-457200">
              <a:buSzPct val="100000"/>
              <a:buFont typeface="+mj-lt"/>
              <a:buAutoNum type="arabicPeriod"/>
            </a:pPr>
            <a:r>
              <a:rPr lang="en-US" sz="1800" dirty="0" smtClean="0"/>
              <a:t>Inform occupation and industry projections</a:t>
            </a:r>
          </a:p>
          <a:p>
            <a:pPr marL="457200" indent="-457200">
              <a:buSzPct val="100000"/>
              <a:buFont typeface="+mj-lt"/>
              <a:buAutoNum type="arabicPeriod"/>
            </a:pPr>
            <a:r>
              <a:rPr lang="en-US" sz="1800" dirty="0" smtClean="0"/>
              <a:t>Assess need for employment and training services</a:t>
            </a:r>
          </a:p>
          <a:p>
            <a:pPr marL="457200" indent="-457200">
              <a:buSzPct val="100000"/>
              <a:buNone/>
            </a:pPr>
            <a:endParaRPr lang="en-US" sz="2000" dirty="0" smtClean="0"/>
          </a:p>
          <a:p>
            <a:pPr marL="457200" indent="-457200">
              <a:buSzPct val="75000"/>
              <a:buFont typeface="+mj-lt"/>
              <a:buAutoNum type="arabicPeriod"/>
            </a:pPr>
            <a:endParaRPr lang="en-US" sz="2000" dirty="0" smtClean="0"/>
          </a:p>
          <a:p>
            <a:pPr marL="457200" indent="-457200">
              <a:buSzPct val="75000"/>
              <a:buFont typeface="+mj-lt"/>
              <a:buAutoNum type="arabicPeriod"/>
            </a:pPr>
            <a:endParaRPr lang="en-US" sz="2000" dirty="0" smtClean="0"/>
          </a:p>
        </p:txBody>
      </p:sp>
      <p:sp>
        <p:nvSpPr>
          <p:cNvPr id="5" name="Text Placeholder 4"/>
          <p:cNvSpPr>
            <a:spLocks noGrp="1"/>
          </p:cNvSpPr>
          <p:nvPr>
            <p:ph type="body" sz="quarter" idx="1"/>
          </p:nvPr>
        </p:nvSpPr>
        <p:spPr/>
        <p:txBody>
          <a:bodyPr/>
          <a:lstStyle/>
          <a:p>
            <a:r>
              <a:rPr lang="en-US" dirty="0" smtClean="0"/>
              <a:t>Most Timely Wage Data Available</a:t>
            </a:r>
            <a:endParaRPr lang="en-US" dirty="0"/>
          </a:p>
        </p:txBody>
      </p:sp>
      <p:sp>
        <p:nvSpPr>
          <p:cNvPr id="6" name="Text Placeholder 5"/>
          <p:cNvSpPr>
            <a:spLocks noGrp="1"/>
          </p:cNvSpPr>
          <p:nvPr>
            <p:ph type="body" sz="quarter" idx="3"/>
          </p:nvPr>
        </p:nvSpPr>
        <p:spPr/>
        <p:txBody>
          <a:bodyPr/>
          <a:lstStyle/>
          <a:p>
            <a:r>
              <a:rPr lang="en-US" dirty="0" smtClean="0"/>
              <a:t>Wage Data Applications</a:t>
            </a:r>
            <a:endParaRPr lang="en-US" dirty="0"/>
          </a:p>
        </p:txBody>
      </p:sp>
      <p:pic>
        <p:nvPicPr>
          <p:cNvPr id="9" name="~PP3603.WAV">
            <a:hlinkClick r:id="" action="ppaction://media"/>
          </p:cNvPr>
          <p:cNvPicPr>
            <a:picLocks noRot="1" noChangeAspect="1"/>
          </p:cNvPicPr>
          <p:nvPr>
            <a:wavAudioFile r:embed="rId1" name="~PP3603.WAV"/>
          </p:nvPr>
        </p:nvPicPr>
        <p:blipFill>
          <a:blip r:embed="rId4" cstate="print"/>
          <a:stretch>
            <a:fillRect/>
          </a:stretch>
        </p:blipFill>
        <p:spPr>
          <a:xfrm>
            <a:off x="8716963" y="6430963"/>
            <a:ext cx="304800" cy="304800"/>
          </a:xfrm>
          <a:prstGeom prst="rect">
            <a:avLst/>
          </a:prstGeom>
        </p:spPr>
      </p:pic>
    </p:spTree>
  </p:cSld>
  <p:clrMapOvr>
    <a:masterClrMapping/>
  </p:clrMapOvr>
  <p:transition advTm="42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Things to Consider</a:t>
            </a:r>
            <a:endParaRPr lang="en-US" dirty="0"/>
          </a:p>
        </p:txBody>
      </p:sp>
      <p:sp>
        <p:nvSpPr>
          <p:cNvPr id="8" name="Content Placeholder 7"/>
          <p:cNvSpPr>
            <a:spLocks noGrp="1"/>
          </p:cNvSpPr>
          <p:nvPr>
            <p:ph sz="quarter" idx="1"/>
          </p:nvPr>
        </p:nvSpPr>
        <p:spPr/>
        <p:txBody>
          <a:bodyPr/>
          <a:lstStyle/>
          <a:p>
            <a:pPr marL="514299" indent="-514299">
              <a:buSzPct val="100000"/>
              <a:buFont typeface="+mj-lt"/>
              <a:buAutoNum type="arabicPeriod"/>
            </a:pPr>
            <a:r>
              <a:rPr lang="en-US" dirty="0" smtClean="0"/>
              <a:t>Occupational wage data is based on the over 800 occupations classified by the Standard Occupational Classification (SOC) System.</a:t>
            </a:r>
          </a:p>
          <a:p>
            <a:pPr marL="861927" lvl="1" indent="-352390"/>
            <a:r>
              <a:rPr lang="en-US" dirty="0" smtClean="0"/>
              <a:t>To provide accurate wage data, the correct occupation title is crucial. To check a title’s accuracy refer to O*Net Online</a:t>
            </a:r>
          </a:p>
          <a:p>
            <a:pPr marL="514299" indent="-514299">
              <a:buSzPct val="100000"/>
              <a:buFont typeface="+mj-lt"/>
              <a:buAutoNum type="arabicPeriod"/>
            </a:pPr>
            <a:r>
              <a:rPr lang="en-US" dirty="0" smtClean="0"/>
              <a:t>For Missouri specific wage information, it is recommended you use the MERIC portal. Data available through MERIC is provided at a greater level of regional accuracy.</a:t>
            </a:r>
          </a:p>
          <a:p>
            <a:pPr marL="861927" lvl="1" indent="-352390">
              <a:buNone/>
            </a:pPr>
            <a:endParaRPr lang="en-US" dirty="0" smtClean="0"/>
          </a:p>
          <a:p>
            <a:pPr marL="861927" lvl="1" indent="-352390"/>
            <a:endParaRPr lang="en-US" dirty="0" smtClean="0"/>
          </a:p>
          <a:p>
            <a:endParaRPr lang="en-US" dirty="0"/>
          </a:p>
        </p:txBody>
      </p:sp>
      <p:pic>
        <p:nvPicPr>
          <p:cNvPr id="5" name="~PP3042.WAV">
            <a:hlinkClick r:id="" action="ppaction://media"/>
          </p:cNvPr>
          <p:cNvPicPr>
            <a:picLocks noRot="1" noChangeAspect="1"/>
          </p:cNvPicPr>
          <p:nvPr>
            <a:wavAudioFile r:embed="rId1" name="~PP3042.WAV"/>
          </p:nvPr>
        </p:nvPicPr>
        <p:blipFill>
          <a:blip r:embed="rId4" cstate="print"/>
          <a:stretch>
            <a:fillRect/>
          </a:stretch>
        </p:blipFill>
        <p:spPr>
          <a:xfrm>
            <a:off x="8716963" y="6430963"/>
            <a:ext cx="304800" cy="304800"/>
          </a:xfrm>
          <a:prstGeom prst="rect">
            <a:avLst/>
          </a:prstGeom>
        </p:spPr>
      </p:pic>
    </p:spTree>
  </p:cSld>
  <p:clrMapOvr>
    <a:masterClrMapping/>
  </p:clrMapOvr>
  <p:transition advTm="38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POINTVERSION" val="12.0"/>
  <p:tag name="SAVECSVWITHSESSION" val="Tru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True"/>
  <p:tag name="FIBDISPLAYKEYWORDS" val="True"/>
  <p:tag name="PRRESPONSE4" val="7"/>
  <p:tag name="PRRESPONSE8" val="3"/>
  <p:tag name="ALWAYSOPENPOLL" val="False"/>
  <p:tag name="SHOWBARVISIBLE" val="True"/>
  <p:tag name="BULLETTYPE" val="3"/>
  <p:tag name="RESPCOUNTERFORMAT" val="0"/>
  <p:tag name="BACKUPSESSIONS" val="True"/>
  <p:tag name="ROTATIONINTERVAL" val="2"/>
  <p:tag name="RACEANIMATIONSPEED" val="3"/>
  <p:tag name="BUBBLESIZEVISIBLE" val="True"/>
  <p:tag name="CUSTOMCELLFORECOLOR" val="-16777216"/>
  <p:tag name="USESCHEMECOLORS" val="True"/>
  <p:tag name="AUTOSIZEGRID" val="True"/>
  <p:tag name="CHARTLABELS" val="1"/>
  <p:tag name="INCLUDEPPT" val="True"/>
  <p:tag name="ZEROBASED" val="False"/>
  <p:tag name="FIBNUMRESULTS" val="5"/>
  <p:tag name="PRRESPONSE3" val="8"/>
  <p:tag name="PRRESPONSE9" val="2"/>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83&quot;/&gt;&lt;/object&gt;&lt;object type=&quot;3&quot; unique_id=&quot;10006&quot;&gt;&lt;property id=&quot;20148&quot; value=&quot;5&quot;/&gt;&lt;property id=&quot;20300&quot; value=&quot;Slide 3 - &amp;quot;Submitting Questions&amp;quot;&quot;/&gt;&lt;property id=&quot;20307&quot; value=&quot;368&quot;/&gt;&lt;/object&gt;&lt;object type=&quot;3&quot; unique_id=&quot;10007&quot;&gt;&lt;property id=&quot;20148&quot; value=&quot;5&quot;/&gt;&lt;property id=&quot;20300&quot; value=&quot;Slide 4 - &amp;quot;Submitting Questions&amp;quot;&quot;/&gt;&lt;property id=&quot;20307&quot; value=&quot;372&quot;/&gt;&lt;/object&gt;&lt;object type=&quot;3&quot; unique_id=&quot;10008&quot;&gt;&lt;property id=&quot;20148&quot; value=&quot;5&quot;/&gt;&lt;property id=&quot;20300&quot; value=&quot;Slide 5 - &amp;quot;Practice&amp;quot;&quot;/&gt;&lt;property id=&quot;20307&quot; value=&quot;356&quot;/&gt;&lt;/object&gt;&lt;object type=&quot;3&quot; unique_id=&quot;10009&quot;&gt;&lt;property id=&quot;20148&quot; value=&quot;5&quot;/&gt;&lt;property id=&quot;20300&quot; value=&quot;Slide 7 - &amp;quot;Access to Webinar Materials&amp;quot;&quot;/&gt;&lt;property id=&quot;20307&quot; value=&quot;381&quot;/&gt;&lt;/object&gt;&lt;object type=&quot;3&quot; unique_id=&quot;10011&quot;&gt;&lt;property id=&quot;20148&quot; value=&quot;5&quot;/&gt;&lt;property id=&quot;20300&quot; value=&quot;Slide 9 - &amp;quot;Presenters&amp;quot;&quot;/&gt;&lt;property id=&quot;20307&quot; value=&quot;360&quot;/&gt;&lt;/object&gt;&lt;object type=&quot;3&quot; unique_id=&quot;10012&quot;&gt;&lt;property id=&quot;20148&quot; value=&quot;5&quot;/&gt;&lt;property id=&quot;20300&quot; value=&quot;Slide 10 - &amp;quot;Agenda/Objectives&amp;quot;&quot;/&gt;&lt;property id=&quot;20307&quot; value=&quot;355&quot;/&gt;&lt;/object&gt;&lt;object type=&quot;3&quot; unique_id=&quot;10013&quot;&gt;&lt;property id=&quot;20148&quot; value=&quot;5&quot;/&gt;&lt;property id=&quot;20300&quot; value=&quot;Slide 11&quot;/&gt;&lt;property id=&quot;20307&quot; value=&quot;361&quot;/&gt;&lt;/object&gt;&lt;object type=&quot;3&quot; unique_id=&quot;10014&quot;&gt;&lt;property id=&quot;20148&quot; value=&quot;5&quot;/&gt;&lt;property id=&quot;20300&quot; value=&quot;Slide 12 - &amp;quot;Slide Title&amp;quot;&quot;/&gt;&lt;property id=&quot;20307&quot; value=&quot;357&quot;/&gt;&lt;/object&gt;&lt;object type=&quot;3&quot; unique_id=&quot;10015&quot;&gt;&lt;property id=&quot;20148&quot; value=&quot;5&quot;/&gt;&lt;property id=&quot;20300&quot; value=&quot;Slide 13 - &amp;quot;SAMPLE Audience &amp;#x0D;&amp;#x0A;Polling Question&amp;quot;&quot;/&gt;&lt;property id=&quot;20307&quot; value=&quot;382&quot;/&gt;&lt;/object&gt;&lt;object type=&quot;3&quot; unique_id=&quot;10016&quot;&gt;&lt;property id=&quot;20148&quot; value=&quot;5&quot;/&gt;&lt;property id=&quot;20300&quot; value=&quot;Slide 14 - &amp;quot;Slide Title&amp;quot;&quot;/&gt;&lt;property id=&quot;20307&quot; value=&quot;366&quot;/&gt;&lt;/object&gt;&lt;object type=&quot;3&quot; unique_id=&quot;10017&quot;&gt;&lt;property id=&quot;20148&quot; value=&quot;5&quot;/&gt;&lt;property id=&quot;20300&quot; value=&quot;Slide 15&quot;/&gt;&lt;property id=&quot;20307&quot; value=&quot;353&quot;/&gt;&lt;/object&gt;&lt;object type=&quot;3&quot; unique_id=&quot;10018&quot;&gt;&lt;property id=&quot;20148&quot; value=&quot;5&quot;/&gt;&lt;property id=&quot;20300&quot; value=&quot;Slide 16&quot;/&gt;&lt;property id=&quot;20307&quot; value=&quot;358&quot;/&gt;&lt;/object&gt;&lt;object type=&quot;3&quot; unique_id=&quot;10020&quot;&gt;&lt;property id=&quot;20148&quot; value=&quot;5&quot;/&gt;&lt;property id=&quot;20300&quot; value=&quot;Slide 18 - &amp;quot;Stay Informed, Get Connected!&amp;quot;&quot;/&gt;&lt;property id=&quot;20307&quot; value=&quot;370&quot;/&gt;&lt;/object&gt;&lt;object type=&quot;3&quot; unique_id=&quot;10021&quot;&gt;&lt;property id=&quot;20148&quot; value=&quot;5&quot;/&gt;&lt;property id=&quot;20300&quot; value=&quot;Slide 19 - &amp;quot;Save the Date&amp;quot;&quot;/&gt;&lt;property id=&quot;20307&quot; value=&quot;386&quot;/&gt;&lt;/object&gt;&lt;object type=&quot;3&quot; unique_id=&quot;10022&quot;&gt;&lt;property id=&quot;20148&quot; value=&quot;5&quot;/&gt;&lt;property id=&quot;20300&quot; value=&quot;Slide 20&quot;/&gt;&lt;property id=&quot;20307&quot; value=&quot;354&quot;/&gt;&lt;/object&gt;&lt;object type=&quot;3&quot; unique_id=&quot;10170&quot;&gt;&lt;property id=&quot;20148&quot; value=&quot;5&quot;/&gt;&lt;property id=&quot;20300&quot; value=&quot;Slide 6&quot;/&gt;&lt;property id=&quot;20307&quot; value=&quot;387&quot;/&gt;&lt;/object&gt;&lt;object type=&quot;3&quot; unique_id=&quot;10215&quot;&gt;&lt;property id=&quot;20148&quot; value=&quot;5&quot;/&gt;&lt;property id=&quot;20300&quot; value=&quot;Slide 8 - &amp;quot;Access to Webinar Materials&amp;quot;&quot;/&gt;&lt;property id=&quot;20307&quot; value=&quot;388&quot;/&gt;&lt;/object&gt;&lt;object type=&quot;3&quot; unique_id=&quot;10490&quot;&gt;&lt;property id=&quot;20148&quot; value=&quot;5&quot;/&gt;&lt;property id=&quot;20300&quot; value=&quot;Slide 17 - &amp;quot;Access to Webinar Materials&amp;quot;&quot;/&gt;&lt;property id=&quot;20307&quot; value=&quot;390&quot;/&gt;&lt;/object&gt;&lt;object type=&quot;3&quot; unique_id=&quot;10711&quot;&gt;&lt;property id=&quot;20148&quot; value=&quot;5&quot;/&gt;&lt;property id=&quot;20300&quot; value=&quot;Slide 2&quot;/&gt;&lt;property id=&quot;20307&quot; value=&quot;391&quot;/&gt;&lt;/object&gt;&lt;/object&gt;&lt;/object&gt;&lt;/database&gt;"/>
  <p:tag name="CSVFORMAT" val="4"/>
  <p:tag name="COUNTDOWNSECONDS" val="10"/>
  <p:tag name="CHARTVALUEFORMAT" val="0%"/>
  <p:tag name="RACERSMAXDISPLAYED" val="5"/>
  <p:tag name="BUBBLEVALUEFORMAT" val="0.0"/>
  <p:tag name="CUSTOMCELLBACKCOLOR3" val="-268652"/>
  <p:tag name="GRIDOPACITY" val="90"/>
  <p:tag name="RESETCHARTS" val="True"/>
  <p:tag name="INCORRECTPOINTVALUE" val="0"/>
  <p:tag name="FIBDISPLAYRESULTS" val="True"/>
  <p:tag name="PRRESPONSE5" val="6"/>
  <p:tag name="SHOWFLASHWARNING" val="True"/>
  <p:tag name="USESECONDARYMONITOR" val="True"/>
  <p:tag name="INPUTSOURCE" val="1"/>
  <p:tag name="AUTOUPDATEALIASES" val="True"/>
  <p:tag name="MAXRESPONDERS" val="5"/>
  <p:tag name="CUSTOMCELLBACKCOLOR4" val="-8355712"/>
  <p:tag name="GRIDPOSITION" val="1"/>
  <p:tag name="CORRECTPOINTVALUE" val="1"/>
  <p:tag name="FIBINCLUDEOTHER" val="True"/>
  <p:tag name="PRRESPONSE7" val="4"/>
  <p:tag name="EXPANDSHOWBAR" val="True"/>
  <p:tag name="NUMRESPONSES" val="1"/>
  <p:tag name="PARTICIPANTSINLEADERBOARD" val="5"/>
  <p:tag name="CUSTOMCELLBACKCOLOR1" val="-657956"/>
  <p:tag name="CHARTCOLORS" val="0"/>
  <p:tag name="AUTOADJUSTPARTRANGE" val="True"/>
  <p:tag name="PRRESPONSE6" val="5"/>
  <p:tag name="ANSWERNOWSTYLE" val="-1"/>
  <p:tag name="REVIEWONLY" val="False"/>
  <p:tag name="CUSTOMGRIDBACKCOLOR" val="-2830136"/>
  <p:tag name="MULTIRESPDIVISOR" val="1"/>
  <p:tag name="PRRESPONSE1" val="10"/>
  <p:tag name="TPVERSION" val="2008"/>
  <p:tag name="RACEENDPOINTS" val="100"/>
  <p:tag name="DISPLAYDEVICEID" val="True"/>
  <p:tag name="CHARTSCALE" val="True"/>
  <p:tag name="COUNTDOWNSTYLE" val="-1"/>
  <p:tag name="BUBBLEGROUPING" val="3"/>
  <p:tag name="REALTIMEBACKUP" val="False"/>
  <p:tag name="RESPCOUNTERSTYLE" val="-1"/>
  <p:tag name="GRIDSIZE" val="{Width=800, Height=600}"/>
  <p:tag name="MMPROD_NEXTUNIQUEID" val="10008"/>
  <p:tag name="PARTLISTDEFAULT" val="1"/>
  <p:tag name="TEAMSINLEADERBOARD" val="5"/>
  <p:tag name="BACKUPMAINTENANCE" val="7"/>
  <p:tag name="DISPLAYDEVICENUMBER" val="True"/>
  <p:tag name="PRRESPONSE10" val="1"/>
  <p:tag name="PRRESPONSE2" val="9"/>
  <p:tag name="DELIMITERS" val="3.1"/>
  <p:tag name="TPFULLVERSION" val="4.2.3.231"/>
  <p:tag name="TPSTANDARDS" val=""/>
</p:tagLst>
</file>

<file path=ppt/tags/tag10.xml><?xml version="1.0" encoding="utf-8"?>
<p:tagLst xmlns:a="http://schemas.openxmlformats.org/drawingml/2006/main" xmlns:r="http://schemas.openxmlformats.org/officeDocument/2006/relationships" xmlns:p="http://schemas.openxmlformats.org/presentationml/2006/main">
  <p:tag name="TIMING" val="|8.7|6.2"/>
</p:tagLst>
</file>

<file path=ppt/tags/tag11.xml><?xml version="1.0" encoding="utf-8"?>
<p:tagLst xmlns:a="http://schemas.openxmlformats.org/drawingml/2006/main" xmlns:r="http://schemas.openxmlformats.org/officeDocument/2006/relationships" xmlns:p="http://schemas.openxmlformats.org/presentationml/2006/main">
  <p:tag name="TIMING" val="|5.2"/>
</p:tagLst>
</file>

<file path=ppt/tags/tag12.xml><?xml version="1.0" encoding="utf-8"?>
<p:tagLst xmlns:a="http://schemas.openxmlformats.org/drawingml/2006/main" xmlns:r="http://schemas.openxmlformats.org/officeDocument/2006/relationships" xmlns:p="http://schemas.openxmlformats.org/presentationml/2006/main">
  <p:tag name="TIMING" val="|7.2|4.7|2.9|5.7|6.6|21.3"/>
</p:tagLst>
</file>

<file path=ppt/tags/tag13.xml><?xml version="1.0" encoding="utf-8"?>
<p:tagLst xmlns:a="http://schemas.openxmlformats.org/drawingml/2006/main" xmlns:r="http://schemas.openxmlformats.org/officeDocument/2006/relationships" xmlns:p="http://schemas.openxmlformats.org/presentationml/2006/main">
  <p:tag name="TIMING" val="|16.2"/>
</p:tagLst>
</file>

<file path=ppt/tags/tag14.xml><?xml version="1.0" encoding="utf-8"?>
<p:tagLst xmlns:a="http://schemas.openxmlformats.org/drawingml/2006/main" xmlns:r="http://schemas.openxmlformats.org/officeDocument/2006/relationships" xmlns:p="http://schemas.openxmlformats.org/presentationml/2006/main">
  <p:tag name="TIMING" val="|22"/>
</p:tagLst>
</file>

<file path=ppt/tags/tag15.xml><?xml version="1.0" encoding="utf-8"?>
<p:tagLst xmlns:a="http://schemas.openxmlformats.org/drawingml/2006/main" xmlns:r="http://schemas.openxmlformats.org/officeDocument/2006/relationships" xmlns:p="http://schemas.openxmlformats.org/presentationml/2006/main">
  <p:tag name="TIMING" val="|10.9"/>
</p:tagLst>
</file>

<file path=ppt/tags/tag16.xml><?xml version="1.0" encoding="utf-8"?>
<p:tagLst xmlns:a="http://schemas.openxmlformats.org/drawingml/2006/main" xmlns:r="http://schemas.openxmlformats.org/officeDocument/2006/relationships" xmlns:p="http://schemas.openxmlformats.org/presentationml/2006/main">
  <p:tag name="TIMING" val="|16|3.7"/>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TIMING" val="|30.6"/>
</p:tagLst>
</file>

<file path=ppt/tags/tag6.xml><?xml version="1.0" encoding="utf-8"?>
<p:tagLst xmlns:a="http://schemas.openxmlformats.org/drawingml/2006/main" xmlns:r="http://schemas.openxmlformats.org/officeDocument/2006/relationships" xmlns:p="http://schemas.openxmlformats.org/presentationml/2006/main">
  <p:tag name="TIMING" val="|51"/>
</p:tagLst>
</file>

<file path=ppt/tags/tag7.xml><?xml version="1.0" encoding="utf-8"?>
<p:tagLst xmlns:a="http://schemas.openxmlformats.org/drawingml/2006/main" xmlns:r="http://schemas.openxmlformats.org/officeDocument/2006/relationships" xmlns:p="http://schemas.openxmlformats.org/presentationml/2006/main">
  <p:tag name="TIMING" val="|77"/>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TIMING" val="|12.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RIC">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46141</TotalTime>
  <Words>4191</Words>
  <Application>Microsoft Office PowerPoint</Application>
  <PresentationFormat>On-screen Show (4:3)</PresentationFormat>
  <Paragraphs>479</Paragraphs>
  <Slides>43</Slides>
  <Notes>43</Notes>
  <HiddenSlides>0</HiddenSlides>
  <MMClips>43</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MERIC</vt:lpstr>
      <vt:lpstr>Module 4: Lesson 1 LMI and Business relations</vt:lpstr>
      <vt:lpstr>Today’s Lesson</vt:lpstr>
      <vt:lpstr>What’s in it for me?</vt:lpstr>
      <vt:lpstr>Suggested Study Aid</vt:lpstr>
      <vt:lpstr>Communication in a Common Language</vt:lpstr>
      <vt:lpstr>How to Attract and Retain Talent?</vt:lpstr>
      <vt:lpstr>Starting the Conversation</vt:lpstr>
      <vt:lpstr>Occupational Employment Statistics Survey</vt:lpstr>
      <vt:lpstr>Things to Consider</vt:lpstr>
      <vt:lpstr>Step 1 – Check SOC Title</vt:lpstr>
      <vt:lpstr>Step 2 – Explore Possible Titles</vt:lpstr>
      <vt:lpstr>Step 3 – Compare Occupation Details</vt:lpstr>
      <vt:lpstr>Continue the Conversation</vt:lpstr>
      <vt:lpstr>Case Study</vt:lpstr>
      <vt:lpstr>Where is the answer - OnTheMap?</vt:lpstr>
      <vt:lpstr>LED – Informational Maps</vt:lpstr>
      <vt:lpstr>OnTheMap – Search Locations</vt:lpstr>
      <vt:lpstr>OnTheMap – Choose Location</vt:lpstr>
      <vt:lpstr>OnTheMap – Base Map Elections</vt:lpstr>
      <vt:lpstr>OnTheMap – Base Map Elections</vt:lpstr>
      <vt:lpstr>OnTheMap – Base Map Elections</vt:lpstr>
      <vt:lpstr>OnTheMap – Base Map Elections</vt:lpstr>
      <vt:lpstr>OnTheMap – Base Map Elections</vt:lpstr>
      <vt:lpstr>OnTheMap - Building a Map</vt:lpstr>
      <vt:lpstr>OnTheMap – Build an Area Analysis</vt:lpstr>
      <vt:lpstr>OnTheMap – Building an Analysis</vt:lpstr>
      <vt:lpstr>OnTheMap – Building an Analysis</vt:lpstr>
      <vt:lpstr>OnTheMap – Building an Analysis</vt:lpstr>
      <vt:lpstr>OnTheMap – Building an Analysis</vt:lpstr>
      <vt:lpstr>OnTheMap – Building an Analysis</vt:lpstr>
      <vt:lpstr>OnTheMap – Labor Force Results</vt:lpstr>
      <vt:lpstr>OnTheMap – Filtered Results</vt:lpstr>
      <vt:lpstr>OnTheMap – Goods Producing Labor Force Results</vt:lpstr>
      <vt:lpstr>OnTheMap – Manufacturing Profile</vt:lpstr>
      <vt:lpstr>OnTheMap – Manufacturing Profile</vt:lpstr>
      <vt:lpstr>OnTheMap – Area Profile Results</vt:lpstr>
      <vt:lpstr>OnTheMap – Filtered Results</vt:lpstr>
      <vt:lpstr>OnTheMap – Manufacturing Concentrations </vt:lpstr>
      <vt:lpstr>OnTheMap – Data Visualization</vt:lpstr>
      <vt:lpstr>Website Links</vt:lpstr>
      <vt:lpstr>Module 4: What’s Next?</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Company>Maher &amp; Maher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BRG Update</dc:title>
  <dc:creator>Rick Maher</dc:creator>
  <cp:lastModifiedBy>mary.schillig</cp:lastModifiedBy>
  <cp:revision>1803</cp:revision>
  <dcterms:created xsi:type="dcterms:W3CDTF">2003-12-12T15:05:50Z</dcterms:created>
  <dcterms:modified xsi:type="dcterms:W3CDTF">2013-12-30T17:27:29Z</dcterms:modified>
</cp:coreProperties>
</file>