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1"/>
  </p:sldMasterIdLst>
  <p:notesMasterIdLst>
    <p:notesMasterId r:id="rId17"/>
  </p:notesMasterIdLst>
  <p:handoutMasterIdLst>
    <p:handoutMasterId r:id="rId18"/>
  </p:handoutMasterIdLst>
  <p:sldIdLst>
    <p:sldId id="674" r:id="rId2"/>
    <p:sldId id="757" r:id="rId3"/>
    <p:sldId id="675" r:id="rId4"/>
    <p:sldId id="727" r:id="rId5"/>
    <p:sldId id="741" r:id="rId6"/>
    <p:sldId id="758" r:id="rId7"/>
    <p:sldId id="752" r:id="rId8"/>
    <p:sldId id="763" r:id="rId9"/>
    <p:sldId id="765" r:id="rId10"/>
    <p:sldId id="753" r:id="rId11"/>
    <p:sldId id="747" r:id="rId12"/>
    <p:sldId id="754" r:id="rId13"/>
    <p:sldId id="756" r:id="rId14"/>
    <p:sldId id="766" r:id="rId15"/>
    <p:sldId id="760" r:id="rId16"/>
  </p:sldIdLst>
  <p:sldSz cx="9144000" cy="6858000" type="screen4x3"/>
  <p:notesSz cx="7010400" cy="9296400"/>
  <p:custDataLst>
    <p:tags r:id="rId19"/>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CECFF"/>
    <a:srgbClr val="CCFFCC"/>
    <a:srgbClr val="1561BD"/>
    <a:srgbClr val="99CCFF"/>
    <a:srgbClr val="CCCCFF"/>
    <a:srgbClr val="66FFFF"/>
    <a:srgbClr val="FFCCFF"/>
    <a:srgbClr val="6699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804" autoAdjust="0"/>
    <p:restoredTop sz="74173" autoAdjust="0"/>
  </p:normalViewPr>
  <p:slideViewPr>
    <p:cSldViewPr snapToGrid="0">
      <p:cViewPr>
        <p:scale>
          <a:sx n="60" d="100"/>
          <a:sy n="60" d="100"/>
        </p:scale>
        <p:origin x="-2382"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1134" y="816"/>
      </p:cViewPr>
      <p:guideLst>
        <p:guide orient="horz" pos="2929"/>
        <p:guide pos="220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9BE21-5174-4F2E-931F-ABE2B3057B58}" type="doc">
      <dgm:prSet loTypeId="urn:microsoft.com/office/officeart/2005/8/layout/hList3" loCatId="list" qsTypeId="urn:microsoft.com/office/officeart/2005/8/quickstyle/3d2" qsCatId="3D" csTypeId="urn:microsoft.com/office/officeart/2005/8/colors/colorful3" csCatId="colorful" phldr="1"/>
      <dgm:spPr/>
      <dgm:t>
        <a:bodyPr/>
        <a:lstStyle/>
        <a:p>
          <a:endParaRPr lang="en-US"/>
        </a:p>
      </dgm:t>
    </dgm:pt>
    <dgm:pt modelId="{16B36677-B9AC-4D41-B83A-594C6AD4AFF6}">
      <dgm:prSet phldrT="[Text]" custT="1"/>
      <dgm:spPr/>
      <dgm:t>
        <a:bodyPr/>
        <a:lstStyle/>
        <a:p>
          <a:r>
            <a:rPr lang="en-US" sz="4800" b="1" dirty="0" smtClean="0"/>
            <a:t>Local Employment Dynamics</a:t>
          </a:r>
          <a:endParaRPr lang="en-US" sz="4800" b="1" dirty="0"/>
        </a:p>
      </dgm:t>
    </dgm:pt>
    <dgm:pt modelId="{E6833766-6D65-48C9-B780-0D5894404C19}" type="parTrans" cxnId="{3683230C-DF4D-4409-9D79-0063044BEA4A}">
      <dgm:prSet/>
      <dgm:spPr/>
      <dgm:t>
        <a:bodyPr/>
        <a:lstStyle/>
        <a:p>
          <a:endParaRPr lang="en-US"/>
        </a:p>
      </dgm:t>
    </dgm:pt>
    <dgm:pt modelId="{F38E807E-2412-48E2-967A-6517BAF270AB}" type="sibTrans" cxnId="{3683230C-DF4D-4409-9D79-0063044BEA4A}">
      <dgm:prSet/>
      <dgm:spPr/>
      <dgm:t>
        <a:bodyPr/>
        <a:lstStyle/>
        <a:p>
          <a:endParaRPr lang="en-US"/>
        </a:p>
      </dgm:t>
    </dgm:pt>
    <dgm:pt modelId="{E1BF2E4C-5EB5-4121-A1CC-644707FAEE81}">
      <dgm:prSet phldrT="[Text]"/>
      <dgm:spPr/>
      <dgm:t>
        <a:bodyPr anchor="t"/>
        <a:lstStyle/>
        <a:p>
          <a:pPr algn="ctr"/>
          <a:r>
            <a:rPr lang="en-US" b="1" i="1" dirty="0" smtClean="0"/>
            <a:t>Tools for Synthesized Detailed Information</a:t>
          </a:r>
          <a:endParaRPr lang="en-US" dirty="0"/>
        </a:p>
      </dgm:t>
    </dgm:pt>
    <dgm:pt modelId="{8615157A-FCF2-4C54-8ACE-2C8AC8A22E3E}" type="parTrans" cxnId="{7BDDBB04-7155-4935-AC8A-BE3B440AADED}">
      <dgm:prSet/>
      <dgm:spPr/>
      <dgm:t>
        <a:bodyPr/>
        <a:lstStyle/>
        <a:p>
          <a:endParaRPr lang="en-US"/>
        </a:p>
      </dgm:t>
    </dgm:pt>
    <dgm:pt modelId="{1157B340-41A4-4C90-80B3-1479C7D2E144}" type="sibTrans" cxnId="{7BDDBB04-7155-4935-AC8A-BE3B440AADED}">
      <dgm:prSet/>
      <dgm:spPr/>
      <dgm:t>
        <a:bodyPr/>
        <a:lstStyle/>
        <a:p>
          <a:endParaRPr lang="en-US"/>
        </a:p>
      </dgm:t>
    </dgm:pt>
    <dgm:pt modelId="{0AC1D01F-B791-4A18-8681-D583DB7401F5}">
      <dgm:prSet phldrT="[Text]"/>
      <dgm:spPr/>
      <dgm:t>
        <a:bodyPr anchor="t"/>
        <a:lstStyle/>
        <a:p>
          <a:pPr algn="l"/>
          <a:r>
            <a:rPr lang="en-US" dirty="0" err="1" smtClean="0">
              <a:solidFill>
                <a:schemeClr val="tx1"/>
              </a:solidFill>
            </a:rPr>
            <a:t>OnTheMap</a:t>
          </a:r>
          <a:endParaRPr lang="en-US" dirty="0">
            <a:solidFill>
              <a:schemeClr val="tx1"/>
            </a:solidFill>
          </a:endParaRPr>
        </a:p>
      </dgm:t>
    </dgm:pt>
    <dgm:pt modelId="{0FA42A78-7521-4070-9E11-657C268688F0}" type="parTrans" cxnId="{228145BF-BF66-494C-A8E2-BA0AEC3B76F0}">
      <dgm:prSet/>
      <dgm:spPr/>
      <dgm:t>
        <a:bodyPr/>
        <a:lstStyle/>
        <a:p>
          <a:endParaRPr lang="en-US"/>
        </a:p>
      </dgm:t>
    </dgm:pt>
    <dgm:pt modelId="{A69B9DF0-003F-45E0-AEE4-4C300B53E9CC}" type="sibTrans" cxnId="{228145BF-BF66-494C-A8E2-BA0AEC3B76F0}">
      <dgm:prSet/>
      <dgm:spPr/>
      <dgm:t>
        <a:bodyPr/>
        <a:lstStyle/>
        <a:p>
          <a:endParaRPr lang="en-US"/>
        </a:p>
      </dgm:t>
    </dgm:pt>
    <dgm:pt modelId="{BB904044-CE52-4DB3-A184-FDD7D27F5580}">
      <dgm:prSet phldrT="[Text]" custT="1"/>
      <dgm:spPr>
        <a:solidFill>
          <a:schemeClr val="accent4"/>
        </a:solidFill>
      </dgm:spPr>
      <dgm:t>
        <a:bodyPr anchor="ctr" anchorCtr="0"/>
        <a:lstStyle/>
        <a:p>
          <a:pPr marL="0" indent="0" algn="ctr">
            <a:lnSpc>
              <a:spcPct val="100000"/>
            </a:lnSpc>
            <a:spcAft>
              <a:spcPts val="0"/>
            </a:spcAft>
          </a:pPr>
          <a:r>
            <a:rPr lang="en-US" sz="2900" dirty="0" smtClean="0">
              <a:solidFill>
                <a:schemeClr val="tx1"/>
              </a:solidFill>
            </a:rPr>
            <a:t>By combining data from different LMI sources (Census, BLS) local employment information, once unavailable, is now easily accessible.</a:t>
          </a:r>
          <a:endParaRPr lang="en-US" sz="2900" dirty="0">
            <a:solidFill>
              <a:schemeClr val="tx1"/>
            </a:solidFill>
          </a:endParaRPr>
        </a:p>
      </dgm:t>
    </dgm:pt>
    <dgm:pt modelId="{B18BA200-6E2F-46D8-972D-1B42FC4C7840}" type="parTrans" cxnId="{DF50464B-8063-487A-A191-0CB6A4AA2B5A}">
      <dgm:prSet/>
      <dgm:spPr/>
      <dgm:t>
        <a:bodyPr/>
        <a:lstStyle/>
        <a:p>
          <a:endParaRPr lang="en-US"/>
        </a:p>
      </dgm:t>
    </dgm:pt>
    <dgm:pt modelId="{23A415FC-B7DD-4EA4-BAE8-C815DE35D795}" type="sibTrans" cxnId="{DF50464B-8063-487A-A191-0CB6A4AA2B5A}">
      <dgm:prSet/>
      <dgm:spPr/>
      <dgm:t>
        <a:bodyPr/>
        <a:lstStyle/>
        <a:p>
          <a:endParaRPr lang="en-US"/>
        </a:p>
      </dgm:t>
    </dgm:pt>
    <dgm:pt modelId="{375A510D-A09B-45A9-AF53-2C75AE9573B5}">
      <dgm:prSet phldrT="[Text]"/>
      <dgm:spPr/>
      <dgm:t>
        <a:bodyPr anchor="t"/>
        <a:lstStyle/>
        <a:p>
          <a:pPr algn="l"/>
          <a:r>
            <a:rPr lang="en-US" dirty="0" smtClean="0">
              <a:solidFill>
                <a:schemeClr val="tx1"/>
              </a:solidFill>
            </a:rPr>
            <a:t>Quarterly Workforce Indicators (QWI)</a:t>
          </a:r>
          <a:endParaRPr lang="en-US" dirty="0">
            <a:solidFill>
              <a:schemeClr val="tx1"/>
            </a:solidFill>
          </a:endParaRPr>
        </a:p>
      </dgm:t>
    </dgm:pt>
    <dgm:pt modelId="{5B1BEE9D-1198-4F9E-9437-C440BE017D6F}" type="parTrans" cxnId="{83D8444D-6796-4473-970A-A6AC0108EB45}">
      <dgm:prSet/>
      <dgm:spPr/>
      <dgm:t>
        <a:bodyPr/>
        <a:lstStyle/>
        <a:p>
          <a:endParaRPr lang="en-US"/>
        </a:p>
      </dgm:t>
    </dgm:pt>
    <dgm:pt modelId="{EB159797-333F-42FB-BFBE-0B7B61CA7C8A}" type="sibTrans" cxnId="{83D8444D-6796-4473-970A-A6AC0108EB45}">
      <dgm:prSet/>
      <dgm:spPr/>
      <dgm:t>
        <a:bodyPr/>
        <a:lstStyle/>
        <a:p>
          <a:endParaRPr lang="en-US"/>
        </a:p>
      </dgm:t>
    </dgm:pt>
    <dgm:pt modelId="{33686045-0752-48EA-916B-3D899E294521}">
      <dgm:prSet phldrT="[Text]"/>
      <dgm:spPr/>
      <dgm:t>
        <a:bodyPr/>
        <a:lstStyle/>
        <a:p>
          <a:pPr algn="l"/>
          <a:r>
            <a:rPr lang="en-US" dirty="0" smtClean="0">
              <a:solidFill>
                <a:schemeClr val="tx1"/>
              </a:solidFill>
            </a:rPr>
            <a:t>Industry Focus</a:t>
          </a:r>
          <a:endParaRPr lang="en-US" dirty="0">
            <a:solidFill>
              <a:schemeClr val="tx1"/>
            </a:solidFill>
          </a:endParaRPr>
        </a:p>
      </dgm:t>
    </dgm:pt>
    <dgm:pt modelId="{B0AAD7D5-8349-45AE-86E0-62B3ADDB31A0}" type="parTrans" cxnId="{4546B68A-3566-41FC-BECF-AAAC8F4CE075}">
      <dgm:prSet/>
      <dgm:spPr/>
    </dgm:pt>
    <dgm:pt modelId="{E1CC409A-4316-4624-9CB9-4601B45D7B9E}" type="sibTrans" cxnId="{4546B68A-3566-41FC-BECF-AAAC8F4CE075}">
      <dgm:prSet/>
      <dgm:spPr/>
    </dgm:pt>
    <dgm:pt modelId="{D0686F84-83C8-4776-B7ED-DF20E8B4F915}" type="pres">
      <dgm:prSet presAssocID="{3849BE21-5174-4F2E-931F-ABE2B3057B58}" presName="composite" presStyleCnt="0">
        <dgm:presLayoutVars>
          <dgm:chMax val="1"/>
          <dgm:dir/>
          <dgm:resizeHandles val="exact"/>
        </dgm:presLayoutVars>
      </dgm:prSet>
      <dgm:spPr/>
      <dgm:t>
        <a:bodyPr/>
        <a:lstStyle/>
        <a:p>
          <a:endParaRPr lang="en-US"/>
        </a:p>
      </dgm:t>
    </dgm:pt>
    <dgm:pt modelId="{665BD2E3-9BC1-4506-A683-82B132C195B3}" type="pres">
      <dgm:prSet presAssocID="{16B36677-B9AC-4D41-B83A-594C6AD4AFF6}" presName="roof" presStyleLbl="dkBgShp" presStyleIdx="0" presStyleCnt="2"/>
      <dgm:spPr/>
      <dgm:t>
        <a:bodyPr/>
        <a:lstStyle/>
        <a:p>
          <a:endParaRPr lang="en-US"/>
        </a:p>
      </dgm:t>
    </dgm:pt>
    <dgm:pt modelId="{8B6B7820-6B91-4FBB-BAA5-1720AE62F42A}" type="pres">
      <dgm:prSet presAssocID="{16B36677-B9AC-4D41-B83A-594C6AD4AFF6}" presName="pillars" presStyleCnt="0"/>
      <dgm:spPr/>
    </dgm:pt>
    <dgm:pt modelId="{032873E1-87BE-44EA-88BF-AF9305C7E15F}" type="pres">
      <dgm:prSet presAssocID="{16B36677-B9AC-4D41-B83A-594C6AD4AFF6}" presName="pillar1" presStyleLbl="node1" presStyleIdx="0" presStyleCnt="2">
        <dgm:presLayoutVars>
          <dgm:bulletEnabled val="1"/>
        </dgm:presLayoutVars>
      </dgm:prSet>
      <dgm:spPr/>
      <dgm:t>
        <a:bodyPr/>
        <a:lstStyle/>
        <a:p>
          <a:endParaRPr lang="en-US"/>
        </a:p>
      </dgm:t>
    </dgm:pt>
    <dgm:pt modelId="{85E830DE-C07A-4D40-B280-B9661F031C79}" type="pres">
      <dgm:prSet presAssocID="{BB904044-CE52-4DB3-A184-FDD7D27F5580}" presName="pillarX" presStyleLbl="node1" presStyleIdx="1" presStyleCnt="2">
        <dgm:presLayoutVars>
          <dgm:bulletEnabled val="1"/>
        </dgm:presLayoutVars>
      </dgm:prSet>
      <dgm:spPr/>
      <dgm:t>
        <a:bodyPr/>
        <a:lstStyle/>
        <a:p>
          <a:endParaRPr lang="en-US"/>
        </a:p>
      </dgm:t>
    </dgm:pt>
    <dgm:pt modelId="{6CEB8317-831C-4C56-9BB9-5B29C362A28B}" type="pres">
      <dgm:prSet presAssocID="{16B36677-B9AC-4D41-B83A-594C6AD4AFF6}" presName="base" presStyleLbl="dkBgShp" presStyleIdx="1" presStyleCnt="2"/>
      <dgm:spPr/>
    </dgm:pt>
  </dgm:ptLst>
  <dgm:cxnLst>
    <dgm:cxn modelId="{4546B68A-3566-41FC-BECF-AAAC8F4CE075}" srcId="{E1BF2E4C-5EB5-4121-A1CC-644707FAEE81}" destId="{33686045-0752-48EA-916B-3D899E294521}" srcOrd="2" destOrd="0" parTransId="{B0AAD7D5-8349-45AE-86E0-62B3ADDB31A0}" sibTransId="{E1CC409A-4316-4624-9CB9-4601B45D7B9E}"/>
    <dgm:cxn modelId="{1A883174-916B-419E-8751-ECAEE8BD4091}" type="presOf" srcId="{375A510D-A09B-45A9-AF53-2C75AE9573B5}" destId="{032873E1-87BE-44EA-88BF-AF9305C7E15F}" srcOrd="0" destOrd="1" presId="urn:microsoft.com/office/officeart/2005/8/layout/hList3"/>
    <dgm:cxn modelId="{D3A54783-DE71-4080-AD08-E7D4A41B3253}" type="presOf" srcId="{16B36677-B9AC-4D41-B83A-594C6AD4AFF6}" destId="{665BD2E3-9BC1-4506-A683-82B132C195B3}" srcOrd="0" destOrd="0" presId="urn:microsoft.com/office/officeart/2005/8/layout/hList3"/>
    <dgm:cxn modelId="{7BDDBB04-7155-4935-AC8A-BE3B440AADED}" srcId="{16B36677-B9AC-4D41-B83A-594C6AD4AFF6}" destId="{E1BF2E4C-5EB5-4121-A1CC-644707FAEE81}" srcOrd="0" destOrd="0" parTransId="{8615157A-FCF2-4C54-8ACE-2C8AC8A22E3E}" sibTransId="{1157B340-41A4-4C90-80B3-1479C7D2E144}"/>
    <dgm:cxn modelId="{DB91DBE7-B1E5-4787-9D87-68EC9ED2E2A3}" type="presOf" srcId="{33686045-0752-48EA-916B-3D899E294521}" destId="{032873E1-87BE-44EA-88BF-AF9305C7E15F}" srcOrd="0" destOrd="3" presId="urn:microsoft.com/office/officeart/2005/8/layout/hList3"/>
    <dgm:cxn modelId="{E4A21879-66B8-42FC-8423-19BFB36F27A8}" type="presOf" srcId="{E1BF2E4C-5EB5-4121-A1CC-644707FAEE81}" destId="{032873E1-87BE-44EA-88BF-AF9305C7E15F}" srcOrd="0" destOrd="0" presId="urn:microsoft.com/office/officeart/2005/8/layout/hList3"/>
    <dgm:cxn modelId="{DF50464B-8063-487A-A191-0CB6A4AA2B5A}" srcId="{16B36677-B9AC-4D41-B83A-594C6AD4AFF6}" destId="{BB904044-CE52-4DB3-A184-FDD7D27F5580}" srcOrd="1" destOrd="0" parTransId="{B18BA200-6E2F-46D8-972D-1B42FC4C7840}" sibTransId="{23A415FC-B7DD-4EA4-BAE8-C815DE35D795}"/>
    <dgm:cxn modelId="{091E7FDE-B1DE-47F7-B810-F181D6AB90A4}" type="presOf" srcId="{0AC1D01F-B791-4A18-8681-D583DB7401F5}" destId="{032873E1-87BE-44EA-88BF-AF9305C7E15F}" srcOrd="0" destOrd="2" presId="urn:microsoft.com/office/officeart/2005/8/layout/hList3"/>
    <dgm:cxn modelId="{83D8444D-6796-4473-970A-A6AC0108EB45}" srcId="{E1BF2E4C-5EB5-4121-A1CC-644707FAEE81}" destId="{375A510D-A09B-45A9-AF53-2C75AE9573B5}" srcOrd="0" destOrd="0" parTransId="{5B1BEE9D-1198-4F9E-9437-C440BE017D6F}" sibTransId="{EB159797-333F-42FB-BFBE-0B7B61CA7C8A}"/>
    <dgm:cxn modelId="{EFF4F67D-B15D-46F5-8792-B89ACF4D01B7}" type="presOf" srcId="{3849BE21-5174-4F2E-931F-ABE2B3057B58}" destId="{D0686F84-83C8-4776-B7ED-DF20E8B4F915}" srcOrd="0" destOrd="0" presId="urn:microsoft.com/office/officeart/2005/8/layout/hList3"/>
    <dgm:cxn modelId="{228145BF-BF66-494C-A8E2-BA0AEC3B76F0}" srcId="{E1BF2E4C-5EB5-4121-A1CC-644707FAEE81}" destId="{0AC1D01F-B791-4A18-8681-D583DB7401F5}" srcOrd="1" destOrd="0" parTransId="{0FA42A78-7521-4070-9E11-657C268688F0}" sibTransId="{A69B9DF0-003F-45E0-AEE4-4C300B53E9CC}"/>
    <dgm:cxn modelId="{3683230C-DF4D-4409-9D79-0063044BEA4A}" srcId="{3849BE21-5174-4F2E-931F-ABE2B3057B58}" destId="{16B36677-B9AC-4D41-B83A-594C6AD4AFF6}" srcOrd="0" destOrd="0" parTransId="{E6833766-6D65-48C9-B780-0D5894404C19}" sibTransId="{F38E807E-2412-48E2-967A-6517BAF270AB}"/>
    <dgm:cxn modelId="{9B645623-954C-4451-9C10-9EC7DFDC9A33}" type="presOf" srcId="{BB904044-CE52-4DB3-A184-FDD7D27F5580}" destId="{85E830DE-C07A-4D40-B280-B9661F031C79}" srcOrd="0" destOrd="0" presId="urn:microsoft.com/office/officeart/2005/8/layout/hList3"/>
    <dgm:cxn modelId="{69853EB0-7466-46B7-BE59-61CD75520DD9}" type="presParOf" srcId="{D0686F84-83C8-4776-B7ED-DF20E8B4F915}" destId="{665BD2E3-9BC1-4506-A683-82B132C195B3}" srcOrd="0" destOrd="0" presId="urn:microsoft.com/office/officeart/2005/8/layout/hList3"/>
    <dgm:cxn modelId="{271F7984-9BE7-42FE-9005-A081BE6147DC}" type="presParOf" srcId="{D0686F84-83C8-4776-B7ED-DF20E8B4F915}" destId="{8B6B7820-6B91-4FBB-BAA5-1720AE62F42A}" srcOrd="1" destOrd="0" presId="urn:microsoft.com/office/officeart/2005/8/layout/hList3"/>
    <dgm:cxn modelId="{C3321D19-7E96-4BAA-A3B8-DB1FF237AF40}" type="presParOf" srcId="{8B6B7820-6B91-4FBB-BAA5-1720AE62F42A}" destId="{032873E1-87BE-44EA-88BF-AF9305C7E15F}" srcOrd="0" destOrd="0" presId="urn:microsoft.com/office/officeart/2005/8/layout/hList3"/>
    <dgm:cxn modelId="{501280B5-DDC2-4A96-A080-3D611D45EACE}" type="presParOf" srcId="{8B6B7820-6B91-4FBB-BAA5-1720AE62F42A}" destId="{85E830DE-C07A-4D40-B280-B9661F031C79}" srcOrd="1" destOrd="0" presId="urn:microsoft.com/office/officeart/2005/8/layout/hList3"/>
    <dgm:cxn modelId="{B7D68983-693B-448D-A13E-6996225A12B4}" type="presParOf" srcId="{D0686F84-83C8-4776-B7ED-DF20E8B4F915}" destId="{6CEB8317-831C-4C56-9BB9-5B29C362A28B}" srcOrd="2" destOrd="0" presId="urn:microsoft.com/office/officeart/2005/8/layout/hList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36B269-23B8-49B2-A233-50CA753DB854}"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n-US"/>
        </a:p>
      </dgm:t>
    </dgm:pt>
    <dgm:pt modelId="{379E1CFB-C011-42E9-AB13-987CE860C3AF}">
      <dgm:prSet phldrT="[Text]"/>
      <dgm:spPr/>
      <dgm:t>
        <a:bodyPr/>
        <a:lstStyle/>
        <a:p>
          <a:r>
            <a:rPr lang="en-US" dirty="0" smtClean="0"/>
            <a:t>Industry Focus</a:t>
          </a:r>
          <a:endParaRPr lang="en-US" dirty="0"/>
        </a:p>
      </dgm:t>
    </dgm:pt>
    <dgm:pt modelId="{11C292F7-9006-4E66-997C-F984623863DE}" type="parTrans" cxnId="{3CB25F8A-3FB6-4250-A91A-9D100A1024B0}">
      <dgm:prSet/>
      <dgm:spPr/>
      <dgm:t>
        <a:bodyPr/>
        <a:lstStyle/>
        <a:p>
          <a:endParaRPr lang="en-US"/>
        </a:p>
      </dgm:t>
    </dgm:pt>
    <dgm:pt modelId="{3AE44625-5619-4880-A143-769E44FFC9AD}" type="sibTrans" cxnId="{3CB25F8A-3FB6-4250-A91A-9D100A1024B0}">
      <dgm:prSet/>
      <dgm:spPr/>
      <dgm:t>
        <a:bodyPr/>
        <a:lstStyle/>
        <a:p>
          <a:endParaRPr lang="en-US"/>
        </a:p>
      </dgm:t>
    </dgm:pt>
    <dgm:pt modelId="{ABB3AC43-5F01-47DA-B47A-809F2B22C98C}">
      <dgm:prSet phldrT="[Text]"/>
      <dgm:spPr/>
      <dgm:t>
        <a:bodyPr/>
        <a:lstStyle/>
        <a:p>
          <a:r>
            <a:rPr lang="en-US" dirty="0" smtClean="0"/>
            <a:t>Industry: _______________</a:t>
          </a:r>
          <a:endParaRPr lang="en-US" dirty="0"/>
        </a:p>
      </dgm:t>
    </dgm:pt>
    <dgm:pt modelId="{249DB885-6C69-4906-841C-A22F879E8DDF}" type="parTrans" cxnId="{D2E87C1F-5B63-438D-BE0C-24C40CA6E921}">
      <dgm:prSet/>
      <dgm:spPr/>
      <dgm:t>
        <a:bodyPr/>
        <a:lstStyle/>
        <a:p>
          <a:endParaRPr lang="en-US"/>
        </a:p>
      </dgm:t>
    </dgm:pt>
    <dgm:pt modelId="{E88DD9FF-2661-433D-810B-74471D2DC135}" type="sibTrans" cxnId="{D2E87C1F-5B63-438D-BE0C-24C40CA6E921}">
      <dgm:prSet/>
      <dgm:spPr/>
      <dgm:t>
        <a:bodyPr/>
        <a:lstStyle/>
        <a:p>
          <a:endParaRPr lang="en-US"/>
        </a:p>
      </dgm:t>
    </dgm:pt>
    <dgm:pt modelId="{4E4DF5B1-3A17-42FE-B274-CF297E2B53FF}">
      <dgm:prSet phldrT="[Text]"/>
      <dgm:spPr/>
      <dgm:t>
        <a:bodyPr/>
        <a:lstStyle/>
        <a:p>
          <a:r>
            <a:rPr lang="en-US" dirty="0" smtClean="0"/>
            <a:t>QWI</a:t>
          </a:r>
          <a:endParaRPr lang="en-US" dirty="0"/>
        </a:p>
      </dgm:t>
    </dgm:pt>
    <dgm:pt modelId="{7FB56885-232C-4EA7-B0C1-D220B20FAB24}" type="parTrans" cxnId="{BA314693-DDB0-40F8-887B-51A4AC3C7460}">
      <dgm:prSet/>
      <dgm:spPr/>
      <dgm:t>
        <a:bodyPr/>
        <a:lstStyle/>
        <a:p>
          <a:endParaRPr lang="en-US"/>
        </a:p>
      </dgm:t>
    </dgm:pt>
    <dgm:pt modelId="{F2AEE84B-000F-439E-AEE6-9F08A20469CC}" type="sibTrans" cxnId="{BA314693-DDB0-40F8-887B-51A4AC3C7460}">
      <dgm:prSet/>
      <dgm:spPr/>
      <dgm:t>
        <a:bodyPr/>
        <a:lstStyle/>
        <a:p>
          <a:endParaRPr lang="en-US"/>
        </a:p>
      </dgm:t>
    </dgm:pt>
    <dgm:pt modelId="{6B7AA716-1AB5-4907-9B6F-06AE6B320096}">
      <dgm:prSet phldrT="[Text]"/>
      <dgm:spPr/>
      <dgm:t>
        <a:bodyPr/>
        <a:lstStyle/>
        <a:p>
          <a:r>
            <a:rPr lang="en-US" dirty="0" err="1" smtClean="0"/>
            <a:t>OnTheMap</a:t>
          </a:r>
          <a:endParaRPr lang="en-US" dirty="0"/>
        </a:p>
      </dgm:t>
    </dgm:pt>
    <dgm:pt modelId="{511B426D-E7E1-40D3-B0DD-35CB396EFE82}" type="parTrans" cxnId="{4C66869E-5887-444D-BCDB-64872F0A2D1E}">
      <dgm:prSet/>
      <dgm:spPr/>
      <dgm:t>
        <a:bodyPr/>
        <a:lstStyle/>
        <a:p>
          <a:endParaRPr lang="en-US"/>
        </a:p>
      </dgm:t>
    </dgm:pt>
    <dgm:pt modelId="{8453C9B4-22F9-49FF-B978-8A927CEFD0DC}" type="sibTrans" cxnId="{4C66869E-5887-444D-BCDB-64872F0A2D1E}">
      <dgm:prSet/>
      <dgm:spPr/>
      <dgm:t>
        <a:bodyPr/>
        <a:lstStyle/>
        <a:p>
          <a:endParaRPr lang="en-US"/>
        </a:p>
      </dgm:t>
    </dgm:pt>
    <dgm:pt modelId="{3B107FAA-04FD-4F1B-B32B-8510A4BE6A15}">
      <dgm:prSet phldrT="[Text]"/>
      <dgm:spPr/>
      <dgm:t>
        <a:bodyPr/>
        <a:lstStyle/>
        <a:p>
          <a:pPr>
            <a:tabLst>
              <a:tab pos="1717675" algn="l"/>
            </a:tabLst>
          </a:pPr>
          <a:r>
            <a:rPr lang="en-US" dirty="0" smtClean="0"/>
            <a:t>Total: 	_______________</a:t>
          </a:r>
          <a:endParaRPr lang="en-US" dirty="0"/>
        </a:p>
      </dgm:t>
    </dgm:pt>
    <dgm:pt modelId="{A22E6596-3204-4D8A-BE80-47290C39A08E}" type="parTrans" cxnId="{20C51507-5FE4-4F64-BA24-BB978E0F636F}">
      <dgm:prSet/>
      <dgm:spPr/>
      <dgm:t>
        <a:bodyPr/>
        <a:lstStyle/>
        <a:p>
          <a:endParaRPr lang="en-US"/>
        </a:p>
      </dgm:t>
    </dgm:pt>
    <dgm:pt modelId="{F816DAC4-6B57-480B-9C6D-34867DCAB8F8}" type="sibTrans" cxnId="{20C51507-5FE4-4F64-BA24-BB978E0F636F}">
      <dgm:prSet/>
      <dgm:spPr/>
      <dgm:t>
        <a:bodyPr/>
        <a:lstStyle/>
        <a:p>
          <a:endParaRPr lang="en-US"/>
        </a:p>
      </dgm:t>
    </dgm:pt>
    <dgm:pt modelId="{8E2FFDCE-2F82-45B6-AF5D-AF0FFB456B9A}" type="pres">
      <dgm:prSet presAssocID="{D336B269-23B8-49B2-A233-50CA753DB854}" presName="Name0" presStyleCnt="0">
        <dgm:presLayoutVars>
          <dgm:dir/>
          <dgm:animLvl val="lvl"/>
          <dgm:resizeHandles val="exact"/>
        </dgm:presLayoutVars>
      </dgm:prSet>
      <dgm:spPr/>
      <dgm:t>
        <a:bodyPr/>
        <a:lstStyle/>
        <a:p>
          <a:endParaRPr lang="en-US"/>
        </a:p>
      </dgm:t>
    </dgm:pt>
    <dgm:pt modelId="{2FBB3157-EB78-464C-B113-FC38E3FC4BE0}" type="pres">
      <dgm:prSet presAssocID="{379E1CFB-C011-42E9-AB13-987CE860C3AF}" presName="linNode" presStyleCnt="0"/>
      <dgm:spPr/>
    </dgm:pt>
    <dgm:pt modelId="{2704073F-3F9A-4D98-B437-8ADEFDE9225B}" type="pres">
      <dgm:prSet presAssocID="{379E1CFB-C011-42E9-AB13-987CE860C3AF}" presName="parentText" presStyleLbl="node1" presStyleIdx="0" presStyleCnt="3" custScaleX="78489">
        <dgm:presLayoutVars>
          <dgm:chMax val="1"/>
          <dgm:bulletEnabled val="1"/>
        </dgm:presLayoutVars>
      </dgm:prSet>
      <dgm:spPr/>
      <dgm:t>
        <a:bodyPr/>
        <a:lstStyle/>
        <a:p>
          <a:endParaRPr lang="en-US"/>
        </a:p>
      </dgm:t>
    </dgm:pt>
    <dgm:pt modelId="{F1AD964D-DBB8-41BC-9214-026F12A2643F}" type="pres">
      <dgm:prSet presAssocID="{379E1CFB-C011-42E9-AB13-987CE860C3AF}" presName="descendantText" presStyleLbl="alignAccFollowNode1" presStyleIdx="0" presStyleCnt="1">
        <dgm:presLayoutVars>
          <dgm:bulletEnabled val="1"/>
        </dgm:presLayoutVars>
      </dgm:prSet>
      <dgm:spPr/>
      <dgm:t>
        <a:bodyPr/>
        <a:lstStyle/>
        <a:p>
          <a:endParaRPr lang="en-US"/>
        </a:p>
      </dgm:t>
    </dgm:pt>
    <dgm:pt modelId="{387134AC-4A78-4C06-9EA2-737F15BD4E6D}" type="pres">
      <dgm:prSet presAssocID="{3AE44625-5619-4880-A143-769E44FFC9AD}" presName="sp" presStyleCnt="0"/>
      <dgm:spPr/>
    </dgm:pt>
    <dgm:pt modelId="{47FC52EF-F595-48A7-8D3F-3C20986D0B00}" type="pres">
      <dgm:prSet presAssocID="{4E4DF5B1-3A17-42FE-B274-CF297E2B53FF}" presName="linNode" presStyleCnt="0"/>
      <dgm:spPr/>
    </dgm:pt>
    <dgm:pt modelId="{3BA82A93-BE09-4038-8CDC-4DF828A54816}" type="pres">
      <dgm:prSet presAssocID="{4E4DF5B1-3A17-42FE-B274-CF297E2B53FF}" presName="parentText" presStyleLbl="node1" presStyleIdx="1" presStyleCnt="3" custScaleX="78489">
        <dgm:presLayoutVars>
          <dgm:chMax val="1"/>
          <dgm:bulletEnabled val="1"/>
        </dgm:presLayoutVars>
      </dgm:prSet>
      <dgm:spPr/>
      <dgm:t>
        <a:bodyPr/>
        <a:lstStyle/>
        <a:p>
          <a:endParaRPr lang="en-US"/>
        </a:p>
      </dgm:t>
    </dgm:pt>
    <dgm:pt modelId="{B8EF74ED-5C75-4816-9DF0-3CD046C5EABA}" type="pres">
      <dgm:prSet presAssocID="{F2AEE84B-000F-439E-AEE6-9F08A20469CC}" presName="sp" presStyleCnt="0"/>
      <dgm:spPr/>
    </dgm:pt>
    <dgm:pt modelId="{EF478409-3447-47AE-844D-B1BA1B9663A1}" type="pres">
      <dgm:prSet presAssocID="{6B7AA716-1AB5-4907-9B6F-06AE6B320096}" presName="linNode" presStyleCnt="0"/>
      <dgm:spPr/>
    </dgm:pt>
    <dgm:pt modelId="{89BFFA74-B36B-43FA-9D1C-ACB4E8A13525}" type="pres">
      <dgm:prSet presAssocID="{6B7AA716-1AB5-4907-9B6F-06AE6B320096}" presName="parentText" presStyleLbl="node1" presStyleIdx="2" presStyleCnt="3" custScaleX="78489">
        <dgm:presLayoutVars>
          <dgm:chMax val="1"/>
          <dgm:bulletEnabled val="1"/>
        </dgm:presLayoutVars>
      </dgm:prSet>
      <dgm:spPr/>
      <dgm:t>
        <a:bodyPr/>
        <a:lstStyle/>
        <a:p>
          <a:endParaRPr lang="en-US"/>
        </a:p>
      </dgm:t>
    </dgm:pt>
  </dgm:ptLst>
  <dgm:cxnLst>
    <dgm:cxn modelId="{BA314693-DDB0-40F8-887B-51A4AC3C7460}" srcId="{D336B269-23B8-49B2-A233-50CA753DB854}" destId="{4E4DF5B1-3A17-42FE-B274-CF297E2B53FF}" srcOrd="1" destOrd="0" parTransId="{7FB56885-232C-4EA7-B0C1-D220B20FAB24}" sibTransId="{F2AEE84B-000F-439E-AEE6-9F08A20469CC}"/>
    <dgm:cxn modelId="{22115DC2-0073-4BFA-A707-19C47F8B29F2}" type="presOf" srcId="{ABB3AC43-5F01-47DA-B47A-809F2B22C98C}" destId="{F1AD964D-DBB8-41BC-9214-026F12A2643F}" srcOrd="0" destOrd="0" presId="urn:microsoft.com/office/officeart/2005/8/layout/vList5"/>
    <dgm:cxn modelId="{793E5FF3-4584-479A-BCEC-8F992C3F3C64}" type="presOf" srcId="{4E4DF5B1-3A17-42FE-B274-CF297E2B53FF}" destId="{3BA82A93-BE09-4038-8CDC-4DF828A54816}" srcOrd="0" destOrd="0" presId="urn:microsoft.com/office/officeart/2005/8/layout/vList5"/>
    <dgm:cxn modelId="{2A8513DC-2052-4091-AA78-D9169C7F56EE}" type="presOf" srcId="{D336B269-23B8-49B2-A233-50CA753DB854}" destId="{8E2FFDCE-2F82-45B6-AF5D-AF0FFB456B9A}" srcOrd="0" destOrd="0" presId="urn:microsoft.com/office/officeart/2005/8/layout/vList5"/>
    <dgm:cxn modelId="{4C66869E-5887-444D-BCDB-64872F0A2D1E}" srcId="{D336B269-23B8-49B2-A233-50CA753DB854}" destId="{6B7AA716-1AB5-4907-9B6F-06AE6B320096}" srcOrd="2" destOrd="0" parTransId="{511B426D-E7E1-40D3-B0DD-35CB396EFE82}" sibTransId="{8453C9B4-22F9-49FF-B978-8A927CEFD0DC}"/>
    <dgm:cxn modelId="{3CB25F8A-3FB6-4250-A91A-9D100A1024B0}" srcId="{D336B269-23B8-49B2-A233-50CA753DB854}" destId="{379E1CFB-C011-42E9-AB13-987CE860C3AF}" srcOrd="0" destOrd="0" parTransId="{11C292F7-9006-4E66-997C-F984623863DE}" sibTransId="{3AE44625-5619-4880-A143-769E44FFC9AD}"/>
    <dgm:cxn modelId="{0A0DABF2-E8FE-48CE-AF2E-F66EE9064EA3}" type="presOf" srcId="{6B7AA716-1AB5-4907-9B6F-06AE6B320096}" destId="{89BFFA74-B36B-43FA-9D1C-ACB4E8A13525}" srcOrd="0" destOrd="0" presId="urn:microsoft.com/office/officeart/2005/8/layout/vList5"/>
    <dgm:cxn modelId="{A91A79C0-BBB4-4664-A72F-0416F0F4F1F0}" type="presOf" srcId="{3B107FAA-04FD-4F1B-B32B-8510A4BE6A15}" destId="{F1AD964D-DBB8-41BC-9214-026F12A2643F}" srcOrd="0" destOrd="1" presId="urn:microsoft.com/office/officeart/2005/8/layout/vList5"/>
    <dgm:cxn modelId="{20C51507-5FE4-4F64-BA24-BB978E0F636F}" srcId="{379E1CFB-C011-42E9-AB13-987CE860C3AF}" destId="{3B107FAA-04FD-4F1B-B32B-8510A4BE6A15}" srcOrd="1" destOrd="0" parTransId="{A22E6596-3204-4D8A-BE80-47290C39A08E}" sibTransId="{F816DAC4-6B57-480B-9C6D-34867DCAB8F8}"/>
    <dgm:cxn modelId="{313378F4-3531-4769-AFD1-5AF78A6E2D8E}" type="presOf" srcId="{379E1CFB-C011-42E9-AB13-987CE860C3AF}" destId="{2704073F-3F9A-4D98-B437-8ADEFDE9225B}" srcOrd="0" destOrd="0" presId="urn:microsoft.com/office/officeart/2005/8/layout/vList5"/>
    <dgm:cxn modelId="{D2E87C1F-5B63-438D-BE0C-24C40CA6E921}" srcId="{379E1CFB-C011-42E9-AB13-987CE860C3AF}" destId="{ABB3AC43-5F01-47DA-B47A-809F2B22C98C}" srcOrd="0" destOrd="0" parTransId="{249DB885-6C69-4906-841C-A22F879E8DDF}" sibTransId="{E88DD9FF-2661-433D-810B-74471D2DC135}"/>
    <dgm:cxn modelId="{CC02DEB2-7317-4547-AA2A-DCC8BF159168}" type="presParOf" srcId="{8E2FFDCE-2F82-45B6-AF5D-AF0FFB456B9A}" destId="{2FBB3157-EB78-464C-B113-FC38E3FC4BE0}" srcOrd="0" destOrd="0" presId="urn:microsoft.com/office/officeart/2005/8/layout/vList5"/>
    <dgm:cxn modelId="{FDC03A95-7A9C-4144-B9FC-7010DD35CFB7}" type="presParOf" srcId="{2FBB3157-EB78-464C-B113-FC38E3FC4BE0}" destId="{2704073F-3F9A-4D98-B437-8ADEFDE9225B}" srcOrd="0" destOrd="0" presId="urn:microsoft.com/office/officeart/2005/8/layout/vList5"/>
    <dgm:cxn modelId="{F6AEC6FC-05CA-4E47-8897-5F213BD92FC2}" type="presParOf" srcId="{2FBB3157-EB78-464C-B113-FC38E3FC4BE0}" destId="{F1AD964D-DBB8-41BC-9214-026F12A2643F}" srcOrd="1" destOrd="0" presId="urn:microsoft.com/office/officeart/2005/8/layout/vList5"/>
    <dgm:cxn modelId="{D46D4266-4EFF-455F-89C4-C8B34EE94968}" type="presParOf" srcId="{8E2FFDCE-2F82-45B6-AF5D-AF0FFB456B9A}" destId="{387134AC-4A78-4C06-9EA2-737F15BD4E6D}" srcOrd="1" destOrd="0" presId="urn:microsoft.com/office/officeart/2005/8/layout/vList5"/>
    <dgm:cxn modelId="{8A9DBC9B-6BDB-47F6-B21B-9FFFC5EB79A3}" type="presParOf" srcId="{8E2FFDCE-2F82-45B6-AF5D-AF0FFB456B9A}" destId="{47FC52EF-F595-48A7-8D3F-3C20986D0B00}" srcOrd="2" destOrd="0" presId="urn:microsoft.com/office/officeart/2005/8/layout/vList5"/>
    <dgm:cxn modelId="{A484C718-4441-41E8-BBFB-E47BD9F3FBAD}" type="presParOf" srcId="{47FC52EF-F595-48A7-8D3F-3C20986D0B00}" destId="{3BA82A93-BE09-4038-8CDC-4DF828A54816}" srcOrd="0" destOrd="0" presId="urn:microsoft.com/office/officeart/2005/8/layout/vList5"/>
    <dgm:cxn modelId="{D08EAD99-5CDA-486E-9DD9-162ACD333CB7}" type="presParOf" srcId="{8E2FFDCE-2F82-45B6-AF5D-AF0FFB456B9A}" destId="{B8EF74ED-5C75-4816-9DF0-3CD046C5EABA}" srcOrd="3" destOrd="0" presId="urn:microsoft.com/office/officeart/2005/8/layout/vList5"/>
    <dgm:cxn modelId="{54A65DB7-4B32-4286-88AA-BCAF321F72BB}" type="presParOf" srcId="{8E2FFDCE-2F82-45B6-AF5D-AF0FFB456B9A}" destId="{EF478409-3447-47AE-844D-B1BA1B9663A1}" srcOrd="4" destOrd="0" presId="urn:microsoft.com/office/officeart/2005/8/layout/vList5"/>
    <dgm:cxn modelId="{E04DB474-6CE2-4F2A-A342-A5F1CDAA839B}" type="presParOf" srcId="{EF478409-3447-47AE-844D-B1BA1B9663A1}" destId="{89BFFA74-B36B-43FA-9D1C-ACB4E8A13525}"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6B269-23B8-49B2-A233-50CA753DB854}"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n-US"/>
        </a:p>
      </dgm:t>
    </dgm:pt>
    <dgm:pt modelId="{379E1CFB-C011-42E9-AB13-987CE860C3AF}">
      <dgm:prSet phldrT="[Text]"/>
      <dgm:spPr/>
      <dgm:t>
        <a:bodyPr/>
        <a:lstStyle/>
        <a:p>
          <a:r>
            <a:rPr lang="en-US" dirty="0" smtClean="0"/>
            <a:t>Industry Focus</a:t>
          </a:r>
          <a:endParaRPr lang="en-US" dirty="0"/>
        </a:p>
      </dgm:t>
    </dgm:pt>
    <dgm:pt modelId="{11C292F7-9006-4E66-997C-F984623863DE}" type="parTrans" cxnId="{3CB25F8A-3FB6-4250-A91A-9D100A1024B0}">
      <dgm:prSet/>
      <dgm:spPr/>
      <dgm:t>
        <a:bodyPr/>
        <a:lstStyle/>
        <a:p>
          <a:endParaRPr lang="en-US"/>
        </a:p>
      </dgm:t>
    </dgm:pt>
    <dgm:pt modelId="{3AE44625-5619-4880-A143-769E44FFC9AD}" type="sibTrans" cxnId="{3CB25F8A-3FB6-4250-A91A-9D100A1024B0}">
      <dgm:prSet/>
      <dgm:spPr/>
      <dgm:t>
        <a:bodyPr/>
        <a:lstStyle/>
        <a:p>
          <a:endParaRPr lang="en-US"/>
        </a:p>
      </dgm:t>
    </dgm:pt>
    <dgm:pt modelId="{4E4DF5B1-3A17-42FE-B274-CF297E2B53FF}">
      <dgm:prSet phldrT="[Text]"/>
      <dgm:spPr/>
      <dgm:t>
        <a:bodyPr/>
        <a:lstStyle/>
        <a:p>
          <a:r>
            <a:rPr lang="en-US" dirty="0" smtClean="0"/>
            <a:t>QWI</a:t>
          </a:r>
          <a:endParaRPr lang="en-US" dirty="0"/>
        </a:p>
      </dgm:t>
    </dgm:pt>
    <dgm:pt modelId="{7FB56885-232C-4EA7-B0C1-D220B20FAB24}" type="parTrans" cxnId="{BA314693-DDB0-40F8-887B-51A4AC3C7460}">
      <dgm:prSet/>
      <dgm:spPr/>
      <dgm:t>
        <a:bodyPr/>
        <a:lstStyle/>
        <a:p>
          <a:endParaRPr lang="en-US"/>
        </a:p>
      </dgm:t>
    </dgm:pt>
    <dgm:pt modelId="{F2AEE84B-000F-439E-AEE6-9F08A20469CC}" type="sibTrans" cxnId="{BA314693-DDB0-40F8-887B-51A4AC3C7460}">
      <dgm:prSet/>
      <dgm:spPr/>
      <dgm:t>
        <a:bodyPr/>
        <a:lstStyle/>
        <a:p>
          <a:endParaRPr lang="en-US"/>
        </a:p>
      </dgm:t>
    </dgm:pt>
    <dgm:pt modelId="{61F5A20D-46B2-4F0F-A382-08A20FFE8B8D}">
      <dgm:prSet phldrT="[Text]"/>
      <dgm:spPr>
        <a:solidFill>
          <a:schemeClr val="accent3">
            <a:lumMod val="20000"/>
            <a:lumOff val="80000"/>
            <a:alpha val="90000"/>
          </a:schemeClr>
        </a:solidFill>
      </dgm:spPr>
      <dgm:t>
        <a:bodyPr/>
        <a:lstStyle/>
        <a:p>
          <a:pPr>
            <a:tabLst>
              <a:tab pos="4003675" algn="l"/>
            </a:tabLst>
          </a:pPr>
          <a:r>
            <a:rPr lang="en-US" dirty="0" smtClean="0"/>
            <a:t>Industry Focus Total Employment:	______</a:t>
          </a:r>
          <a:endParaRPr lang="en-US" dirty="0"/>
        </a:p>
      </dgm:t>
    </dgm:pt>
    <dgm:pt modelId="{E1B5F367-C897-48CB-801D-D6E8458D6275}" type="parTrans" cxnId="{3E93C1A3-A306-4484-8C99-78C039784F04}">
      <dgm:prSet/>
      <dgm:spPr/>
      <dgm:t>
        <a:bodyPr/>
        <a:lstStyle/>
        <a:p>
          <a:endParaRPr lang="en-US"/>
        </a:p>
      </dgm:t>
    </dgm:pt>
    <dgm:pt modelId="{AFD2BCBA-8AEF-47D3-97F4-8C176D371667}" type="sibTrans" cxnId="{3E93C1A3-A306-4484-8C99-78C039784F04}">
      <dgm:prSet/>
      <dgm:spPr/>
      <dgm:t>
        <a:bodyPr/>
        <a:lstStyle/>
        <a:p>
          <a:endParaRPr lang="en-US"/>
        </a:p>
      </dgm:t>
    </dgm:pt>
    <dgm:pt modelId="{6B7AA716-1AB5-4907-9B6F-06AE6B320096}">
      <dgm:prSet phldrT="[Text]"/>
      <dgm:spPr/>
      <dgm:t>
        <a:bodyPr/>
        <a:lstStyle/>
        <a:p>
          <a:r>
            <a:rPr lang="en-US" dirty="0" err="1" smtClean="0"/>
            <a:t>OnTheMap</a:t>
          </a:r>
          <a:endParaRPr lang="en-US" dirty="0"/>
        </a:p>
      </dgm:t>
    </dgm:pt>
    <dgm:pt modelId="{511B426D-E7E1-40D3-B0DD-35CB396EFE82}" type="parTrans" cxnId="{4C66869E-5887-444D-BCDB-64872F0A2D1E}">
      <dgm:prSet/>
      <dgm:spPr/>
      <dgm:t>
        <a:bodyPr/>
        <a:lstStyle/>
        <a:p>
          <a:endParaRPr lang="en-US"/>
        </a:p>
      </dgm:t>
    </dgm:pt>
    <dgm:pt modelId="{8453C9B4-22F9-49FF-B978-8A927CEFD0DC}" type="sibTrans" cxnId="{4C66869E-5887-444D-BCDB-64872F0A2D1E}">
      <dgm:prSet/>
      <dgm:spPr/>
      <dgm:t>
        <a:bodyPr/>
        <a:lstStyle/>
        <a:p>
          <a:endParaRPr lang="en-US"/>
        </a:p>
      </dgm:t>
    </dgm:pt>
    <dgm:pt modelId="{85671C91-89A6-4742-AFA0-165D7311154B}">
      <dgm:prSet/>
      <dgm:spPr>
        <a:solidFill>
          <a:schemeClr val="accent3">
            <a:lumMod val="20000"/>
            <a:lumOff val="80000"/>
            <a:alpha val="90000"/>
          </a:schemeClr>
        </a:solidFill>
      </dgm:spPr>
      <dgm:t>
        <a:bodyPr/>
        <a:lstStyle/>
        <a:p>
          <a:pPr>
            <a:tabLst>
              <a:tab pos="4003675" algn="l"/>
            </a:tabLst>
          </a:pPr>
          <a:r>
            <a:rPr lang="en-US" dirty="0" smtClean="0"/>
            <a:t>QWI Total Employment:            -	______</a:t>
          </a:r>
          <a:endParaRPr lang="en-US" dirty="0"/>
        </a:p>
      </dgm:t>
    </dgm:pt>
    <dgm:pt modelId="{AD6555DF-DA22-469B-8A95-3E91B57F2635}" type="parTrans" cxnId="{D5BFF0CB-7244-4FFA-8F11-B537D871A15A}">
      <dgm:prSet/>
      <dgm:spPr/>
      <dgm:t>
        <a:bodyPr/>
        <a:lstStyle/>
        <a:p>
          <a:endParaRPr lang="en-US"/>
        </a:p>
      </dgm:t>
    </dgm:pt>
    <dgm:pt modelId="{EBF96A97-07B1-4FBD-B3CA-F06E6F9AF5AE}" type="sibTrans" cxnId="{D5BFF0CB-7244-4FFA-8F11-B537D871A15A}">
      <dgm:prSet/>
      <dgm:spPr/>
      <dgm:t>
        <a:bodyPr/>
        <a:lstStyle/>
        <a:p>
          <a:endParaRPr lang="en-US"/>
        </a:p>
      </dgm:t>
    </dgm:pt>
    <dgm:pt modelId="{E4DD3450-ABF3-4EDC-95FC-89672AA652E0}">
      <dgm:prSet/>
      <dgm:spPr>
        <a:solidFill>
          <a:schemeClr val="accent3">
            <a:lumMod val="20000"/>
            <a:lumOff val="80000"/>
            <a:alpha val="90000"/>
          </a:schemeClr>
        </a:solidFill>
      </dgm:spPr>
      <dgm:t>
        <a:bodyPr/>
        <a:lstStyle/>
        <a:p>
          <a:pPr>
            <a:tabLst>
              <a:tab pos="4003675" algn="l"/>
            </a:tabLst>
          </a:pPr>
          <a:r>
            <a:rPr lang="en-US" dirty="0" smtClean="0"/>
            <a:t>Difference in Totals:                  =	______</a:t>
          </a:r>
          <a:endParaRPr lang="en-US" dirty="0"/>
        </a:p>
      </dgm:t>
    </dgm:pt>
    <dgm:pt modelId="{0335BA14-4959-4F94-9C14-F16388BFE893}" type="parTrans" cxnId="{8CF58095-E0FD-4295-8D3A-93A9191BFCEB}">
      <dgm:prSet/>
      <dgm:spPr/>
      <dgm:t>
        <a:bodyPr/>
        <a:lstStyle/>
        <a:p>
          <a:endParaRPr lang="en-US"/>
        </a:p>
      </dgm:t>
    </dgm:pt>
    <dgm:pt modelId="{8ACC26A3-82E6-4E44-BD96-C5EB1194F6DB}" type="sibTrans" cxnId="{8CF58095-E0FD-4295-8D3A-93A9191BFCEB}">
      <dgm:prSet/>
      <dgm:spPr/>
      <dgm:t>
        <a:bodyPr/>
        <a:lstStyle/>
        <a:p>
          <a:endParaRPr lang="en-US"/>
        </a:p>
      </dgm:t>
    </dgm:pt>
    <dgm:pt modelId="{8E2FFDCE-2F82-45B6-AF5D-AF0FFB456B9A}" type="pres">
      <dgm:prSet presAssocID="{D336B269-23B8-49B2-A233-50CA753DB854}" presName="Name0" presStyleCnt="0">
        <dgm:presLayoutVars>
          <dgm:dir/>
          <dgm:animLvl val="lvl"/>
          <dgm:resizeHandles val="exact"/>
        </dgm:presLayoutVars>
      </dgm:prSet>
      <dgm:spPr/>
      <dgm:t>
        <a:bodyPr/>
        <a:lstStyle/>
        <a:p>
          <a:endParaRPr lang="en-US"/>
        </a:p>
      </dgm:t>
    </dgm:pt>
    <dgm:pt modelId="{2FBB3157-EB78-464C-B113-FC38E3FC4BE0}" type="pres">
      <dgm:prSet presAssocID="{379E1CFB-C011-42E9-AB13-987CE860C3AF}" presName="linNode" presStyleCnt="0"/>
      <dgm:spPr/>
    </dgm:pt>
    <dgm:pt modelId="{2704073F-3F9A-4D98-B437-8ADEFDE9225B}" type="pres">
      <dgm:prSet presAssocID="{379E1CFB-C011-42E9-AB13-987CE860C3AF}" presName="parentText" presStyleLbl="node1" presStyleIdx="0" presStyleCnt="3" custScaleX="78489">
        <dgm:presLayoutVars>
          <dgm:chMax val="1"/>
          <dgm:bulletEnabled val="1"/>
        </dgm:presLayoutVars>
      </dgm:prSet>
      <dgm:spPr/>
      <dgm:t>
        <a:bodyPr/>
        <a:lstStyle/>
        <a:p>
          <a:endParaRPr lang="en-US"/>
        </a:p>
      </dgm:t>
    </dgm:pt>
    <dgm:pt modelId="{387134AC-4A78-4C06-9EA2-737F15BD4E6D}" type="pres">
      <dgm:prSet presAssocID="{3AE44625-5619-4880-A143-769E44FFC9AD}" presName="sp" presStyleCnt="0"/>
      <dgm:spPr/>
    </dgm:pt>
    <dgm:pt modelId="{47FC52EF-F595-48A7-8D3F-3C20986D0B00}" type="pres">
      <dgm:prSet presAssocID="{4E4DF5B1-3A17-42FE-B274-CF297E2B53FF}" presName="linNode" presStyleCnt="0"/>
      <dgm:spPr/>
    </dgm:pt>
    <dgm:pt modelId="{3BA82A93-BE09-4038-8CDC-4DF828A54816}" type="pres">
      <dgm:prSet presAssocID="{4E4DF5B1-3A17-42FE-B274-CF297E2B53FF}" presName="parentText" presStyleLbl="node1" presStyleIdx="1" presStyleCnt="3" custScaleX="78489">
        <dgm:presLayoutVars>
          <dgm:chMax val="1"/>
          <dgm:bulletEnabled val="1"/>
        </dgm:presLayoutVars>
      </dgm:prSet>
      <dgm:spPr/>
      <dgm:t>
        <a:bodyPr/>
        <a:lstStyle/>
        <a:p>
          <a:endParaRPr lang="en-US"/>
        </a:p>
      </dgm:t>
    </dgm:pt>
    <dgm:pt modelId="{C5BA1A26-280C-417C-BC98-2CE7FFD32C27}" type="pres">
      <dgm:prSet presAssocID="{4E4DF5B1-3A17-42FE-B274-CF297E2B53FF}" presName="descendantText" presStyleLbl="alignAccFollowNode1" presStyleIdx="0" presStyleCnt="1">
        <dgm:presLayoutVars>
          <dgm:bulletEnabled val="1"/>
        </dgm:presLayoutVars>
      </dgm:prSet>
      <dgm:spPr/>
      <dgm:t>
        <a:bodyPr/>
        <a:lstStyle/>
        <a:p>
          <a:endParaRPr lang="en-US"/>
        </a:p>
      </dgm:t>
    </dgm:pt>
    <dgm:pt modelId="{B8EF74ED-5C75-4816-9DF0-3CD046C5EABA}" type="pres">
      <dgm:prSet presAssocID="{F2AEE84B-000F-439E-AEE6-9F08A20469CC}" presName="sp" presStyleCnt="0"/>
      <dgm:spPr/>
    </dgm:pt>
    <dgm:pt modelId="{EF478409-3447-47AE-844D-B1BA1B9663A1}" type="pres">
      <dgm:prSet presAssocID="{6B7AA716-1AB5-4907-9B6F-06AE6B320096}" presName="linNode" presStyleCnt="0"/>
      <dgm:spPr/>
    </dgm:pt>
    <dgm:pt modelId="{89BFFA74-B36B-43FA-9D1C-ACB4E8A13525}" type="pres">
      <dgm:prSet presAssocID="{6B7AA716-1AB5-4907-9B6F-06AE6B320096}" presName="parentText" presStyleLbl="node1" presStyleIdx="2" presStyleCnt="3" custScaleX="78489">
        <dgm:presLayoutVars>
          <dgm:chMax val="1"/>
          <dgm:bulletEnabled val="1"/>
        </dgm:presLayoutVars>
      </dgm:prSet>
      <dgm:spPr/>
      <dgm:t>
        <a:bodyPr/>
        <a:lstStyle/>
        <a:p>
          <a:endParaRPr lang="en-US"/>
        </a:p>
      </dgm:t>
    </dgm:pt>
  </dgm:ptLst>
  <dgm:cxnLst>
    <dgm:cxn modelId="{1F86CDAB-B4C4-4325-BC21-7667AF23BFA8}" type="presOf" srcId="{379E1CFB-C011-42E9-AB13-987CE860C3AF}" destId="{2704073F-3F9A-4D98-B437-8ADEFDE9225B}" srcOrd="0" destOrd="0" presId="urn:microsoft.com/office/officeart/2005/8/layout/vList5"/>
    <dgm:cxn modelId="{709CFB40-33D7-44EF-B135-0632BC22A881}" type="presOf" srcId="{D336B269-23B8-49B2-A233-50CA753DB854}" destId="{8E2FFDCE-2F82-45B6-AF5D-AF0FFB456B9A}" srcOrd="0" destOrd="0" presId="urn:microsoft.com/office/officeart/2005/8/layout/vList5"/>
    <dgm:cxn modelId="{BA314693-DDB0-40F8-887B-51A4AC3C7460}" srcId="{D336B269-23B8-49B2-A233-50CA753DB854}" destId="{4E4DF5B1-3A17-42FE-B274-CF297E2B53FF}" srcOrd="1" destOrd="0" parTransId="{7FB56885-232C-4EA7-B0C1-D220B20FAB24}" sibTransId="{F2AEE84B-000F-439E-AEE6-9F08A20469CC}"/>
    <dgm:cxn modelId="{8298F350-F9F4-4238-9B95-4BD4A8E8409E}" type="presOf" srcId="{61F5A20D-46B2-4F0F-A382-08A20FFE8B8D}" destId="{C5BA1A26-280C-417C-BC98-2CE7FFD32C27}" srcOrd="0" destOrd="0" presId="urn:microsoft.com/office/officeart/2005/8/layout/vList5"/>
    <dgm:cxn modelId="{8CF58095-E0FD-4295-8D3A-93A9191BFCEB}" srcId="{4E4DF5B1-3A17-42FE-B274-CF297E2B53FF}" destId="{E4DD3450-ABF3-4EDC-95FC-89672AA652E0}" srcOrd="2" destOrd="0" parTransId="{0335BA14-4959-4F94-9C14-F16388BFE893}" sibTransId="{8ACC26A3-82E6-4E44-BD96-C5EB1194F6DB}"/>
    <dgm:cxn modelId="{6BD0A514-3FAC-4E7E-AE27-269091EC84B9}" type="presOf" srcId="{4E4DF5B1-3A17-42FE-B274-CF297E2B53FF}" destId="{3BA82A93-BE09-4038-8CDC-4DF828A54816}" srcOrd="0" destOrd="0" presId="urn:microsoft.com/office/officeart/2005/8/layout/vList5"/>
    <dgm:cxn modelId="{4C66869E-5887-444D-BCDB-64872F0A2D1E}" srcId="{D336B269-23B8-49B2-A233-50CA753DB854}" destId="{6B7AA716-1AB5-4907-9B6F-06AE6B320096}" srcOrd="2" destOrd="0" parTransId="{511B426D-E7E1-40D3-B0DD-35CB396EFE82}" sibTransId="{8453C9B4-22F9-49FF-B978-8A927CEFD0DC}"/>
    <dgm:cxn modelId="{3CB25F8A-3FB6-4250-A91A-9D100A1024B0}" srcId="{D336B269-23B8-49B2-A233-50CA753DB854}" destId="{379E1CFB-C011-42E9-AB13-987CE860C3AF}" srcOrd="0" destOrd="0" parTransId="{11C292F7-9006-4E66-997C-F984623863DE}" sibTransId="{3AE44625-5619-4880-A143-769E44FFC9AD}"/>
    <dgm:cxn modelId="{3E93C1A3-A306-4484-8C99-78C039784F04}" srcId="{4E4DF5B1-3A17-42FE-B274-CF297E2B53FF}" destId="{61F5A20D-46B2-4F0F-A382-08A20FFE8B8D}" srcOrd="0" destOrd="0" parTransId="{E1B5F367-C897-48CB-801D-D6E8458D6275}" sibTransId="{AFD2BCBA-8AEF-47D3-97F4-8C176D371667}"/>
    <dgm:cxn modelId="{77355561-CDC6-400D-90AE-B26DBBBA9350}" type="presOf" srcId="{E4DD3450-ABF3-4EDC-95FC-89672AA652E0}" destId="{C5BA1A26-280C-417C-BC98-2CE7FFD32C27}" srcOrd="0" destOrd="2" presId="urn:microsoft.com/office/officeart/2005/8/layout/vList5"/>
    <dgm:cxn modelId="{BFBA1898-6DAA-4D40-927D-0D4AB3697FD1}" type="presOf" srcId="{85671C91-89A6-4742-AFA0-165D7311154B}" destId="{C5BA1A26-280C-417C-BC98-2CE7FFD32C27}" srcOrd="0" destOrd="1" presId="urn:microsoft.com/office/officeart/2005/8/layout/vList5"/>
    <dgm:cxn modelId="{8793FC00-7896-42F8-AF3F-C280AAFDFEAD}" type="presOf" srcId="{6B7AA716-1AB5-4907-9B6F-06AE6B320096}" destId="{89BFFA74-B36B-43FA-9D1C-ACB4E8A13525}" srcOrd="0" destOrd="0" presId="urn:microsoft.com/office/officeart/2005/8/layout/vList5"/>
    <dgm:cxn modelId="{D5BFF0CB-7244-4FFA-8F11-B537D871A15A}" srcId="{4E4DF5B1-3A17-42FE-B274-CF297E2B53FF}" destId="{85671C91-89A6-4742-AFA0-165D7311154B}" srcOrd="1" destOrd="0" parTransId="{AD6555DF-DA22-469B-8A95-3E91B57F2635}" sibTransId="{EBF96A97-07B1-4FBD-B3CA-F06E6F9AF5AE}"/>
    <dgm:cxn modelId="{FD53B8F5-091D-48AC-9873-10EA8B490CBF}" type="presParOf" srcId="{8E2FFDCE-2F82-45B6-AF5D-AF0FFB456B9A}" destId="{2FBB3157-EB78-464C-B113-FC38E3FC4BE0}" srcOrd="0" destOrd="0" presId="urn:microsoft.com/office/officeart/2005/8/layout/vList5"/>
    <dgm:cxn modelId="{4949F18B-FDD0-4E19-A9E5-62656721ECAA}" type="presParOf" srcId="{2FBB3157-EB78-464C-B113-FC38E3FC4BE0}" destId="{2704073F-3F9A-4D98-B437-8ADEFDE9225B}" srcOrd="0" destOrd="0" presId="urn:microsoft.com/office/officeart/2005/8/layout/vList5"/>
    <dgm:cxn modelId="{0C0A1C4A-178F-4751-8C84-2119AF7449B4}" type="presParOf" srcId="{8E2FFDCE-2F82-45B6-AF5D-AF0FFB456B9A}" destId="{387134AC-4A78-4C06-9EA2-737F15BD4E6D}" srcOrd="1" destOrd="0" presId="urn:microsoft.com/office/officeart/2005/8/layout/vList5"/>
    <dgm:cxn modelId="{7572E445-6877-4F3B-8087-F69B8F91F591}" type="presParOf" srcId="{8E2FFDCE-2F82-45B6-AF5D-AF0FFB456B9A}" destId="{47FC52EF-F595-48A7-8D3F-3C20986D0B00}" srcOrd="2" destOrd="0" presId="urn:microsoft.com/office/officeart/2005/8/layout/vList5"/>
    <dgm:cxn modelId="{D93FAC99-9AFD-42F3-B3BB-B7E809A61C8F}" type="presParOf" srcId="{47FC52EF-F595-48A7-8D3F-3C20986D0B00}" destId="{3BA82A93-BE09-4038-8CDC-4DF828A54816}" srcOrd="0" destOrd="0" presId="urn:microsoft.com/office/officeart/2005/8/layout/vList5"/>
    <dgm:cxn modelId="{7563BD8C-345A-4738-99F0-6EC3CCB85E78}" type="presParOf" srcId="{47FC52EF-F595-48A7-8D3F-3C20986D0B00}" destId="{C5BA1A26-280C-417C-BC98-2CE7FFD32C27}" srcOrd="1" destOrd="0" presId="urn:microsoft.com/office/officeart/2005/8/layout/vList5"/>
    <dgm:cxn modelId="{FC33DCB2-1A56-4C73-93B8-AD75EA02678D}" type="presParOf" srcId="{8E2FFDCE-2F82-45B6-AF5D-AF0FFB456B9A}" destId="{B8EF74ED-5C75-4816-9DF0-3CD046C5EABA}" srcOrd="3" destOrd="0" presId="urn:microsoft.com/office/officeart/2005/8/layout/vList5"/>
    <dgm:cxn modelId="{B229424B-70FE-4CC8-9E43-A005A54037FC}" type="presParOf" srcId="{8E2FFDCE-2F82-45B6-AF5D-AF0FFB456B9A}" destId="{EF478409-3447-47AE-844D-B1BA1B9663A1}" srcOrd="4" destOrd="0" presId="urn:microsoft.com/office/officeart/2005/8/layout/vList5"/>
    <dgm:cxn modelId="{69092B03-65E5-42E9-9766-C331D66C8A1B}" type="presParOf" srcId="{EF478409-3447-47AE-844D-B1BA1B9663A1}" destId="{89BFFA74-B36B-43FA-9D1C-ACB4E8A13525}"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36B269-23B8-49B2-A233-50CA753DB854}"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n-US"/>
        </a:p>
      </dgm:t>
    </dgm:pt>
    <dgm:pt modelId="{379E1CFB-C011-42E9-AB13-987CE860C3AF}">
      <dgm:prSet phldrT="[Text]"/>
      <dgm:spPr/>
      <dgm:t>
        <a:bodyPr/>
        <a:lstStyle/>
        <a:p>
          <a:r>
            <a:rPr lang="en-US" dirty="0" smtClean="0"/>
            <a:t>Industry Focus</a:t>
          </a:r>
          <a:endParaRPr lang="en-US" dirty="0"/>
        </a:p>
      </dgm:t>
    </dgm:pt>
    <dgm:pt modelId="{11C292F7-9006-4E66-997C-F984623863DE}" type="parTrans" cxnId="{3CB25F8A-3FB6-4250-A91A-9D100A1024B0}">
      <dgm:prSet/>
      <dgm:spPr/>
      <dgm:t>
        <a:bodyPr/>
        <a:lstStyle/>
        <a:p>
          <a:endParaRPr lang="en-US"/>
        </a:p>
      </dgm:t>
    </dgm:pt>
    <dgm:pt modelId="{3AE44625-5619-4880-A143-769E44FFC9AD}" type="sibTrans" cxnId="{3CB25F8A-3FB6-4250-A91A-9D100A1024B0}">
      <dgm:prSet/>
      <dgm:spPr/>
      <dgm:t>
        <a:bodyPr/>
        <a:lstStyle/>
        <a:p>
          <a:endParaRPr lang="en-US"/>
        </a:p>
      </dgm:t>
    </dgm:pt>
    <dgm:pt modelId="{4E4DF5B1-3A17-42FE-B274-CF297E2B53FF}">
      <dgm:prSet phldrT="[Text]"/>
      <dgm:spPr/>
      <dgm:t>
        <a:bodyPr/>
        <a:lstStyle/>
        <a:p>
          <a:r>
            <a:rPr lang="en-US" dirty="0" smtClean="0"/>
            <a:t>QWI</a:t>
          </a:r>
          <a:endParaRPr lang="en-US" dirty="0"/>
        </a:p>
      </dgm:t>
    </dgm:pt>
    <dgm:pt modelId="{7FB56885-232C-4EA7-B0C1-D220B20FAB24}" type="parTrans" cxnId="{BA314693-DDB0-40F8-887B-51A4AC3C7460}">
      <dgm:prSet/>
      <dgm:spPr/>
      <dgm:t>
        <a:bodyPr/>
        <a:lstStyle/>
        <a:p>
          <a:endParaRPr lang="en-US"/>
        </a:p>
      </dgm:t>
    </dgm:pt>
    <dgm:pt modelId="{F2AEE84B-000F-439E-AEE6-9F08A20469CC}" type="sibTrans" cxnId="{BA314693-DDB0-40F8-887B-51A4AC3C7460}">
      <dgm:prSet/>
      <dgm:spPr/>
      <dgm:t>
        <a:bodyPr/>
        <a:lstStyle/>
        <a:p>
          <a:endParaRPr lang="en-US"/>
        </a:p>
      </dgm:t>
    </dgm:pt>
    <dgm:pt modelId="{61F5A20D-46B2-4F0F-A382-08A20FFE8B8D}">
      <dgm:prSet phldrT="[Text]"/>
      <dgm:spPr>
        <a:solidFill>
          <a:schemeClr val="accent3">
            <a:lumMod val="20000"/>
            <a:lumOff val="80000"/>
            <a:alpha val="90000"/>
          </a:schemeClr>
        </a:solidFill>
      </dgm:spPr>
      <dgm:t>
        <a:bodyPr/>
        <a:lstStyle/>
        <a:p>
          <a:pPr>
            <a:tabLst>
              <a:tab pos="4003675" algn="l"/>
            </a:tabLst>
          </a:pPr>
          <a:r>
            <a:rPr lang="en-US" dirty="0" smtClean="0"/>
            <a:t>Industry Focus Total Employment:	______</a:t>
          </a:r>
          <a:endParaRPr lang="en-US" dirty="0"/>
        </a:p>
      </dgm:t>
    </dgm:pt>
    <dgm:pt modelId="{E1B5F367-C897-48CB-801D-D6E8458D6275}" type="parTrans" cxnId="{3E93C1A3-A306-4484-8C99-78C039784F04}">
      <dgm:prSet/>
      <dgm:spPr/>
      <dgm:t>
        <a:bodyPr/>
        <a:lstStyle/>
        <a:p>
          <a:endParaRPr lang="en-US"/>
        </a:p>
      </dgm:t>
    </dgm:pt>
    <dgm:pt modelId="{AFD2BCBA-8AEF-47D3-97F4-8C176D371667}" type="sibTrans" cxnId="{3E93C1A3-A306-4484-8C99-78C039784F04}">
      <dgm:prSet/>
      <dgm:spPr/>
      <dgm:t>
        <a:bodyPr/>
        <a:lstStyle/>
        <a:p>
          <a:endParaRPr lang="en-US"/>
        </a:p>
      </dgm:t>
    </dgm:pt>
    <dgm:pt modelId="{6B7AA716-1AB5-4907-9B6F-06AE6B320096}">
      <dgm:prSet phldrT="[Text]"/>
      <dgm:spPr/>
      <dgm:t>
        <a:bodyPr/>
        <a:lstStyle/>
        <a:p>
          <a:r>
            <a:rPr lang="en-US" dirty="0" err="1" smtClean="0"/>
            <a:t>OnTheMap</a:t>
          </a:r>
          <a:endParaRPr lang="en-US" dirty="0"/>
        </a:p>
      </dgm:t>
    </dgm:pt>
    <dgm:pt modelId="{511B426D-E7E1-40D3-B0DD-35CB396EFE82}" type="parTrans" cxnId="{4C66869E-5887-444D-BCDB-64872F0A2D1E}">
      <dgm:prSet/>
      <dgm:spPr/>
      <dgm:t>
        <a:bodyPr/>
        <a:lstStyle/>
        <a:p>
          <a:endParaRPr lang="en-US"/>
        </a:p>
      </dgm:t>
    </dgm:pt>
    <dgm:pt modelId="{8453C9B4-22F9-49FF-B978-8A927CEFD0DC}" type="sibTrans" cxnId="{4C66869E-5887-444D-BCDB-64872F0A2D1E}">
      <dgm:prSet/>
      <dgm:spPr/>
      <dgm:t>
        <a:bodyPr/>
        <a:lstStyle/>
        <a:p>
          <a:endParaRPr lang="en-US"/>
        </a:p>
      </dgm:t>
    </dgm:pt>
    <dgm:pt modelId="{85671C91-89A6-4742-AFA0-165D7311154B}">
      <dgm:prSet/>
      <dgm:spPr>
        <a:solidFill>
          <a:schemeClr val="accent3">
            <a:lumMod val="20000"/>
            <a:lumOff val="80000"/>
            <a:alpha val="90000"/>
          </a:schemeClr>
        </a:solidFill>
      </dgm:spPr>
      <dgm:t>
        <a:bodyPr/>
        <a:lstStyle/>
        <a:p>
          <a:pPr>
            <a:tabLst>
              <a:tab pos="4003675" algn="l"/>
            </a:tabLst>
          </a:pPr>
          <a:r>
            <a:rPr lang="en-US" dirty="0" smtClean="0"/>
            <a:t>QWI Total Employment:             -	______</a:t>
          </a:r>
          <a:endParaRPr lang="en-US" dirty="0"/>
        </a:p>
      </dgm:t>
    </dgm:pt>
    <dgm:pt modelId="{AD6555DF-DA22-469B-8A95-3E91B57F2635}" type="parTrans" cxnId="{D5BFF0CB-7244-4FFA-8F11-B537D871A15A}">
      <dgm:prSet/>
      <dgm:spPr/>
      <dgm:t>
        <a:bodyPr/>
        <a:lstStyle/>
        <a:p>
          <a:endParaRPr lang="en-US"/>
        </a:p>
      </dgm:t>
    </dgm:pt>
    <dgm:pt modelId="{EBF96A97-07B1-4FBD-B3CA-F06E6F9AF5AE}" type="sibTrans" cxnId="{D5BFF0CB-7244-4FFA-8F11-B537D871A15A}">
      <dgm:prSet/>
      <dgm:spPr/>
      <dgm:t>
        <a:bodyPr/>
        <a:lstStyle/>
        <a:p>
          <a:endParaRPr lang="en-US"/>
        </a:p>
      </dgm:t>
    </dgm:pt>
    <dgm:pt modelId="{E4DD3450-ABF3-4EDC-95FC-89672AA652E0}">
      <dgm:prSet/>
      <dgm:spPr>
        <a:solidFill>
          <a:schemeClr val="accent3">
            <a:lumMod val="20000"/>
            <a:lumOff val="80000"/>
            <a:alpha val="90000"/>
          </a:schemeClr>
        </a:solidFill>
      </dgm:spPr>
      <dgm:t>
        <a:bodyPr/>
        <a:lstStyle/>
        <a:p>
          <a:pPr>
            <a:tabLst>
              <a:tab pos="4003675" algn="l"/>
            </a:tabLst>
          </a:pPr>
          <a:r>
            <a:rPr lang="en-US" dirty="0" smtClean="0"/>
            <a:t>Difference in Totals:                  =	______</a:t>
          </a:r>
          <a:endParaRPr lang="en-US" dirty="0"/>
        </a:p>
      </dgm:t>
    </dgm:pt>
    <dgm:pt modelId="{0335BA14-4959-4F94-9C14-F16388BFE893}" type="parTrans" cxnId="{8CF58095-E0FD-4295-8D3A-93A9191BFCEB}">
      <dgm:prSet/>
      <dgm:spPr/>
      <dgm:t>
        <a:bodyPr/>
        <a:lstStyle/>
        <a:p>
          <a:endParaRPr lang="en-US"/>
        </a:p>
      </dgm:t>
    </dgm:pt>
    <dgm:pt modelId="{8ACC26A3-82E6-4E44-BD96-C5EB1194F6DB}" type="sibTrans" cxnId="{8CF58095-E0FD-4295-8D3A-93A9191BFCEB}">
      <dgm:prSet/>
      <dgm:spPr/>
      <dgm:t>
        <a:bodyPr/>
        <a:lstStyle/>
        <a:p>
          <a:endParaRPr lang="en-US"/>
        </a:p>
      </dgm:t>
    </dgm:pt>
    <dgm:pt modelId="{3B6EB6D5-7C98-4A16-8E06-5DE704DBA97A}">
      <dgm:prSet phldrT="[Text]"/>
      <dgm:spPr>
        <a:solidFill>
          <a:schemeClr val="accent4">
            <a:lumMod val="20000"/>
            <a:lumOff val="80000"/>
            <a:alpha val="90000"/>
          </a:schemeClr>
        </a:solidFill>
      </dgm:spPr>
      <dgm:t>
        <a:bodyPr/>
        <a:lstStyle/>
        <a:p>
          <a:pPr>
            <a:tabLst>
              <a:tab pos="4051300" algn="l"/>
            </a:tabLst>
          </a:pPr>
          <a:r>
            <a:rPr lang="en-US" dirty="0" smtClean="0"/>
            <a:t>Total Primary Manufacturing Jobs: 	______</a:t>
          </a:r>
          <a:endParaRPr lang="en-US" dirty="0"/>
        </a:p>
      </dgm:t>
    </dgm:pt>
    <dgm:pt modelId="{ADCEA9FD-687B-4AEC-AFFA-7EFE72252F46}" type="parTrans" cxnId="{B47AF075-13DC-4AEE-9D11-C155E20A1343}">
      <dgm:prSet/>
      <dgm:spPr/>
      <dgm:t>
        <a:bodyPr/>
        <a:lstStyle/>
        <a:p>
          <a:endParaRPr lang="en-US"/>
        </a:p>
      </dgm:t>
    </dgm:pt>
    <dgm:pt modelId="{7EC1DEAF-7369-4994-B780-8A6A6FFD9129}" type="sibTrans" cxnId="{B47AF075-13DC-4AEE-9D11-C155E20A1343}">
      <dgm:prSet/>
      <dgm:spPr/>
      <dgm:t>
        <a:bodyPr/>
        <a:lstStyle/>
        <a:p>
          <a:endParaRPr lang="en-US"/>
        </a:p>
      </dgm:t>
    </dgm:pt>
    <dgm:pt modelId="{0A45B17D-E602-4B7A-8D34-F7C00B408E2E}">
      <dgm:prSet phldrT="[Text]"/>
      <dgm:spPr>
        <a:solidFill>
          <a:schemeClr val="accent4">
            <a:lumMod val="20000"/>
            <a:lumOff val="80000"/>
            <a:alpha val="90000"/>
          </a:schemeClr>
        </a:solidFill>
      </dgm:spPr>
      <dgm:t>
        <a:bodyPr/>
        <a:lstStyle/>
        <a:p>
          <a:pPr>
            <a:tabLst>
              <a:tab pos="4051300" algn="l"/>
            </a:tabLst>
          </a:pPr>
          <a:r>
            <a:rPr lang="en-US" dirty="0" smtClean="0"/>
            <a:t>Year:	______</a:t>
          </a:r>
          <a:endParaRPr lang="en-US" dirty="0"/>
        </a:p>
      </dgm:t>
    </dgm:pt>
    <dgm:pt modelId="{C776DFBC-7209-4FF2-939F-0C991AACEE22}" type="parTrans" cxnId="{0DF12908-A801-4C02-8131-331885C7AD0B}">
      <dgm:prSet/>
      <dgm:spPr/>
      <dgm:t>
        <a:bodyPr/>
        <a:lstStyle/>
        <a:p>
          <a:endParaRPr lang="en-US"/>
        </a:p>
      </dgm:t>
    </dgm:pt>
    <dgm:pt modelId="{7DE732E6-AA3B-4C00-B8F2-54099B8B534B}" type="sibTrans" cxnId="{0DF12908-A801-4C02-8131-331885C7AD0B}">
      <dgm:prSet/>
      <dgm:spPr/>
      <dgm:t>
        <a:bodyPr/>
        <a:lstStyle/>
        <a:p>
          <a:endParaRPr lang="en-US"/>
        </a:p>
      </dgm:t>
    </dgm:pt>
    <dgm:pt modelId="{8E2FFDCE-2F82-45B6-AF5D-AF0FFB456B9A}" type="pres">
      <dgm:prSet presAssocID="{D336B269-23B8-49B2-A233-50CA753DB854}" presName="Name0" presStyleCnt="0">
        <dgm:presLayoutVars>
          <dgm:dir/>
          <dgm:animLvl val="lvl"/>
          <dgm:resizeHandles val="exact"/>
        </dgm:presLayoutVars>
      </dgm:prSet>
      <dgm:spPr/>
      <dgm:t>
        <a:bodyPr/>
        <a:lstStyle/>
        <a:p>
          <a:endParaRPr lang="en-US"/>
        </a:p>
      </dgm:t>
    </dgm:pt>
    <dgm:pt modelId="{2FBB3157-EB78-464C-B113-FC38E3FC4BE0}" type="pres">
      <dgm:prSet presAssocID="{379E1CFB-C011-42E9-AB13-987CE860C3AF}" presName="linNode" presStyleCnt="0"/>
      <dgm:spPr/>
    </dgm:pt>
    <dgm:pt modelId="{2704073F-3F9A-4D98-B437-8ADEFDE9225B}" type="pres">
      <dgm:prSet presAssocID="{379E1CFB-C011-42E9-AB13-987CE860C3AF}" presName="parentText" presStyleLbl="node1" presStyleIdx="0" presStyleCnt="3" custScaleX="78489">
        <dgm:presLayoutVars>
          <dgm:chMax val="1"/>
          <dgm:bulletEnabled val="1"/>
        </dgm:presLayoutVars>
      </dgm:prSet>
      <dgm:spPr/>
      <dgm:t>
        <a:bodyPr/>
        <a:lstStyle/>
        <a:p>
          <a:endParaRPr lang="en-US"/>
        </a:p>
      </dgm:t>
    </dgm:pt>
    <dgm:pt modelId="{387134AC-4A78-4C06-9EA2-737F15BD4E6D}" type="pres">
      <dgm:prSet presAssocID="{3AE44625-5619-4880-A143-769E44FFC9AD}" presName="sp" presStyleCnt="0"/>
      <dgm:spPr/>
    </dgm:pt>
    <dgm:pt modelId="{47FC52EF-F595-48A7-8D3F-3C20986D0B00}" type="pres">
      <dgm:prSet presAssocID="{4E4DF5B1-3A17-42FE-B274-CF297E2B53FF}" presName="linNode" presStyleCnt="0"/>
      <dgm:spPr/>
    </dgm:pt>
    <dgm:pt modelId="{3BA82A93-BE09-4038-8CDC-4DF828A54816}" type="pres">
      <dgm:prSet presAssocID="{4E4DF5B1-3A17-42FE-B274-CF297E2B53FF}" presName="parentText" presStyleLbl="node1" presStyleIdx="1" presStyleCnt="3" custScaleX="78489">
        <dgm:presLayoutVars>
          <dgm:chMax val="1"/>
          <dgm:bulletEnabled val="1"/>
        </dgm:presLayoutVars>
      </dgm:prSet>
      <dgm:spPr/>
      <dgm:t>
        <a:bodyPr/>
        <a:lstStyle/>
        <a:p>
          <a:endParaRPr lang="en-US"/>
        </a:p>
      </dgm:t>
    </dgm:pt>
    <dgm:pt modelId="{C5BA1A26-280C-417C-BC98-2CE7FFD32C27}" type="pres">
      <dgm:prSet presAssocID="{4E4DF5B1-3A17-42FE-B274-CF297E2B53FF}" presName="descendantText" presStyleLbl="alignAccFollowNode1" presStyleIdx="0" presStyleCnt="2">
        <dgm:presLayoutVars>
          <dgm:bulletEnabled val="1"/>
        </dgm:presLayoutVars>
      </dgm:prSet>
      <dgm:spPr/>
      <dgm:t>
        <a:bodyPr/>
        <a:lstStyle/>
        <a:p>
          <a:endParaRPr lang="en-US"/>
        </a:p>
      </dgm:t>
    </dgm:pt>
    <dgm:pt modelId="{B8EF74ED-5C75-4816-9DF0-3CD046C5EABA}" type="pres">
      <dgm:prSet presAssocID="{F2AEE84B-000F-439E-AEE6-9F08A20469CC}" presName="sp" presStyleCnt="0"/>
      <dgm:spPr/>
    </dgm:pt>
    <dgm:pt modelId="{EF478409-3447-47AE-844D-B1BA1B9663A1}" type="pres">
      <dgm:prSet presAssocID="{6B7AA716-1AB5-4907-9B6F-06AE6B320096}" presName="linNode" presStyleCnt="0"/>
      <dgm:spPr/>
    </dgm:pt>
    <dgm:pt modelId="{89BFFA74-B36B-43FA-9D1C-ACB4E8A13525}" type="pres">
      <dgm:prSet presAssocID="{6B7AA716-1AB5-4907-9B6F-06AE6B320096}" presName="parentText" presStyleLbl="node1" presStyleIdx="2" presStyleCnt="3" custScaleX="78489">
        <dgm:presLayoutVars>
          <dgm:chMax val="1"/>
          <dgm:bulletEnabled val="1"/>
        </dgm:presLayoutVars>
      </dgm:prSet>
      <dgm:spPr/>
      <dgm:t>
        <a:bodyPr/>
        <a:lstStyle/>
        <a:p>
          <a:endParaRPr lang="en-US"/>
        </a:p>
      </dgm:t>
    </dgm:pt>
    <dgm:pt modelId="{111252CC-7F33-4C21-99EA-D8AD200A7D3E}" type="pres">
      <dgm:prSet presAssocID="{6B7AA716-1AB5-4907-9B6F-06AE6B320096}" presName="descendantText" presStyleLbl="alignAccFollowNode1" presStyleIdx="1" presStyleCnt="2">
        <dgm:presLayoutVars>
          <dgm:bulletEnabled val="1"/>
        </dgm:presLayoutVars>
      </dgm:prSet>
      <dgm:spPr/>
      <dgm:t>
        <a:bodyPr/>
        <a:lstStyle/>
        <a:p>
          <a:endParaRPr lang="en-US"/>
        </a:p>
      </dgm:t>
    </dgm:pt>
  </dgm:ptLst>
  <dgm:cxnLst>
    <dgm:cxn modelId="{BA314693-DDB0-40F8-887B-51A4AC3C7460}" srcId="{D336B269-23B8-49B2-A233-50CA753DB854}" destId="{4E4DF5B1-3A17-42FE-B274-CF297E2B53FF}" srcOrd="1" destOrd="0" parTransId="{7FB56885-232C-4EA7-B0C1-D220B20FAB24}" sibTransId="{F2AEE84B-000F-439E-AEE6-9F08A20469CC}"/>
    <dgm:cxn modelId="{A9727FAD-C096-47EC-9FB0-D3E6F52339C0}" type="presOf" srcId="{E4DD3450-ABF3-4EDC-95FC-89672AA652E0}" destId="{C5BA1A26-280C-417C-BC98-2CE7FFD32C27}" srcOrd="0" destOrd="2" presId="urn:microsoft.com/office/officeart/2005/8/layout/vList5"/>
    <dgm:cxn modelId="{41CE23DE-57E0-466C-B0BB-7734A7FBD082}" type="presOf" srcId="{4E4DF5B1-3A17-42FE-B274-CF297E2B53FF}" destId="{3BA82A93-BE09-4038-8CDC-4DF828A54816}" srcOrd="0" destOrd="0" presId="urn:microsoft.com/office/officeart/2005/8/layout/vList5"/>
    <dgm:cxn modelId="{3645B8E2-254F-4BA9-B87C-73B52A6BBE35}" type="presOf" srcId="{379E1CFB-C011-42E9-AB13-987CE860C3AF}" destId="{2704073F-3F9A-4D98-B437-8ADEFDE9225B}" srcOrd="0" destOrd="0" presId="urn:microsoft.com/office/officeart/2005/8/layout/vList5"/>
    <dgm:cxn modelId="{0DF12908-A801-4C02-8131-331885C7AD0B}" srcId="{6B7AA716-1AB5-4907-9B6F-06AE6B320096}" destId="{0A45B17D-E602-4B7A-8D34-F7C00B408E2E}" srcOrd="1" destOrd="0" parTransId="{C776DFBC-7209-4FF2-939F-0C991AACEE22}" sibTransId="{7DE732E6-AA3B-4C00-B8F2-54099B8B534B}"/>
    <dgm:cxn modelId="{70940072-9CAC-4710-9340-227BD36FBC96}" type="presOf" srcId="{85671C91-89A6-4742-AFA0-165D7311154B}" destId="{C5BA1A26-280C-417C-BC98-2CE7FFD32C27}" srcOrd="0" destOrd="1" presId="urn:microsoft.com/office/officeart/2005/8/layout/vList5"/>
    <dgm:cxn modelId="{8CF58095-E0FD-4295-8D3A-93A9191BFCEB}" srcId="{4E4DF5B1-3A17-42FE-B274-CF297E2B53FF}" destId="{E4DD3450-ABF3-4EDC-95FC-89672AA652E0}" srcOrd="2" destOrd="0" parTransId="{0335BA14-4959-4F94-9C14-F16388BFE893}" sibTransId="{8ACC26A3-82E6-4E44-BD96-C5EB1194F6DB}"/>
    <dgm:cxn modelId="{B47AF075-13DC-4AEE-9D11-C155E20A1343}" srcId="{6B7AA716-1AB5-4907-9B6F-06AE6B320096}" destId="{3B6EB6D5-7C98-4A16-8E06-5DE704DBA97A}" srcOrd="0" destOrd="0" parTransId="{ADCEA9FD-687B-4AEC-AFFA-7EFE72252F46}" sibTransId="{7EC1DEAF-7369-4994-B780-8A6A6FFD9129}"/>
    <dgm:cxn modelId="{3CB25F8A-3FB6-4250-A91A-9D100A1024B0}" srcId="{D336B269-23B8-49B2-A233-50CA753DB854}" destId="{379E1CFB-C011-42E9-AB13-987CE860C3AF}" srcOrd="0" destOrd="0" parTransId="{11C292F7-9006-4E66-997C-F984623863DE}" sibTransId="{3AE44625-5619-4880-A143-769E44FFC9AD}"/>
    <dgm:cxn modelId="{4C66869E-5887-444D-BCDB-64872F0A2D1E}" srcId="{D336B269-23B8-49B2-A233-50CA753DB854}" destId="{6B7AA716-1AB5-4907-9B6F-06AE6B320096}" srcOrd="2" destOrd="0" parTransId="{511B426D-E7E1-40D3-B0DD-35CB396EFE82}" sibTransId="{8453C9B4-22F9-49FF-B978-8A927CEFD0DC}"/>
    <dgm:cxn modelId="{4B85DF4D-77BB-4531-A006-A8304E86E3E7}" type="presOf" srcId="{0A45B17D-E602-4B7A-8D34-F7C00B408E2E}" destId="{111252CC-7F33-4C21-99EA-D8AD200A7D3E}" srcOrd="0" destOrd="1" presId="urn:microsoft.com/office/officeart/2005/8/layout/vList5"/>
    <dgm:cxn modelId="{3E93C1A3-A306-4484-8C99-78C039784F04}" srcId="{4E4DF5B1-3A17-42FE-B274-CF297E2B53FF}" destId="{61F5A20D-46B2-4F0F-A382-08A20FFE8B8D}" srcOrd="0" destOrd="0" parTransId="{E1B5F367-C897-48CB-801D-D6E8458D6275}" sibTransId="{AFD2BCBA-8AEF-47D3-97F4-8C176D371667}"/>
    <dgm:cxn modelId="{032F0BBE-F243-4072-AE0C-9A67DFA4ADA0}" type="presOf" srcId="{61F5A20D-46B2-4F0F-A382-08A20FFE8B8D}" destId="{C5BA1A26-280C-417C-BC98-2CE7FFD32C27}" srcOrd="0" destOrd="0" presId="urn:microsoft.com/office/officeart/2005/8/layout/vList5"/>
    <dgm:cxn modelId="{5E7623C5-EEFA-419F-8936-66B8FC0D6CCE}" type="presOf" srcId="{3B6EB6D5-7C98-4A16-8E06-5DE704DBA97A}" destId="{111252CC-7F33-4C21-99EA-D8AD200A7D3E}" srcOrd="0" destOrd="0" presId="urn:microsoft.com/office/officeart/2005/8/layout/vList5"/>
    <dgm:cxn modelId="{00B23DEA-E661-4F75-BE43-26024ED85929}" type="presOf" srcId="{6B7AA716-1AB5-4907-9B6F-06AE6B320096}" destId="{89BFFA74-B36B-43FA-9D1C-ACB4E8A13525}" srcOrd="0" destOrd="0" presId="urn:microsoft.com/office/officeart/2005/8/layout/vList5"/>
    <dgm:cxn modelId="{D5BFF0CB-7244-4FFA-8F11-B537D871A15A}" srcId="{4E4DF5B1-3A17-42FE-B274-CF297E2B53FF}" destId="{85671C91-89A6-4742-AFA0-165D7311154B}" srcOrd="1" destOrd="0" parTransId="{AD6555DF-DA22-469B-8A95-3E91B57F2635}" sibTransId="{EBF96A97-07B1-4FBD-B3CA-F06E6F9AF5AE}"/>
    <dgm:cxn modelId="{90914CA6-2BB7-4149-A0E5-41BE13CE0F59}" type="presOf" srcId="{D336B269-23B8-49B2-A233-50CA753DB854}" destId="{8E2FFDCE-2F82-45B6-AF5D-AF0FFB456B9A}" srcOrd="0" destOrd="0" presId="urn:microsoft.com/office/officeart/2005/8/layout/vList5"/>
    <dgm:cxn modelId="{A237F61B-C7C2-4E95-BCCA-7C2E88ADEA18}" type="presParOf" srcId="{8E2FFDCE-2F82-45B6-AF5D-AF0FFB456B9A}" destId="{2FBB3157-EB78-464C-B113-FC38E3FC4BE0}" srcOrd="0" destOrd="0" presId="urn:microsoft.com/office/officeart/2005/8/layout/vList5"/>
    <dgm:cxn modelId="{BEED8E1A-E7D2-43A8-BEC0-4D264B35DCA8}" type="presParOf" srcId="{2FBB3157-EB78-464C-B113-FC38E3FC4BE0}" destId="{2704073F-3F9A-4D98-B437-8ADEFDE9225B}" srcOrd="0" destOrd="0" presId="urn:microsoft.com/office/officeart/2005/8/layout/vList5"/>
    <dgm:cxn modelId="{5B08A30D-DDAA-4643-91E6-26CFF5881002}" type="presParOf" srcId="{8E2FFDCE-2F82-45B6-AF5D-AF0FFB456B9A}" destId="{387134AC-4A78-4C06-9EA2-737F15BD4E6D}" srcOrd="1" destOrd="0" presId="urn:microsoft.com/office/officeart/2005/8/layout/vList5"/>
    <dgm:cxn modelId="{E9BA041E-7B4E-441D-B64A-140EB278B023}" type="presParOf" srcId="{8E2FFDCE-2F82-45B6-AF5D-AF0FFB456B9A}" destId="{47FC52EF-F595-48A7-8D3F-3C20986D0B00}" srcOrd="2" destOrd="0" presId="urn:microsoft.com/office/officeart/2005/8/layout/vList5"/>
    <dgm:cxn modelId="{4E32FB07-C127-49D5-9A98-4900A96EE665}" type="presParOf" srcId="{47FC52EF-F595-48A7-8D3F-3C20986D0B00}" destId="{3BA82A93-BE09-4038-8CDC-4DF828A54816}" srcOrd="0" destOrd="0" presId="urn:microsoft.com/office/officeart/2005/8/layout/vList5"/>
    <dgm:cxn modelId="{6403DFC5-C5DF-469B-A097-D973BBA580E6}" type="presParOf" srcId="{47FC52EF-F595-48A7-8D3F-3C20986D0B00}" destId="{C5BA1A26-280C-417C-BC98-2CE7FFD32C27}" srcOrd="1" destOrd="0" presId="urn:microsoft.com/office/officeart/2005/8/layout/vList5"/>
    <dgm:cxn modelId="{40380A24-ED5D-4653-8AAF-A785CE06BEC7}" type="presParOf" srcId="{8E2FFDCE-2F82-45B6-AF5D-AF0FFB456B9A}" destId="{B8EF74ED-5C75-4816-9DF0-3CD046C5EABA}" srcOrd="3" destOrd="0" presId="urn:microsoft.com/office/officeart/2005/8/layout/vList5"/>
    <dgm:cxn modelId="{E555F3A8-7774-44BD-8119-C9C5DBBB64EF}" type="presParOf" srcId="{8E2FFDCE-2F82-45B6-AF5D-AF0FFB456B9A}" destId="{EF478409-3447-47AE-844D-B1BA1B9663A1}" srcOrd="4" destOrd="0" presId="urn:microsoft.com/office/officeart/2005/8/layout/vList5"/>
    <dgm:cxn modelId="{69DDDD2B-4BD4-4DC0-85AF-1F531334F7BE}" type="presParOf" srcId="{EF478409-3447-47AE-844D-B1BA1B9663A1}" destId="{89BFFA74-B36B-43FA-9D1C-ACB4E8A13525}" srcOrd="0" destOrd="0" presId="urn:microsoft.com/office/officeart/2005/8/layout/vList5"/>
    <dgm:cxn modelId="{8664DA1E-C137-4BAC-ACCC-F6E9ABE65590}" type="presParOf" srcId="{EF478409-3447-47AE-844D-B1BA1B9663A1}" destId="{111252CC-7F33-4C21-99EA-D8AD200A7D3E}"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5BD2E3-9BC1-4506-A683-82B132C195B3}">
      <dsp:nvSpPr>
        <dsp:cNvPr id="0" name=""/>
        <dsp:cNvSpPr/>
      </dsp:nvSpPr>
      <dsp:spPr>
        <a:xfrm>
          <a:off x="0" y="0"/>
          <a:ext cx="8077200" cy="1462827"/>
        </a:xfrm>
        <a:prstGeom prst="rect">
          <a:avLst/>
        </a:prstGeom>
        <a:solidFill>
          <a:schemeClr val="accent3">
            <a:shade val="9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t>Local Employment Dynamics</a:t>
          </a:r>
          <a:endParaRPr lang="en-US" sz="4800" b="1" kern="1200" dirty="0"/>
        </a:p>
      </dsp:txBody>
      <dsp:txXfrm>
        <a:off x="0" y="0"/>
        <a:ext cx="8077200" cy="1462827"/>
      </dsp:txXfrm>
    </dsp:sp>
    <dsp:sp modelId="{032873E1-87BE-44EA-88BF-AF9305C7E15F}">
      <dsp:nvSpPr>
        <dsp:cNvPr id="0" name=""/>
        <dsp:cNvSpPr/>
      </dsp:nvSpPr>
      <dsp:spPr>
        <a:xfrm>
          <a:off x="0" y="1462827"/>
          <a:ext cx="4038600" cy="3071936"/>
        </a:xfrm>
        <a:prstGeom prst="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t" anchorCtr="0">
          <a:noAutofit/>
        </a:bodyPr>
        <a:lstStyle/>
        <a:p>
          <a:pPr lvl="0" algn="ctr" defTabSz="1644650">
            <a:lnSpc>
              <a:spcPct val="90000"/>
            </a:lnSpc>
            <a:spcBef>
              <a:spcPct val="0"/>
            </a:spcBef>
            <a:spcAft>
              <a:spcPct val="35000"/>
            </a:spcAft>
          </a:pPr>
          <a:r>
            <a:rPr lang="en-US" sz="3700" b="1" i="1" kern="1200" dirty="0" smtClean="0"/>
            <a:t>Tools for Synthesized Detailed Information</a:t>
          </a:r>
          <a:endParaRPr lang="en-US" sz="3700" kern="1200" dirty="0"/>
        </a:p>
        <a:p>
          <a:pPr marL="285750" lvl="1" indent="-285750" algn="l" defTabSz="1289050">
            <a:lnSpc>
              <a:spcPct val="90000"/>
            </a:lnSpc>
            <a:spcBef>
              <a:spcPct val="0"/>
            </a:spcBef>
            <a:spcAft>
              <a:spcPct val="15000"/>
            </a:spcAft>
            <a:buChar char="••"/>
          </a:pPr>
          <a:r>
            <a:rPr lang="en-US" sz="2900" kern="1200" dirty="0" smtClean="0">
              <a:solidFill>
                <a:schemeClr val="tx1"/>
              </a:solidFill>
            </a:rPr>
            <a:t>Quarterly Workforce Indicators (QWI)</a:t>
          </a:r>
          <a:endParaRPr lang="en-US" sz="2900" kern="1200" dirty="0">
            <a:solidFill>
              <a:schemeClr val="tx1"/>
            </a:solidFill>
          </a:endParaRPr>
        </a:p>
        <a:p>
          <a:pPr marL="285750" lvl="1" indent="-285750" algn="l" defTabSz="1289050">
            <a:lnSpc>
              <a:spcPct val="90000"/>
            </a:lnSpc>
            <a:spcBef>
              <a:spcPct val="0"/>
            </a:spcBef>
            <a:spcAft>
              <a:spcPct val="15000"/>
            </a:spcAft>
            <a:buChar char="••"/>
          </a:pPr>
          <a:r>
            <a:rPr lang="en-US" sz="2900" kern="1200" dirty="0" err="1" smtClean="0">
              <a:solidFill>
                <a:schemeClr val="tx1"/>
              </a:solidFill>
            </a:rPr>
            <a:t>OnTheMap</a:t>
          </a:r>
          <a:endParaRPr lang="en-US" sz="2900" kern="1200" dirty="0">
            <a:solidFill>
              <a:schemeClr val="tx1"/>
            </a:solidFill>
          </a:endParaRPr>
        </a:p>
        <a:p>
          <a:pPr marL="285750" lvl="1" indent="-285750" algn="l" defTabSz="1289050">
            <a:lnSpc>
              <a:spcPct val="90000"/>
            </a:lnSpc>
            <a:spcBef>
              <a:spcPct val="0"/>
            </a:spcBef>
            <a:spcAft>
              <a:spcPct val="15000"/>
            </a:spcAft>
            <a:buChar char="••"/>
          </a:pPr>
          <a:r>
            <a:rPr lang="en-US" sz="2900" kern="1200" dirty="0" smtClean="0">
              <a:solidFill>
                <a:schemeClr val="tx1"/>
              </a:solidFill>
            </a:rPr>
            <a:t>Industry Focus</a:t>
          </a:r>
          <a:endParaRPr lang="en-US" sz="2900" kern="1200" dirty="0">
            <a:solidFill>
              <a:schemeClr val="tx1"/>
            </a:solidFill>
          </a:endParaRPr>
        </a:p>
      </dsp:txBody>
      <dsp:txXfrm>
        <a:off x="0" y="1462827"/>
        <a:ext cx="4038600" cy="3071936"/>
      </dsp:txXfrm>
    </dsp:sp>
    <dsp:sp modelId="{85E830DE-C07A-4D40-B280-B9661F031C79}">
      <dsp:nvSpPr>
        <dsp:cNvPr id="0" name=""/>
        <dsp:cNvSpPr/>
      </dsp:nvSpPr>
      <dsp:spPr>
        <a:xfrm>
          <a:off x="4038600" y="1462827"/>
          <a:ext cx="4038600" cy="3071936"/>
        </a:xfrm>
        <a:prstGeom prst="rect">
          <a:avLst/>
        </a:prstGeom>
        <a:solidFill>
          <a:schemeClr val="accent4"/>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100000"/>
            </a:lnSpc>
            <a:spcBef>
              <a:spcPct val="0"/>
            </a:spcBef>
            <a:spcAft>
              <a:spcPts val="0"/>
            </a:spcAft>
          </a:pPr>
          <a:r>
            <a:rPr lang="en-US" sz="2900" kern="1200" dirty="0" smtClean="0">
              <a:solidFill>
                <a:schemeClr val="tx1"/>
              </a:solidFill>
            </a:rPr>
            <a:t>By combining data from different LMI sources (Census, BLS) local employment information, once unavailable, is now easily accessible.</a:t>
          </a:r>
          <a:endParaRPr lang="en-US" sz="2900" kern="1200" dirty="0">
            <a:solidFill>
              <a:schemeClr val="tx1"/>
            </a:solidFill>
          </a:endParaRPr>
        </a:p>
      </dsp:txBody>
      <dsp:txXfrm>
        <a:off x="4038600" y="1462827"/>
        <a:ext cx="4038600" cy="3071936"/>
      </dsp:txXfrm>
    </dsp:sp>
    <dsp:sp modelId="{6CEB8317-831C-4C56-9BB9-5B29C362A28B}">
      <dsp:nvSpPr>
        <dsp:cNvPr id="0" name=""/>
        <dsp:cNvSpPr/>
      </dsp:nvSpPr>
      <dsp:spPr>
        <a:xfrm>
          <a:off x="0" y="4534763"/>
          <a:ext cx="8077200" cy="341326"/>
        </a:xfrm>
        <a:prstGeom prst="rect">
          <a:avLst/>
        </a:prstGeom>
        <a:solidFill>
          <a:schemeClr val="accent3">
            <a:shade val="9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AD964D-DBB8-41BC-9214-026F12A2643F}">
      <dsp:nvSpPr>
        <dsp:cNvPr id="0" name=""/>
        <dsp:cNvSpPr/>
      </dsp:nvSpPr>
      <dsp:spPr>
        <a:xfrm rot="5400000">
          <a:off x="4649077" y="-1882471"/>
          <a:ext cx="1159073" cy="5218176"/>
        </a:xfrm>
        <a:prstGeom prst="round2SameRect">
          <a:avLst/>
        </a:prstGeom>
        <a:solidFill>
          <a:schemeClr val="accent2">
            <a:tint val="40000"/>
            <a:alpha val="90000"/>
            <a:hueOff val="0"/>
            <a:satOff val="0"/>
            <a:lumOff val="0"/>
            <a:alphaOff val="0"/>
          </a:schemeClr>
        </a:solidFill>
        <a:ln w="10000" cap="flat" cmpd="sng" algn="ctr">
          <a:solidFill>
            <a:schemeClr val="accent2">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t>Industry: _______________</a:t>
          </a:r>
          <a:endParaRPr lang="en-US" sz="3200" kern="1200" dirty="0"/>
        </a:p>
        <a:p>
          <a:pPr marL="285750" lvl="1" indent="-285750" algn="l" defTabSz="1422400">
            <a:lnSpc>
              <a:spcPct val="90000"/>
            </a:lnSpc>
            <a:spcBef>
              <a:spcPct val="0"/>
            </a:spcBef>
            <a:spcAft>
              <a:spcPct val="15000"/>
            </a:spcAft>
            <a:buChar char="••"/>
            <a:tabLst>
              <a:tab pos="1717675" algn="l"/>
            </a:tabLst>
          </a:pPr>
          <a:r>
            <a:rPr lang="en-US" sz="3200" kern="1200" dirty="0" smtClean="0"/>
            <a:t>Total: 	_______________</a:t>
          </a:r>
          <a:endParaRPr lang="en-US" sz="3200" kern="1200" dirty="0"/>
        </a:p>
      </dsp:txBody>
      <dsp:txXfrm rot="5400000">
        <a:off x="4649077" y="-1882471"/>
        <a:ext cx="1159073" cy="5218176"/>
      </dsp:txXfrm>
    </dsp:sp>
    <dsp:sp modelId="{2704073F-3F9A-4D98-B437-8ADEFDE9225B}">
      <dsp:nvSpPr>
        <dsp:cNvPr id="0" name=""/>
        <dsp:cNvSpPr/>
      </dsp:nvSpPr>
      <dsp:spPr>
        <a:xfrm>
          <a:off x="315698" y="2195"/>
          <a:ext cx="2303827" cy="1448841"/>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Industry Focus</a:t>
          </a:r>
          <a:endParaRPr lang="en-US" sz="3200" kern="1200" dirty="0"/>
        </a:p>
      </dsp:txBody>
      <dsp:txXfrm>
        <a:off x="315698" y="2195"/>
        <a:ext cx="2303827" cy="1448841"/>
      </dsp:txXfrm>
    </dsp:sp>
    <dsp:sp modelId="{3BA82A93-BE09-4038-8CDC-4DF828A54816}">
      <dsp:nvSpPr>
        <dsp:cNvPr id="0" name=""/>
        <dsp:cNvSpPr/>
      </dsp:nvSpPr>
      <dsp:spPr>
        <a:xfrm>
          <a:off x="315698" y="1523479"/>
          <a:ext cx="2303827" cy="1448841"/>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QWI</a:t>
          </a:r>
          <a:endParaRPr lang="en-US" sz="3200" kern="1200" dirty="0"/>
        </a:p>
      </dsp:txBody>
      <dsp:txXfrm>
        <a:off x="315698" y="1523479"/>
        <a:ext cx="2303827" cy="1448841"/>
      </dsp:txXfrm>
    </dsp:sp>
    <dsp:sp modelId="{89BFFA74-B36B-43FA-9D1C-ACB4E8A13525}">
      <dsp:nvSpPr>
        <dsp:cNvPr id="0" name=""/>
        <dsp:cNvSpPr/>
      </dsp:nvSpPr>
      <dsp:spPr>
        <a:xfrm>
          <a:off x="315698" y="3044762"/>
          <a:ext cx="2303827" cy="1448841"/>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err="1" smtClean="0"/>
            <a:t>OnTheMap</a:t>
          </a:r>
          <a:endParaRPr lang="en-US" sz="3200" kern="1200" dirty="0"/>
        </a:p>
      </dsp:txBody>
      <dsp:txXfrm>
        <a:off x="315698" y="3044762"/>
        <a:ext cx="2303827" cy="144884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04073F-3F9A-4D98-B437-8ADEFDE9225B}">
      <dsp:nvSpPr>
        <dsp:cNvPr id="0" name=""/>
        <dsp:cNvSpPr/>
      </dsp:nvSpPr>
      <dsp:spPr>
        <a:xfrm>
          <a:off x="315698" y="2195"/>
          <a:ext cx="2303827" cy="1448841"/>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Industry Focus</a:t>
          </a:r>
          <a:endParaRPr lang="en-US" sz="3200" kern="1200" dirty="0"/>
        </a:p>
      </dsp:txBody>
      <dsp:txXfrm>
        <a:off x="315698" y="2195"/>
        <a:ext cx="2303827" cy="1448841"/>
      </dsp:txXfrm>
    </dsp:sp>
    <dsp:sp modelId="{C5BA1A26-280C-417C-BC98-2CE7FFD32C27}">
      <dsp:nvSpPr>
        <dsp:cNvPr id="0" name=""/>
        <dsp:cNvSpPr/>
      </dsp:nvSpPr>
      <dsp:spPr>
        <a:xfrm rot="5400000">
          <a:off x="4649077" y="-361188"/>
          <a:ext cx="1159073" cy="5218176"/>
        </a:xfrm>
        <a:prstGeom prst="round2SameRect">
          <a:avLst/>
        </a:prstGeom>
        <a:solidFill>
          <a:schemeClr val="accent3">
            <a:lumMod val="20000"/>
            <a:lumOff val="80000"/>
            <a:alpha val="90000"/>
          </a:schemeClr>
        </a:solidFill>
        <a:ln w="10000" cap="flat" cmpd="sng" algn="ctr">
          <a:solidFill>
            <a:schemeClr val="accent2">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tabLst>
              <a:tab pos="4003675" algn="l"/>
            </a:tabLst>
          </a:pPr>
          <a:r>
            <a:rPr lang="en-US" sz="2200" kern="1200" dirty="0" smtClean="0"/>
            <a:t>Industry Focus Total Employment:	______</a:t>
          </a:r>
          <a:endParaRPr lang="en-US" sz="2200" kern="1200" dirty="0"/>
        </a:p>
        <a:p>
          <a:pPr marL="228600" lvl="1" indent="-228600" algn="l" defTabSz="977900">
            <a:lnSpc>
              <a:spcPct val="90000"/>
            </a:lnSpc>
            <a:spcBef>
              <a:spcPct val="0"/>
            </a:spcBef>
            <a:spcAft>
              <a:spcPct val="15000"/>
            </a:spcAft>
            <a:buChar char="••"/>
            <a:tabLst>
              <a:tab pos="4003675" algn="l"/>
            </a:tabLst>
          </a:pPr>
          <a:r>
            <a:rPr lang="en-US" sz="2200" kern="1200" dirty="0" smtClean="0"/>
            <a:t>QWI Total Employment:            -	______</a:t>
          </a:r>
          <a:endParaRPr lang="en-US" sz="2200" kern="1200" dirty="0"/>
        </a:p>
        <a:p>
          <a:pPr marL="228600" lvl="1" indent="-228600" algn="l" defTabSz="977900">
            <a:lnSpc>
              <a:spcPct val="90000"/>
            </a:lnSpc>
            <a:spcBef>
              <a:spcPct val="0"/>
            </a:spcBef>
            <a:spcAft>
              <a:spcPct val="15000"/>
            </a:spcAft>
            <a:buChar char="••"/>
            <a:tabLst>
              <a:tab pos="4003675" algn="l"/>
            </a:tabLst>
          </a:pPr>
          <a:r>
            <a:rPr lang="en-US" sz="2200" kern="1200" dirty="0" smtClean="0"/>
            <a:t>Difference in Totals:                  =	______</a:t>
          </a:r>
          <a:endParaRPr lang="en-US" sz="2200" kern="1200" dirty="0"/>
        </a:p>
      </dsp:txBody>
      <dsp:txXfrm rot="5400000">
        <a:off x="4649077" y="-361188"/>
        <a:ext cx="1159073" cy="5218176"/>
      </dsp:txXfrm>
    </dsp:sp>
    <dsp:sp modelId="{3BA82A93-BE09-4038-8CDC-4DF828A54816}">
      <dsp:nvSpPr>
        <dsp:cNvPr id="0" name=""/>
        <dsp:cNvSpPr/>
      </dsp:nvSpPr>
      <dsp:spPr>
        <a:xfrm>
          <a:off x="315698" y="1523479"/>
          <a:ext cx="2303827" cy="1448841"/>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QWI</a:t>
          </a:r>
          <a:endParaRPr lang="en-US" sz="3200" kern="1200" dirty="0"/>
        </a:p>
      </dsp:txBody>
      <dsp:txXfrm>
        <a:off x="315698" y="1523479"/>
        <a:ext cx="2303827" cy="1448841"/>
      </dsp:txXfrm>
    </dsp:sp>
    <dsp:sp modelId="{89BFFA74-B36B-43FA-9D1C-ACB4E8A13525}">
      <dsp:nvSpPr>
        <dsp:cNvPr id="0" name=""/>
        <dsp:cNvSpPr/>
      </dsp:nvSpPr>
      <dsp:spPr>
        <a:xfrm>
          <a:off x="315698" y="3044762"/>
          <a:ext cx="2303827" cy="1448841"/>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err="1" smtClean="0"/>
            <a:t>OnTheMap</a:t>
          </a:r>
          <a:endParaRPr lang="en-US" sz="3200" kern="1200" dirty="0"/>
        </a:p>
      </dsp:txBody>
      <dsp:txXfrm>
        <a:off x="315698" y="3044762"/>
        <a:ext cx="2303827" cy="144884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04073F-3F9A-4D98-B437-8ADEFDE9225B}">
      <dsp:nvSpPr>
        <dsp:cNvPr id="0" name=""/>
        <dsp:cNvSpPr/>
      </dsp:nvSpPr>
      <dsp:spPr>
        <a:xfrm>
          <a:off x="315698" y="2195"/>
          <a:ext cx="2303827" cy="1448841"/>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Industry Focus</a:t>
          </a:r>
          <a:endParaRPr lang="en-US" sz="3200" kern="1200" dirty="0"/>
        </a:p>
      </dsp:txBody>
      <dsp:txXfrm>
        <a:off x="315698" y="2195"/>
        <a:ext cx="2303827" cy="1448841"/>
      </dsp:txXfrm>
    </dsp:sp>
    <dsp:sp modelId="{C5BA1A26-280C-417C-BC98-2CE7FFD32C27}">
      <dsp:nvSpPr>
        <dsp:cNvPr id="0" name=""/>
        <dsp:cNvSpPr/>
      </dsp:nvSpPr>
      <dsp:spPr>
        <a:xfrm rot="5400000">
          <a:off x="4649077" y="-361188"/>
          <a:ext cx="1159073" cy="5218176"/>
        </a:xfrm>
        <a:prstGeom prst="round2SameRect">
          <a:avLst/>
        </a:prstGeom>
        <a:solidFill>
          <a:schemeClr val="accent3">
            <a:lumMod val="20000"/>
            <a:lumOff val="80000"/>
            <a:alpha val="90000"/>
          </a:schemeClr>
        </a:solidFill>
        <a:ln w="10000" cap="flat" cmpd="sng" algn="ctr">
          <a:solidFill>
            <a:schemeClr val="accent2">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tabLst>
              <a:tab pos="4003675" algn="l"/>
            </a:tabLst>
          </a:pPr>
          <a:r>
            <a:rPr lang="en-US" sz="2100" kern="1200" dirty="0" smtClean="0"/>
            <a:t>Industry Focus Total Employment:	______</a:t>
          </a:r>
          <a:endParaRPr lang="en-US" sz="2100" kern="1200" dirty="0"/>
        </a:p>
        <a:p>
          <a:pPr marL="228600" lvl="1" indent="-228600" algn="l" defTabSz="933450">
            <a:lnSpc>
              <a:spcPct val="90000"/>
            </a:lnSpc>
            <a:spcBef>
              <a:spcPct val="0"/>
            </a:spcBef>
            <a:spcAft>
              <a:spcPct val="15000"/>
            </a:spcAft>
            <a:buChar char="••"/>
            <a:tabLst>
              <a:tab pos="4003675" algn="l"/>
            </a:tabLst>
          </a:pPr>
          <a:r>
            <a:rPr lang="en-US" sz="2100" kern="1200" dirty="0" smtClean="0"/>
            <a:t>QWI Total Employment:             -	______</a:t>
          </a:r>
          <a:endParaRPr lang="en-US" sz="2100" kern="1200" dirty="0"/>
        </a:p>
        <a:p>
          <a:pPr marL="228600" lvl="1" indent="-228600" algn="l" defTabSz="933450">
            <a:lnSpc>
              <a:spcPct val="90000"/>
            </a:lnSpc>
            <a:spcBef>
              <a:spcPct val="0"/>
            </a:spcBef>
            <a:spcAft>
              <a:spcPct val="15000"/>
            </a:spcAft>
            <a:buChar char="••"/>
            <a:tabLst>
              <a:tab pos="4003675" algn="l"/>
            </a:tabLst>
          </a:pPr>
          <a:r>
            <a:rPr lang="en-US" sz="2100" kern="1200" dirty="0" smtClean="0"/>
            <a:t>Difference in Totals:                  =	______</a:t>
          </a:r>
          <a:endParaRPr lang="en-US" sz="2100" kern="1200" dirty="0"/>
        </a:p>
      </dsp:txBody>
      <dsp:txXfrm rot="5400000">
        <a:off x="4649077" y="-361188"/>
        <a:ext cx="1159073" cy="5218176"/>
      </dsp:txXfrm>
    </dsp:sp>
    <dsp:sp modelId="{3BA82A93-BE09-4038-8CDC-4DF828A54816}">
      <dsp:nvSpPr>
        <dsp:cNvPr id="0" name=""/>
        <dsp:cNvSpPr/>
      </dsp:nvSpPr>
      <dsp:spPr>
        <a:xfrm>
          <a:off x="315698" y="1523479"/>
          <a:ext cx="2303827" cy="1448841"/>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QWI</a:t>
          </a:r>
          <a:endParaRPr lang="en-US" sz="3200" kern="1200" dirty="0"/>
        </a:p>
      </dsp:txBody>
      <dsp:txXfrm>
        <a:off x="315698" y="1523479"/>
        <a:ext cx="2303827" cy="1448841"/>
      </dsp:txXfrm>
    </dsp:sp>
    <dsp:sp modelId="{111252CC-7F33-4C21-99EA-D8AD200A7D3E}">
      <dsp:nvSpPr>
        <dsp:cNvPr id="0" name=""/>
        <dsp:cNvSpPr/>
      </dsp:nvSpPr>
      <dsp:spPr>
        <a:xfrm rot="5400000">
          <a:off x="4649077" y="1160095"/>
          <a:ext cx="1159073" cy="5218176"/>
        </a:xfrm>
        <a:prstGeom prst="round2SameRect">
          <a:avLst/>
        </a:prstGeom>
        <a:solidFill>
          <a:schemeClr val="accent4">
            <a:lumMod val="20000"/>
            <a:lumOff val="80000"/>
            <a:alpha val="90000"/>
          </a:schemeClr>
        </a:solidFill>
        <a:ln w="10000" cap="flat" cmpd="sng" algn="ctr">
          <a:solidFill>
            <a:schemeClr val="accent3">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tabLst>
              <a:tab pos="4051300" algn="l"/>
            </a:tabLst>
          </a:pPr>
          <a:r>
            <a:rPr lang="en-US" sz="2100" kern="1200" dirty="0" smtClean="0"/>
            <a:t>Total Primary Manufacturing Jobs: 	______</a:t>
          </a:r>
          <a:endParaRPr lang="en-US" sz="2100" kern="1200" dirty="0"/>
        </a:p>
        <a:p>
          <a:pPr marL="228600" lvl="1" indent="-228600" algn="l" defTabSz="933450">
            <a:lnSpc>
              <a:spcPct val="90000"/>
            </a:lnSpc>
            <a:spcBef>
              <a:spcPct val="0"/>
            </a:spcBef>
            <a:spcAft>
              <a:spcPct val="15000"/>
            </a:spcAft>
            <a:buChar char="••"/>
            <a:tabLst>
              <a:tab pos="4051300" algn="l"/>
            </a:tabLst>
          </a:pPr>
          <a:r>
            <a:rPr lang="en-US" sz="2100" kern="1200" dirty="0" smtClean="0"/>
            <a:t>Year:	______</a:t>
          </a:r>
          <a:endParaRPr lang="en-US" sz="2100" kern="1200" dirty="0"/>
        </a:p>
      </dsp:txBody>
      <dsp:txXfrm rot="5400000">
        <a:off x="4649077" y="1160095"/>
        <a:ext cx="1159073" cy="5218176"/>
      </dsp:txXfrm>
    </dsp:sp>
    <dsp:sp modelId="{89BFFA74-B36B-43FA-9D1C-ACB4E8A13525}">
      <dsp:nvSpPr>
        <dsp:cNvPr id="0" name=""/>
        <dsp:cNvSpPr/>
      </dsp:nvSpPr>
      <dsp:spPr>
        <a:xfrm>
          <a:off x="315698" y="3044762"/>
          <a:ext cx="2303827" cy="1448841"/>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err="1" smtClean="0"/>
            <a:t>OnTheMap</a:t>
          </a:r>
          <a:endParaRPr lang="en-US" sz="3200" kern="1200" dirty="0"/>
        </a:p>
      </dsp:txBody>
      <dsp:txXfrm>
        <a:off x="315698" y="3044762"/>
        <a:ext cx="2303827" cy="1448841"/>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7466" cy="46418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defTabSz="932518">
              <a:defRPr sz="1200">
                <a:latin typeface="Arial" charset="0"/>
                <a:cs typeface="+mn-cs"/>
              </a:defRPr>
            </a:lvl1pPr>
          </a:lstStyle>
          <a:p>
            <a:pPr>
              <a:defRPr/>
            </a:pPr>
            <a:endParaRPr lang="en-US"/>
          </a:p>
        </p:txBody>
      </p:sp>
      <p:sp>
        <p:nvSpPr>
          <p:cNvPr id="14339" name="Rectangle 3"/>
          <p:cNvSpPr>
            <a:spLocks noGrp="1" noChangeArrowheads="1"/>
          </p:cNvSpPr>
          <p:nvPr>
            <p:ph type="dt" sz="quarter" idx="1"/>
          </p:nvPr>
        </p:nvSpPr>
        <p:spPr bwMode="auto">
          <a:xfrm>
            <a:off x="3972934" y="0"/>
            <a:ext cx="3037466" cy="46418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algn="r" defTabSz="932518">
              <a:defRPr sz="1200">
                <a:latin typeface="Arial" charset="0"/>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32221"/>
            <a:ext cx="3037466" cy="46418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defTabSz="932518">
              <a:defRPr sz="1200">
                <a:latin typeface="Arial" charset="0"/>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72934" y="8832221"/>
            <a:ext cx="3037466" cy="46418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algn="r" defTabSz="932518">
              <a:defRPr sz="1200">
                <a:latin typeface="Arial" charset="0"/>
                <a:cs typeface="+mn-cs"/>
              </a:defRPr>
            </a:lvl1pPr>
          </a:lstStyle>
          <a:p>
            <a:pPr>
              <a:defRPr/>
            </a:pPr>
            <a:fld id="{5563A424-3D7D-408D-AE55-AED1089516E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37466" cy="46418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defTabSz="932518">
              <a:defRPr sz="1200">
                <a:latin typeface="Arial" charset="0"/>
                <a:cs typeface="+mn-cs"/>
              </a:defRPr>
            </a:lvl1pPr>
          </a:lstStyle>
          <a:p>
            <a:pPr>
              <a:defRPr/>
            </a:pPr>
            <a:endParaRPr lang="en-US"/>
          </a:p>
        </p:txBody>
      </p:sp>
      <p:sp>
        <p:nvSpPr>
          <p:cNvPr id="41987" name="Rectangle 3"/>
          <p:cNvSpPr>
            <a:spLocks noGrp="1" noChangeArrowheads="1"/>
          </p:cNvSpPr>
          <p:nvPr>
            <p:ph type="dt" idx="1"/>
          </p:nvPr>
        </p:nvSpPr>
        <p:spPr bwMode="auto">
          <a:xfrm>
            <a:off x="3971330" y="0"/>
            <a:ext cx="3037465" cy="46418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algn="r" defTabSz="932518">
              <a:defRPr sz="1200">
                <a:latin typeface="Arial" charset="0"/>
                <a:cs typeface="+mn-c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79513" y="698500"/>
            <a:ext cx="4649787" cy="3486150"/>
          </a:xfrm>
          <a:prstGeom prst="rect">
            <a:avLst/>
          </a:prstGeom>
          <a:noFill/>
          <a:ln w="9525">
            <a:solidFill>
              <a:srgbClr val="000000"/>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bwMode="auto">
          <a:xfrm>
            <a:off x="701201" y="4416111"/>
            <a:ext cx="5607998" cy="4182419"/>
          </a:xfrm>
          <a:prstGeom prst="rect">
            <a:avLst/>
          </a:prstGeom>
          <a:noFill/>
          <a:ln>
            <a:miter lim="800000"/>
            <a:headEnd/>
            <a:tailEnd/>
          </a:ln>
        </p:spPr>
        <p:txBody>
          <a:bodyPr lIns="93171" tIns="46585" rIns="93171" bIns="46585"/>
          <a:lstStyle/>
          <a:p>
            <a:r>
              <a:rPr lang="en-US" dirty="0" smtClean="0">
                <a:latin typeface="Arial" pitchFamily="34" charset="0"/>
              </a:rPr>
              <a:t>Welcome to the Module 4 Practicum lesson.</a:t>
            </a:r>
          </a:p>
          <a:p>
            <a:endParaRPr lang="en-US" dirty="0" smtClean="0">
              <a:latin typeface="Arial" pitchFamily="34" charset="0"/>
            </a:endParaRPr>
          </a:p>
          <a:p>
            <a:r>
              <a:rPr lang="en-US" b="1" u="sng" dirty="0" smtClean="0"/>
              <a:t>Module 4</a:t>
            </a:r>
            <a:r>
              <a:rPr lang="en-US" b="1" dirty="0" smtClean="0"/>
              <a:t>: Guiding Businesses to Use Labor Market Information Resources to Support their human resources needs</a:t>
            </a:r>
            <a:endParaRPr lang="en-US" dirty="0" smtClean="0"/>
          </a:p>
          <a:p>
            <a:r>
              <a:rPr lang="en-US" dirty="0" smtClean="0"/>
              <a:t> is an advanced level course designed to discuss common labor and market challenges faced by employers and how DWD professionals can use LMI to serve employer needs</a:t>
            </a: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b="1" dirty="0" smtClean="0">
              <a:latin typeface="Arial" pitchFamily="34" charset="0"/>
            </a:endParaRPr>
          </a:p>
        </p:txBody>
      </p:sp>
      <p:sp>
        <p:nvSpPr>
          <p:cNvPr id="30724" name="Slide Number Placeholder 3"/>
          <p:cNvSpPr>
            <a:spLocks noGrp="1"/>
          </p:cNvSpPr>
          <p:nvPr>
            <p:ph type="sldNum" sz="quarter" idx="4294967295"/>
          </p:nvPr>
        </p:nvSpPr>
        <p:spPr bwMode="auto">
          <a:xfrm>
            <a:off x="3971330" y="8829019"/>
            <a:ext cx="3037465" cy="465781"/>
          </a:xfrm>
          <a:prstGeom prst="rect">
            <a:avLst/>
          </a:prstGeom>
          <a:noFill/>
          <a:ln>
            <a:miter lim="800000"/>
            <a:headEnd/>
            <a:tailEnd/>
          </a:ln>
        </p:spPr>
        <p:txBody>
          <a:bodyPr lIns="93171" tIns="46585" rIns="93171" bIns="46585"/>
          <a:lstStyle/>
          <a:p>
            <a:fld id="{E8112DA2-4FEB-4EE7-9EA1-0FDB5D4D8956}"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lIns="90527" tIns="45264" rIns="90527" bIns="45264">
            <a:normAutofit/>
          </a:bodyPr>
          <a:lstStyle/>
          <a:p>
            <a:pPr marL="461452" indent="-461452"/>
            <a:r>
              <a:rPr lang="en-US" sz="3200" dirty="0" smtClean="0">
                <a:solidFill>
                  <a:prstClr val="black"/>
                </a:solidFill>
              </a:rPr>
              <a:t>Use QWI data portal to answer this question.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a:bodyPr>
          <a:lstStyle/>
          <a:p>
            <a:pPr defTabSz="922904">
              <a:defRPr/>
            </a:pPr>
            <a:r>
              <a:rPr lang="en-US" dirty="0" smtClean="0"/>
              <a:t>Note the answers you extracted from</a:t>
            </a:r>
            <a:r>
              <a:rPr lang="en-US" baseline="0" dirty="0" smtClean="0"/>
              <a:t> LED’s Quarterly Workforce Indicator on your Webinar Study Aide.</a:t>
            </a:r>
            <a:endParaRPr lang="en-US" dirty="0" smtClean="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lIns="90527" tIns="45264" rIns="90527" bIns="45264">
            <a:normAutofit/>
          </a:bodyPr>
          <a:lstStyle/>
          <a:p>
            <a:pPr marL="461452" indent="-461452" defTabSz="922904">
              <a:defRPr/>
            </a:pPr>
            <a:r>
              <a:rPr lang="en-US" sz="3000" dirty="0" smtClean="0">
                <a:solidFill>
                  <a:prstClr val="black"/>
                </a:solidFill>
              </a:rPr>
              <a:t>Use LED’s </a:t>
            </a:r>
            <a:r>
              <a:rPr lang="en-US" sz="3000" dirty="0" err="1" smtClean="0">
                <a:solidFill>
                  <a:prstClr val="black"/>
                </a:solidFill>
              </a:rPr>
              <a:t>OnTheMap</a:t>
            </a:r>
            <a:r>
              <a:rPr lang="en-US" sz="3000" dirty="0" smtClean="0">
                <a:solidFill>
                  <a:prstClr val="black"/>
                </a:solidFill>
              </a:rPr>
              <a:t> data portal to answer this question.</a:t>
            </a:r>
          </a:p>
          <a:p>
            <a:pPr marL="461452" indent="-461452"/>
            <a:endParaRPr lang="en-US" sz="3000" dirty="0"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a:bodyPr>
          <a:lstStyle/>
          <a:p>
            <a:pPr defTabSz="922904">
              <a:defRPr/>
            </a:pPr>
            <a:r>
              <a:rPr lang="en-US" dirty="0" smtClean="0"/>
              <a:t>Note the answers you extracted from</a:t>
            </a:r>
            <a:r>
              <a:rPr lang="en-US" baseline="0" dirty="0" smtClean="0"/>
              <a:t> LED’s </a:t>
            </a:r>
            <a:r>
              <a:rPr lang="en-US" baseline="0" dirty="0" err="1" smtClean="0"/>
              <a:t>OnTheMap</a:t>
            </a:r>
            <a:r>
              <a:rPr lang="en-US" baseline="0" dirty="0" smtClean="0"/>
              <a:t> on your Webinar Study Aide.</a:t>
            </a:r>
            <a:endParaRPr lang="en-US" dirty="0" smtClean="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5" y="4416459"/>
            <a:ext cx="5607692" cy="4182359"/>
          </a:xfrm>
          <a:prstGeom prst="rect">
            <a:avLst/>
          </a:prstGeom>
          <a:noFill/>
          <a:ln>
            <a:miter lim="800000"/>
            <a:headEnd/>
            <a:tailEnd/>
          </a:ln>
        </p:spPr>
        <p:txBody>
          <a:bodyPr lIns="91359" tIns="45681" rIns="91359" bIns="45681"/>
          <a:lstStyle/>
          <a:p>
            <a:pPr defTabSz="905256"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us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5" y="8829772"/>
            <a:ext cx="3038155" cy="465056"/>
          </a:xfrm>
          <a:prstGeom prst="rect">
            <a:avLst/>
          </a:prstGeom>
          <a:noFill/>
          <a:ln>
            <a:miter lim="800000"/>
            <a:headEnd/>
            <a:tailEnd/>
          </a:ln>
        </p:spPr>
        <p:txBody>
          <a:bodyPr lIns="91359" tIns="45681" rIns="91359" bIns="45681"/>
          <a:lstStyle/>
          <a:p>
            <a:fld id="{2BC837E4-6676-4B40-A7FB-67F16927AFA3}" type="slidenum">
              <a:rPr lang="en-US">
                <a:ea typeface="MS PGothic"/>
                <a:cs typeface="MS PGothic"/>
              </a:rPr>
              <a:pPr/>
              <a:t>14</a:t>
            </a:fld>
            <a:endParaRPr lang="en-US">
              <a:ea typeface="MS PGothic"/>
              <a:cs typeface="MS P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xfrm>
            <a:off x="700714" y="4415531"/>
            <a:ext cx="5608975" cy="4183603"/>
          </a:xfrm>
          <a:prstGeom prst="rect">
            <a:avLst/>
          </a:prstGeom>
          <a:noFill/>
        </p:spPr>
        <p:txBody>
          <a:bodyPr wrap="square" lIns="90527" tIns="45264" rIns="90527" bIns="45264" numCol="1" anchor="t" anchorCtr="0" compatLnSpc="1">
            <a:prstTxWarp prst="textNoShape">
              <a:avLst/>
            </a:prstTxWarp>
          </a:bodyPr>
          <a:lstStyle/>
          <a:p>
            <a:pPr defTabSz="922904" eaLnBrk="1" hangingPunct="1">
              <a:spcBef>
                <a:spcPct val="0"/>
              </a:spcBef>
              <a:defRPr/>
            </a:pPr>
            <a:r>
              <a:rPr lang="en-US" dirty="0" smtClean="0">
                <a:latin typeface="Arial" pitchFamily="34" charset="0"/>
              </a:rPr>
              <a:t>Before participating</a:t>
            </a:r>
            <a:r>
              <a:rPr lang="en-US" baseline="0" dirty="0" smtClean="0">
                <a:latin typeface="Arial" pitchFamily="34" charset="0"/>
              </a:rPr>
              <a:t> in this lesson, you must complete:</a:t>
            </a:r>
          </a:p>
          <a:p>
            <a:pPr marL="230726" indent="-230726" defTabSz="922904" eaLnBrk="1" hangingPunct="1">
              <a:spcBef>
                <a:spcPct val="0"/>
              </a:spcBef>
              <a:buFont typeface="+mj-lt"/>
              <a:buAutoNum type="arabicPeriod"/>
              <a:defRPr/>
            </a:pPr>
            <a:r>
              <a:rPr lang="en-US" baseline="0" dirty="0" smtClean="0">
                <a:latin typeface="Arial" pitchFamily="34" charset="0"/>
              </a:rPr>
              <a:t>Module 1, Lesson 1 “</a:t>
            </a:r>
            <a:r>
              <a:rPr lang="en-US" b="1" dirty="0" smtClean="0">
                <a:latin typeface="Arial" pitchFamily="34" charset="0"/>
              </a:rPr>
              <a:t>LMI Fundamentals,” and</a:t>
            </a:r>
          </a:p>
          <a:p>
            <a:pPr marL="230726" indent="-230726" defTabSz="922904" eaLnBrk="1" hangingPunct="1">
              <a:spcBef>
                <a:spcPct val="0"/>
              </a:spcBef>
              <a:buFont typeface="+mj-lt"/>
              <a:buAutoNum type="arabicPeriod"/>
              <a:defRPr/>
            </a:pPr>
            <a:r>
              <a:rPr lang="en-US" b="0" dirty="0" smtClean="0">
                <a:latin typeface="Arial" pitchFamily="34" charset="0"/>
              </a:rPr>
              <a:t>Module 4 Lesson 1</a:t>
            </a:r>
            <a:r>
              <a:rPr lang="en-US" b="0" baseline="0" dirty="0" smtClean="0">
                <a:latin typeface="Arial" pitchFamily="34" charset="0"/>
              </a:rPr>
              <a:t>.</a:t>
            </a:r>
            <a:endParaRPr lang="en-US" b="0" dirty="0" smtClean="0">
              <a:latin typeface="Arial" pitchFamily="34" charset="0"/>
            </a:endParaRPr>
          </a:p>
          <a:p>
            <a:pPr marL="230726" indent="-230726" defTabSz="922904" eaLnBrk="1" hangingPunct="1">
              <a:spcBef>
                <a:spcPct val="0"/>
              </a:spcBef>
              <a:defRPr/>
            </a:pPr>
            <a:endParaRPr lang="en-US" b="1" dirty="0" smtClean="0">
              <a:latin typeface="Arial" pitchFamily="34" charset="0"/>
            </a:endParaRPr>
          </a:p>
          <a:p>
            <a:pPr marL="230726" indent="-230726" defTabSz="922904" eaLnBrk="1" hangingPunct="1">
              <a:spcBef>
                <a:spcPct val="0"/>
              </a:spcBef>
              <a:defRPr/>
            </a:pPr>
            <a:r>
              <a:rPr lang="en-US" b="0" dirty="0" smtClean="0">
                <a:latin typeface="Arial" pitchFamily="34" charset="0"/>
              </a:rPr>
              <a:t>It is recommend</a:t>
            </a:r>
            <a:r>
              <a:rPr lang="en-US" b="0" baseline="0" dirty="0" smtClean="0">
                <a:latin typeface="Arial" pitchFamily="34" charset="0"/>
              </a:rPr>
              <a:t> </a:t>
            </a:r>
            <a:r>
              <a:rPr lang="en-US" b="0" dirty="0" smtClean="0">
                <a:latin typeface="Arial" pitchFamily="34" charset="0"/>
              </a:rPr>
              <a:t>that you be familiar with the content of Module 3</a:t>
            </a:r>
            <a:r>
              <a:rPr lang="en-US" b="0" baseline="0" dirty="0" smtClean="0">
                <a:latin typeface="Arial" pitchFamily="34" charset="0"/>
              </a:rPr>
              <a:t> LMI for Strategic Planning and Re-employment Lessons 1 and 2. </a:t>
            </a:r>
          </a:p>
          <a:p>
            <a:pPr marL="230726" indent="-230726" defTabSz="922904" eaLnBrk="1" hangingPunct="1">
              <a:spcBef>
                <a:spcPct val="0"/>
              </a:spcBef>
              <a:defRPr/>
            </a:pP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r>
              <a:rPr lang="en-US" b="1" dirty="0" smtClean="0">
                <a:latin typeface="Arial" pitchFamily="34" charset="0"/>
              </a:rPr>
              <a:t>(Advance Slide)</a:t>
            </a:r>
          </a:p>
          <a:p>
            <a:pPr eaLnBrk="1" hangingPunct="1">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bwMode="auto">
          <a:xfrm>
            <a:off x="701201" y="4416111"/>
            <a:ext cx="5607998" cy="4182419"/>
          </a:xfrm>
          <a:prstGeom prst="rect">
            <a:avLst/>
          </a:prstGeom>
          <a:noFill/>
          <a:ln>
            <a:miter lim="800000"/>
            <a:headEnd/>
            <a:tailEnd/>
          </a:ln>
        </p:spPr>
        <p:txBody>
          <a:bodyPr lIns="90527" tIns="45264" rIns="90527" bIns="45264"/>
          <a:lstStyle/>
          <a:p>
            <a:pPr defTabSz="922904">
              <a:defRPr/>
            </a:pPr>
            <a:r>
              <a:rPr lang="en-US" dirty="0" smtClean="0">
                <a:latin typeface="Arial" pitchFamily="34" charset="0"/>
              </a:rPr>
              <a:t>Today’s lesson will put the skills of Lesson 1 into practice while supplementing them with additional Missouri specific resource options.  These resources are intended to help you anticipate client needs and formulate solutions.</a:t>
            </a:r>
          </a:p>
          <a:p>
            <a:pPr defTabSz="922904">
              <a:defRPr/>
            </a:pPr>
            <a:endParaRPr lang="en-US" dirty="0" smtClean="0">
              <a:latin typeface="Arial" pitchFamily="34" charset="0"/>
            </a:endParaRPr>
          </a:p>
          <a:p>
            <a:r>
              <a:rPr lang="en-US" dirty="0" smtClean="0">
                <a:latin typeface="Arial" pitchFamily="34" charset="0"/>
              </a:rPr>
              <a:t>After participating in this exercise, you will be able to:</a:t>
            </a:r>
          </a:p>
          <a:p>
            <a:pPr lvl="1"/>
            <a:r>
              <a:rPr lang="en-US" dirty="0" smtClean="0">
                <a:latin typeface="Arial" pitchFamily="34" charset="0"/>
              </a:rPr>
              <a:t>Demonstrate data extraction from national and Missouri specific LMI sources,</a:t>
            </a:r>
          </a:p>
          <a:p>
            <a:pPr lvl="1"/>
            <a:r>
              <a:rPr lang="en-US" dirty="0" smtClean="0">
                <a:latin typeface="Arial" pitchFamily="34" charset="0"/>
              </a:rPr>
              <a:t>Compare data extractions, </a:t>
            </a:r>
            <a:r>
              <a:rPr lang="en-US" baseline="0" dirty="0" smtClean="0">
                <a:latin typeface="Arial" pitchFamily="34" charset="0"/>
              </a:rPr>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pitchFamily="34" charset="0"/>
              </a:rPr>
              <a:t>And  </a:t>
            </a:r>
            <a:r>
              <a:rPr lang="en-US" dirty="0" smtClean="0"/>
              <a:t>Identify efficient uses for each type of data source</a:t>
            </a:r>
          </a:p>
          <a:p>
            <a:endParaRPr lang="en-US" dirty="0" smtClean="0">
              <a:latin typeface="Arial" pitchFamily="34" charset="0"/>
            </a:endParaRPr>
          </a:p>
          <a:p>
            <a:pPr defTabSz="922904">
              <a:defRPr/>
            </a:pPr>
            <a:r>
              <a:rPr lang="en-US" dirty="0" smtClean="0">
                <a:latin typeface="Arial" pitchFamily="34" charset="0"/>
              </a:rPr>
              <a:t>Before continuing, please make sure you have the module 4: Lesson 2 “Webinar</a:t>
            </a:r>
            <a:r>
              <a:rPr lang="en-US" baseline="0" dirty="0" smtClean="0">
                <a:latin typeface="Arial" pitchFamily="34" charset="0"/>
              </a:rPr>
              <a:t> Study Aide” printed and ready for use.</a:t>
            </a:r>
            <a:endParaRPr lang="en-US" dirty="0" smtClean="0">
              <a:latin typeface="Arial" pitchFamily="34" charset="0"/>
            </a:endParaRPr>
          </a:p>
          <a:p>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bwMode="auto">
          <a:xfrm>
            <a:off x="701357" y="4416458"/>
            <a:ext cx="5607691" cy="4182360"/>
          </a:xfrm>
          <a:prstGeom prst="rect">
            <a:avLst/>
          </a:prstGeom>
          <a:ln>
            <a:miter lim="800000"/>
            <a:headEnd/>
            <a:tailEnd/>
          </a:ln>
        </p:spPr>
        <p:txBody>
          <a:bodyPr lIns="93169" tIns="46585" rIns="93169" bIns="46585"/>
          <a:lstStyle/>
          <a:p>
            <a:pPr>
              <a:defRPr/>
            </a:pPr>
            <a:r>
              <a:rPr lang="en-US" sz="1600" dirty="0" smtClean="0">
                <a:latin typeface="Arial" pitchFamily="34" charset="0"/>
              </a:rPr>
              <a:t>In previous lessons you were introduced to the Local Employment Dynamics platform which contains three tools that synthesize detailed information:</a:t>
            </a:r>
          </a:p>
          <a:p>
            <a:pPr marL="228451" indent="-228451">
              <a:buFont typeface="+mj-lt"/>
              <a:buAutoNum type="arabicPeriod"/>
              <a:defRPr/>
            </a:pPr>
            <a:r>
              <a:rPr lang="en-US" dirty="0" smtClean="0">
                <a:latin typeface="Arial" pitchFamily="34" charset="0"/>
              </a:rPr>
              <a:t>First, Quarterly Workforce Indicators (QWI) provides labor market measures</a:t>
            </a:r>
          </a:p>
          <a:p>
            <a:pPr marL="228451" indent="-228451">
              <a:buFont typeface="+mj-lt"/>
              <a:buAutoNum type="arabicPeriod"/>
              <a:defRPr/>
            </a:pPr>
            <a:r>
              <a:rPr lang="en-US" dirty="0" smtClean="0">
                <a:latin typeface="Arial" pitchFamily="34" charset="0"/>
              </a:rPr>
              <a:t>Second, </a:t>
            </a:r>
            <a:r>
              <a:rPr lang="en-US" dirty="0" err="1" smtClean="0">
                <a:latin typeface="Arial" pitchFamily="34" charset="0"/>
              </a:rPr>
              <a:t>OnTheMap</a:t>
            </a:r>
            <a:r>
              <a:rPr lang="en-US" dirty="0" smtClean="0">
                <a:latin typeface="Arial" pitchFamily="34" charset="0"/>
              </a:rPr>
              <a:t> creates customized portraits of who works where, doing what and for what compensation</a:t>
            </a:r>
          </a:p>
          <a:p>
            <a:pPr marL="228451" indent="-228451">
              <a:buFont typeface="+mj-lt"/>
              <a:buAutoNum type="arabicPeriod"/>
              <a:defRPr/>
            </a:pPr>
            <a:r>
              <a:rPr lang="en-US" dirty="0" smtClean="0">
                <a:latin typeface="Arial" pitchFamily="34" charset="0"/>
              </a:rPr>
              <a:t>Lastly, Industry Focus describes local business and workforce characteristics.</a:t>
            </a:r>
          </a:p>
          <a:p>
            <a:pPr>
              <a:defRPr/>
            </a:pPr>
            <a:endParaRPr lang="en-US" dirty="0" smtClean="0">
              <a:latin typeface="Arial" pitchFamily="34" charset="0"/>
            </a:endParaRPr>
          </a:p>
          <a:p>
            <a:pPr eaLnBrk="1" hangingPunct="1">
              <a:spcBef>
                <a:spcPct val="0"/>
              </a:spcBef>
            </a:pPr>
            <a:r>
              <a:rPr lang="en-US" dirty="0" smtClean="0"/>
              <a:t>LED fills a critical gap in workforce statistics</a:t>
            </a:r>
            <a:r>
              <a:rPr lang="en-US" baseline="0" dirty="0" smtClean="0"/>
              <a:t> by combining data from </a:t>
            </a:r>
            <a:r>
              <a:rPr lang="en-US" dirty="0" smtClean="0"/>
              <a:t>two sources collected for different reasons:</a:t>
            </a:r>
          </a:p>
          <a:p>
            <a:pPr eaLnBrk="1" hangingPunct="1">
              <a:spcBef>
                <a:spcPct val="0"/>
              </a:spcBef>
            </a:pPr>
            <a:r>
              <a:rPr lang="en-US" dirty="0" smtClean="0">
                <a:latin typeface="Arial" charset="0"/>
              </a:rPr>
              <a:t>--</a:t>
            </a:r>
            <a:r>
              <a:rPr lang="en-US" baseline="0" dirty="0" smtClean="0">
                <a:latin typeface="Arial" charset="0"/>
              </a:rPr>
              <a:t> </a:t>
            </a:r>
            <a:r>
              <a:rPr lang="en-US" dirty="0" smtClean="0">
                <a:latin typeface="Arial" charset="0"/>
              </a:rPr>
              <a:t>state wage and unemployment records submitted quarterly to the Bureau of Labor Statistics, and</a:t>
            </a:r>
          </a:p>
          <a:p>
            <a:pPr eaLnBrk="1" hangingPunct="1">
              <a:spcBef>
                <a:spcPct val="0"/>
              </a:spcBef>
            </a:pPr>
            <a:r>
              <a:rPr lang="en-US" dirty="0" smtClean="0">
                <a:latin typeface="Arial" charset="0"/>
              </a:rPr>
              <a:t>--</a:t>
            </a:r>
            <a:r>
              <a:rPr lang="en-US" baseline="0" dirty="0" smtClean="0">
                <a:latin typeface="Arial" charset="0"/>
              </a:rPr>
              <a:t> </a:t>
            </a:r>
            <a:r>
              <a:rPr lang="en-US" dirty="0" smtClean="0">
                <a:latin typeface="Arial" charset="0"/>
              </a:rPr>
              <a:t>current demographic information from the Census Bureau</a:t>
            </a:r>
          </a:p>
          <a:p>
            <a:pPr eaLnBrk="1" hangingPunct="1">
              <a:spcBef>
                <a:spcPct val="0"/>
              </a:spcBef>
            </a:pPr>
            <a:r>
              <a:rPr lang="en-US" dirty="0" smtClean="0"/>
              <a:t>The combined</a:t>
            </a:r>
            <a:r>
              <a:rPr lang="en-US" baseline="0" dirty="0" smtClean="0"/>
              <a:t> </a:t>
            </a:r>
            <a:r>
              <a:rPr lang="en-US" dirty="0" smtClean="0"/>
              <a:t>results present a more complete picture</a:t>
            </a:r>
            <a:r>
              <a:rPr lang="en-US" baseline="0" dirty="0" smtClean="0"/>
              <a:t> of the industry and workforce landscape of particular geographies.</a:t>
            </a:r>
            <a:endParaRPr lang="en-US" dirty="0" smtClean="0"/>
          </a:p>
          <a:p>
            <a:pPr eaLnBrk="1" hangingPunct="1">
              <a:spcBef>
                <a:spcPct val="0"/>
              </a:spcBef>
            </a:pPr>
            <a:endParaRPr lang="en-US" dirty="0" smtClean="0"/>
          </a:p>
          <a:p>
            <a:pPr>
              <a:defRPr/>
            </a:pPr>
            <a:endParaRPr lang="en-US" dirty="0" smtClean="0">
              <a:latin typeface="Arial" pitchFamily="34" charset="0"/>
            </a:endParaRPr>
          </a:p>
          <a:p>
            <a:pPr>
              <a:defRPr/>
            </a:pPr>
            <a:endParaRPr lang="en-US" dirty="0" smtClean="0">
              <a:latin typeface="Arial" pitchFamily="34" charset="0"/>
            </a:endParaRPr>
          </a:p>
          <a:p>
            <a:pPr>
              <a:defRPr/>
            </a:pPr>
            <a:r>
              <a:rPr lang="en-US" b="1" dirty="0" smtClean="0">
                <a:latin typeface="Arial" pitchFamily="34" charset="0"/>
              </a:rPr>
              <a:t>(Advance Slide)</a:t>
            </a:r>
          </a:p>
          <a:p>
            <a:pPr>
              <a:defRPr/>
            </a:pPr>
            <a:endParaRPr lang="en-US" dirty="0" smtClean="0">
              <a:latin typeface="Arial" pitchFamily="34" charset="0"/>
            </a:endParaRPr>
          </a:p>
          <a:p>
            <a:pPr>
              <a:defRPr/>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a:bodyPr>
          <a:lstStyle/>
          <a:p>
            <a:pPr defTabSz="922904">
              <a:defRPr/>
            </a:pPr>
            <a:r>
              <a:rPr lang="en-US" baseline="0" dirty="0" smtClean="0"/>
              <a:t>Today we will explore the third LED portal, Industry Focus.  After which, you will be asked to extract and compare similar data from each portal.</a:t>
            </a:r>
            <a:endParaRPr lang="en-US" dirty="0" smtClean="0"/>
          </a:p>
          <a:p>
            <a:endParaRPr lang="en-US" dirty="0" smtClean="0"/>
          </a:p>
          <a:p>
            <a:r>
              <a:rPr lang="en-US" dirty="0" smtClean="0"/>
              <a:t>The LED Industry Focus</a:t>
            </a:r>
            <a:r>
              <a:rPr lang="en-US" baseline="0" dirty="0" smtClean="0"/>
              <a:t> data portal allows a user to build customized searches to rank top industries by prescribed criteria like</a:t>
            </a:r>
          </a:p>
          <a:p>
            <a:pPr>
              <a:buFont typeface="Arial" pitchFamily="34" charset="0"/>
              <a:buChar char="•"/>
            </a:pPr>
            <a:r>
              <a:rPr lang="en-US" baseline="0" dirty="0" smtClean="0"/>
              <a:t> Worker demographics,</a:t>
            </a:r>
          </a:p>
          <a:p>
            <a:pPr>
              <a:buFont typeface="Arial" pitchFamily="34" charset="0"/>
              <a:buChar char="•"/>
            </a:pPr>
            <a:r>
              <a:rPr lang="en-US" baseline="0" dirty="0" smtClean="0"/>
              <a:t> Different geographies, or </a:t>
            </a:r>
          </a:p>
          <a:p>
            <a:pPr>
              <a:buFont typeface="Arial" pitchFamily="34" charset="0"/>
              <a:buChar char="•"/>
            </a:pPr>
            <a:r>
              <a:rPr lang="en-US" baseline="0" dirty="0" smtClean="0"/>
              <a:t> Industry sectors</a:t>
            </a:r>
          </a:p>
          <a:p>
            <a:pPr>
              <a:buFont typeface="Arial" pitchFamily="34" charset="0"/>
              <a:buNone/>
            </a:pPr>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a:bodyPr>
          <a:lstStyle/>
          <a:p>
            <a:r>
              <a:rPr lang="en-US" dirty="0" smtClean="0"/>
              <a:t>Shown here is the Industry</a:t>
            </a:r>
            <a:r>
              <a:rPr lang="en-US" baseline="0" dirty="0" smtClean="0"/>
              <a:t> Focus data portal found under the “Data” tab of the LED main page.  The bottom half of the screen provides the various filters you can apply to a search to answer questions like: </a:t>
            </a:r>
          </a:p>
          <a:p>
            <a:pPr>
              <a:buFont typeface="Arial" pitchFamily="34" charset="0"/>
              <a:buChar char="•"/>
            </a:pPr>
            <a:r>
              <a:rPr lang="en-US" baseline="0" dirty="0" smtClean="0"/>
              <a:t>  Which industries have a male dominated workforce?</a:t>
            </a:r>
          </a:p>
          <a:p>
            <a:pPr>
              <a:buFont typeface="Arial" pitchFamily="34" charset="0"/>
              <a:buChar char="•"/>
            </a:pPr>
            <a:r>
              <a:rPr lang="en-US" baseline="0" dirty="0" smtClean="0"/>
              <a:t>  Which industries hire the most young workers? or</a:t>
            </a:r>
          </a:p>
          <a:p>
            <a:pPr>
              <a:buFont typeface="Arial" pitchFamily="34" charset="0"/>
              <a:buChar char="•"/>
            </a:pPr>
            <a:r>
              <a:rPr lang="en-US" baseline="0" dirty="0" smtClean="0"/>
              <a:t>  Which Missouri industry reports the highest growth in new hires?</a:t>
            </a:r>
          </a:p>
          <a:p>
            <a:endParaRPr lang="en-US" baseline="0" dirty="0" smtClean="0"/>
          </a:p>
          <a:p>
            <a:r>
              <a:rPr lang="en-US" baseline="0" dirty="0" smtClean="0"/>
              <a:t>Industry Focus returns reports that rank industries based on the “Ranking Indicator” you select when building a search.  However, it will return any combination of the indicators that you select from the “include in report” column.</a:t>
            </a:r>
          </a:p>
          <a:p>
            <a:endParaRPr lang="en-US"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lnSpcReduction="10000"/>
          </a:bodyPr>
          <a:lstStyle/>
          <a:p>
            <a:r>
              <a:rPr lang="en-US" sz="1000" dirty="0" smtClean="0"/>
              <a:t>As you will remember from LMI Fundamentals, MERIC is the state labor market information collection agency.  Most data collected for the Bureau of Labor Statistics is collected by a state agency, vetted and then handed to the national office.  When possible, MERIC has provided a data portal on Missourieconomy.org for the state collected data.  QWI is an example of state collected data, searchable on the MERIC website.  However, because Industry Focus and </a:t>
            </a:r>
            <a:r>
              <a:rPr lang="en-US" sz="1000" dirty="0" err="1" smtClean="0"/>
              <a:t>OnTheMap</a:t>
            </a:r>
            <a:r>
              <a:rPr lang="en-US" sz="1000" dirty="0" smtClean="0"/>
              <a:t> rely on synthesized data from the BLS and the Census bureaus they must be accessed through the master LED website managed by the Census Bureau.</a:t>
            </a:r>
          </a:p>
          <a:p>
            <a:endParaRPr lang="en-US" sz="1000" dirty="0" smtClean="0"/>
          </a:p>
          <a:p>
            <a:pPr defTabSz="922904">
              <a:defRPr/>
            </a:pPr>
            <a:r>
              <a:rPr lang="en-US" sz="1000" dirty="0" smtClean="0"/>
              <a:t>The rest of this lesson provides you the opportunity to apply what you have learned through this series.  You will navigate through each LED data portal to answer three data extraction questions.  </a:t>
            </a:r>
          </a:p>
          <a:p>
            <a:endParaRPr lang="en-US" sz="1000" dirty="0" smtClean="0"/>
          </a:p>
          <a:p>
            <a:pPr marL="461452" indent="-461452"/>
            <a:r>
              <a:rPr lang="en-US" sz="1000" dirty="0" smtClean="0">
                <a:solidFill>
                  <a:prstClr val="black"/>
                </a:solidFill>
              </a:rPr>
              <a:t>The Webinar Study Aide you were asked to print at the beginning of this lesson provides the questions on the left-hand side and the</a:t>
            </a:r>
            <a:r>
              <a:rPr lang="en-US" sz="1000" baseline="0" dirty="0" smtClean="0">
                <a:solidFill>
                  <a:prstClr val="black"/>
                </a:solidFill>
              </a:rPr>
              <a:t> </a:t>
            </a:r>
            <a:r>
              <a:rPr lang="en-US" sz="1000" dirty="0" smtClean="0">
                <a:solidFill>
                  <a:prstClr val="black"/>
                </a:solidFill>
              </a:rPr>
              <a:t>answers needed on the right-hand side of the sheet. The six slides captured on the sheet are the remaining slides of this webinar. </a:t>
            </a:r>
          </a:p>
          <a:p>
            <a:pPr marL="461452" indent="-461452"/>
            <a:endParaRPr lang="en-US" sz="1000" dirty="0" smtClean="0">
              <a:solidFill>
                <a:prstClr val="black"/>
              </a:solidFill>
            </a:endParaRPr>
          </a:p>
          <a:p>
            <a:pPr marL="461452" indent="-461452"/>
            <a:r>
              <a:rPr lang="en-US" sz="1000" dirty="0" smtClean="0">
                <a:solidFill>
                  <a:prstClr val="black"/>
                </a:solidFill>
              </a:rPr>
              <a:t>At this time Launch the website listed here, pause the webinar, reduce the webinar screen and focus entirely on the LED website. </a:t>
            </a:r>
          </a:p>
          <a:p>
            <a:pPr marL="461452" indent="-461452"/>
            <a:r>
              <a:rPr lang="en-US" sz="1000" dirty="0" smtClean="0">
                <a:solidFill>
                  <a:prstClr val="black"/>
                </a:solidFill>
              </a:rPr>
              <a:t>Work your way through the three questions and collect the answers on your worksheet.  When you have completed all three:</a:t>
            </a:r>
          </a:p>
          <a:p>
            <a:pPr marL="519133" indent="-519133">
              <a:buAutoNum type="arabicParenR"/>
            </a:pPr>
            <a:r>
              <a:rPr lang="en-US" sz="1000" dirty="0" smtClean="0">
                <a:solidFill>
                  <a:prstClr val="black"/>
                </a:solidFill>
              </a:rPr>
              <a:t>return to the webinar, </a:t>
            </a:r>
          </a:p>
          <a:p>
            <a:pPr marL="519133" indent="-519133">
              <a:buAutoNum type="arabicParenR"/>
            </a:pPr>
            <a:r>
              <a:rPr lang="en-US" sz="1000" dirty="0" smtClean="0">
                <a:solidFill>
                  <a:prstClr val="black"/>
                </a:solidFill>
              </a:rPr>
              <a:t>Advance to the end, and</a:t>
            </a:r>
          </a:p>
          <a:p>
            <a:pPr marL="519133" indent="-519133">
              <a:buAutoNum type="arabicParenR"/>
            </a:pPr>
            <a:r>
              <a:rPr lang="en-US" sz="1000" dirty="0" smtClean="0">
                <a:solidFill>
                  <a:prstClr val="black"/>
                </a:solidFill>
              </a:rPr>
              <a:t>Continue on to the assessment portion of this lesson. </a:t>
            </a:r>
          </a:p>
          <a:p>
            <a:endParaRPr lang="en-US"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lIns="90527" tIns="45264" rIns="90527" bIns="45264">
            <a:normAutofit/>
          </a:bodyPr>
          <a:lstStyle/>
          <a:p>
            <a:pPr marL="461452" indent="-461452"/>
            <a:r>
              <a:rPr lang="en-US" sz="3000" dirty="0" smtClean="0">
                <a:solidFill>
                  <a:prstClr val="black"/>
                </a:solidFill>
              </a:rPr>
              <a:t>Use LED’s Industry Focus data portal to answer this question.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01" y="4416111"/>
            <a:ext cx="5607998" cy="4182419"/>
          </a:xfrm>
          <a:prstGeom prst="rect">
            <a:avLst/>
          </a:prstGeom>
        </p:spPr>
        <p:txBody>
          <a:bodyPr lIns="92290" tIns="46145" rIns="92290" bIns="46145">
            <a:normAutofit/>
          </a:bodyPr>
          <a:lstStyle/>
          <a:p>
            <a:r>
              <a:rPr lang="en-US" dirty="0" smtClean="0"/>
              <a:t>Note the answers you extracted from</a:t>
            </a:r>
            <a:r>
              <a:rPr lang="en-US" baseline="0" dirty="0" smtClean="0"/>
              <a:t> LED’s Industry Focus on your Webinar Study Aide.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907D51B6-9B3A-4982-9170-7E25775A1378}"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0C3D1E9-478D-4F44-B13E-F4DCEEE8C7E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142038" y="0"/>
            <a:ext cx="228600" cy="533400"/>
          </a:xfrm>
          <a:prstGeom prst="rect">
            <a:avLst/>
          </a:prstGeom>
          <a:solidFill>
            <a:schemeClr val="accent4"/>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2E6A5C94-636D-490A-8BA7-BC3E5F962EE4}"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solidFill>
            <a:schemeClr val="accent4"/>
          </a:solidFill>
        </p:spPr>
        <p:txBody>
          <a:bodyPr/>
          <a:lstStyle>
            <a:lvl1pPr>
              <a:defRPr/>
            </a:lvl1pPr>
          </a:lstStyle>
          <a:p>
            <a:pPr>
              <a:defRPr/>
            </a:pPr>
            <a:fld id="{270781AB-46ED-4275-91F9-ABD0353DE32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0" y="1600200"/>
            <a:ext cx="1295400" cy="990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9328BAA8-1A81-45A0-85D2-3A250B8D9607}"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a:p>
        </p:txBody>
      </p:sp>
      <p:sp>
        <p:nvSpPr>
          <p:cNvPr id="6" name="Slide Number Placeholder 9"/>
          <p:cNvSpPr>
            <a:spLocks noGrp="1"/>
          </p:cNvSpPr>
          <p:nvPr>
            <p:ph type="sldNum" sz="quarter" idx="11"/>
          </p:nvPr>
        </p:nvSpPr>
        <p:spPr>
          <a:solidFill>
            <a:schemeClr val="accent4"/>
          </a:solidFill>
        </p:spPr>
        <p:txBody>
          <a:bodyPr rtlCol="0"/>
          <a:lstStyle>
            <a:lvl1pPr>
              <a:defRPr/>
            </a:lvl1pPr>
          </a:lstStyle>
          <a:p>
            <a:pPr>
              <a:defRPr/>
            </a:pPr>
            <a:fld id="{3DDFA4B5-052E-4AD9-9D46-633654384C99}"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dirty="0"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F2AD39DB-86CC-4F11-AE33-C21F662A5464}"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274A167-4014-4832-B71B-DC199774374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F07DFDD5-6D1D-44B4-92C9-4F16DC82E49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97B2935-4F57-4DDF-8D83-931F66CF769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9525" y="4664075"/>
            <a:ext cx="1463675" cy="712788"/>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BF1CF9D0-9793-448E-AAF8-0A2AA59F4988}"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cs typeface="Arial" charset="0"/>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cs typeface="Arial" charset="0"/>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0" y="1279525"/>
            <a:ext cx="53340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latin typeface="Arial" charset="0"/>
                <a:cs typeface="Arial" charset="0"/>
              </a:defRPr>
            </a:lvl1pPr>
          </a:lstStyle>
          <a:p>
            <a:pPr>
              <a:defRPr/>
            </a:pPr>
            <a:fld id="{B411C05E-F0DA-4791-A2D8-99740F8EFD1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25" r:id="rId6"/>
    <p:sldLayoutId id="2147484233" r:id="rId7"/>
    <p:sldLayoutId id="2147484226" r:id="rId8"/>
    <p:sldLayoutId id="2147484234" r:id="rId9"/>
    <p:sldLayoutId id="2147484227" r:id="rId10"/>
    <p:sldLayoutId id="2147484235" r:id="rId11"/>
    <p:sldLayoutId id="2147484236"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C1D72E"/>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6EB43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audio" Target="../media/audio10.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hyperlink" Target="http://lehd.did.census.gov/led/datatools/qwiapp.html" TargetMode="Externa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1.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audio" Target="../media/audio1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hyperlink" Target="http://lehdmap.did.census.gov/" TargetMode="Externa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3.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3.jpeg"/><Relationship Id="rId5" Type="http://schemas.openxmlformats.org/officeDocument/2006/relationships/image" Target="../media/image18.png"/><Relationship Id="rId4" Type="http://schemas.openxmlformats.org/officeDocument/2006/relationships/hyperlink" Target="http://www.missourieconomy.or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audio" Target="../media/audio15.wav"/><Relationship Id="rId5" Type="http://schemas.openxmlformats.org/officeDocument/2006/relationships/image" Target="../media/image17.png"/><Relationship Id="rId4" Type="http://schemas.openxmlformats.org/officeDocument/2006/relationships/hyperlink" Target="http://www.surveymonkey.com/s/M7BLRV9"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3.wav"/><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audio4.wav"/><Relationship Id="rId1" Type="http://schemas.openxmlformats.org/officeDocument/2006/relationships/tags" Target="../tags/tag3.xml"/><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hyperlink" Target="http://lehd.did.census.gov/led/led/led.html" TargetMode="External"/><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5.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6.wav"/><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audio" Target="../media/audio7.wav"/><Relationship Id="rId6" Type="http://schemas.openxmlformats.org/officeDocument/2006/relationships/hyperlink" Target="http://lehd.did.census.gov/led/" TargetMode="External"/><Relationship Id="rId5" Type="http://schemas.openxmlformats.org/officeDocument/2006/relationships/image" Target="../media/image13.png"/><Relationship Id="rId4" Type="http://schemas.openxmlformats.org/officeDocument/2006/relationships/hyperlink" Target="http://lehd.did.census.gov/led/datatools/datatools.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audio" Target="../media/audio8.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lehd.did.census.gov/cgi-bin/broker?_SERVICE=industry_focus&amp;_PROGRAM=pgm.top_report.sas&amp;_report=no&amp;_question=1+&amp;_state=+&amp;_entity=state&amp;_Ind2=off&amp;_Ind3=off&amp;_output=1&amp;_output=2&amp;_top=10&amp;_question=1&amp;_table=no&amp;_rankings=1&amp;_sex=0&amp;_agegroup=A00&amp;_geog="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9925"/>
            <a:ext cx="9144000" cy="1616075"/>
          </a:xfrm>
        </p:spPr>
        <p:txBody>
          <a:bodyPr/>
          <a:lstStyle/>
          <a:p>
            <a:pPr algn="ctr" eaLnBrk="1" hangingPunct="1">
              <a:defRPr/>
            </a:pPr>
            <a:r>
              <a:rPr lang="en-US" sz="4000" dirty="0" smtClean="0">
                <a:latin typeface="Calibri" pitchFamily="34" charset="0"/>
              </a:rPr>
              <a:t>Module 4: Lesson 2</a:t>
            </a:r>
            <a:br>
              <a:rPr lang="en-US" sz="4000" dirty="0" smtClean="0">
                <a:latin typeface="Calibri" pitchFamily="34" charset="0"/>
              </a:rPr>
            </a:br>
            <a:r>
              <a:rPr lang="en-US" sz="4000" dirty="0" smtClean="0">
                <a:latin typeface="Calibri" pitchFamily="34" charset="0"/>
              </a:rPr>
              <a:t>Practicum</a:t>
            </a:r>
            <a:br>
              <a:rPr lang="en-US" sz="4000" dirty="0" smtClean="0">
                <a:latin typeface="Calibri" pitchFamily="34" charset="0"/>
              </a:rPr>
            </a:br>
            <a:r>
              <a:rPr lang="en-US" sz="4000" dirty="0" smtClean="0">
                <a:latin typeface="Calibri" pitchFamily="34" charset="0"/>
              </a:rPr>
              <a:t>Local Employment Dynamics</a:t>
            </a:r>
            <a:endParaRPr lang="en-US" sz="4000" dirty="0">
              <a:latin typeface="Calibri" pitchFamily="34" charset="0"/>
            </a:endParaRPr>
          </a:p>
        </p:txBody>
      </p:sp>
      <p:sp>
        <p:nvSpPr>
          <p:cNvPr id="3" name="Subtitle 2"/>
          <p:cNvSpPr>
            <a:spLocks noGrp="1"/>
          </p:cNvSpPr>
          <p:nvPr>
            <p:ph type="subTitle" idx="1"/>
          </p:nvPr>
        </p:nvSpPr>
        <p:spPr>
          <a:xfrm>
            <a:off x="571500" y="5105400"/>
            <a:ext cx="8001000" cy="762000"/>
          </a:xfrm>
        </p:spPr>
        <p:txBody>
          <a:bodyPr>
            <a:normAutofit fontScale="47500" lnSpcReduction="20000"/>
          </a:bodyPr>
          <a:lstStyle/>
          <a:p>
            <a:pPr eaLnBrk="1" hangingPunct="1">
              <a:defRPr/>
            </a:pPr>
            <a:r>
              <a:rPr lang="en-US" sz="3000" i="1" dirty="0" smtClean="0">
                <a:solidFill>
                  <a:schemeClr val="tx1"/>
                </a:solidFill>
              </a:rPr>
              <a:t>This project has been funded, either wholly or in part, with Federal funds from the Department of Labor, Employment &amp; Training Administration under Task Order Number </a:t>
            </a:r>
            <a:r>
              <a:rPr lang="en-US" sz="3000" b="1" i="1" dirty="0" smtClean="0">
                <a:solidFill>
                  <a:schemeClr val="tx1"/>
                </a:solidFill>
              </a:rPr>
              <a:t>DOLJ061A20373</a:t>
            </a:r>
            <a:r>
              <a:rPr lang="en-US" sz="3000" i="1" dirty="0" smtClean="0">
                <a:solidFill>
                  <a:schemeClr val="tx1"/>
                </a:solidFill>
              </a:rPr>
              <a:t>; the mention of trade names, commercial products, or organizations does not imply endorsement of same by the U.S. Government.</a:t>
            </a:r>
            <a:r>
              <a:rPr lang="en-US" sz="3000" dirty="0" smtClean="0">
                <a:solidFill>
                  <a:schemeClr val="tx1"/>
                </a:solidFill>
              </a:rPr>
              <a:t> </a:t>
            </a:r>
          </a:p>
          <a:p>
            <a:pPr eaLnBrk="1" hangingPunct="1">
              <a:defRPr/>
            </a:pPr>
            <a:endParaRPr lang="en-US" dirty="0"/>
          </a:p>
        </p:txBody>
      </p:sp>
      <p:sp>
        <p:nvSpPr>
          <p:cNvPr id="11268" name="TextBox 3"/>
          <p:cNvSpPr txBox="1">
            <a:spLocks noChangeArrowheads="1"/>
          </p:cNvSpPr>
          <p:nvPr/>
        </p:nvSpPr>
        <p:spPr bwMode="auto">
          <a:xfrm>
            <a:off x="0" y="2743200"/>
            <a:ext cx="6934200" cy="923925"/>
          </a:xfrm>
          <a:prstGeom prst="rect">
            <a:avLst/>
          </a:prstGeom>
          <a:noFill/>
          <a:ln w="9525">
            <a:noFill/>
            <a:miter lim="800000"/>
            <a:headEnd/>
            <a:tailEnd/>
          </a:ln>
        </p:spPr>
        <p:txBody>
          <a:bodyPr>
            <a:spAutoFit/>
          </a:bodyPr>
          <a:lstStyle/>
          <a:p>
            <a:r>
              <a:rPr lang="en-US">
                <a:latin typeface="Tw Cen MT Condensed" pitchFamily="34" charset="0"/>
              </a:rPr>
              <a:t>U.S. Department of Labor—Employment &amp; Training Administration| Missouri Economic Research and Information Center| Missouri Department of Economic Development</a:t>
            </a:r>
          </a:p>
          <a:p>
            <a:endParaRPr lang="en-US"/>
          </a:p>
        </p:txBody>
      </p:sp>
      <p:pic>
        <p:nvPicPr>
          <p:cNvPr id="11269" name="Picture 4" descr="NewDED_color.jpg"/>
          <p:cNvPicPr>
            <a:picLocks noChangeAspect="1"/>
          </p:cNvPicPr>
          <p:nvPr/>
        </p:nvPicPr>
        <p:blipFill>
          <a:blip r:embed="rId4" cstate="print"/>
          <a:srcRect/>
          <a:stretch>
            <a:fillRect/>
          </a:stretch>
        </p:blipFill>
        <p:spPr bwMode="auto">
          <a:xfrm>
            <a:off x="5181600" y="4114800"/>
            <a:ext cx="3041650" cy="793750"/>
          </a:xfrm>
          <a:prstGeom prst="rect">
            <a:avLst/>
          </a:prstGeom>
          <a:noFill/>
          <a:ln w="9525">
            <a:noFill/>
            <a:miter lim="800000"/>
            <a:headEnd/>
            <a:tailEnd/>
          </a:ln>
        </p:spPr>
      </p:pic>
      <p:pic>
        <p:nvPicPr>
          <p:cNvPr id="11270" name="Picture 2" descr="http://www.workforce3one.org/images/email/newsletter_images/footer.gif"/>
          <p:cNvPicPr>
            <a:picLocks noChangeAspect="1" noChangeArrowheads="1"/>
          </p:cNvPicPr>
          <p:nvPr/>
        </p:nvPicPr>
        <p:blipFill>
          <a:blip r:embed="rId5" cstate="print"/>
          <a:srcRect r="55405" b="7246"/>
          <a:stretch>
            <a:fillRect/>
          </a:stretch>
        </p:blipFill>
        <p:spPr bwMode="auto">
          <a:xfrm>
            <a:off x="838200" y="4114800"/>
            <a:ext cx="3384550" cy="820738"/>
          </a:xfrm>
          <a:prstGeom prst="rect">
            <a:avLst/>
          </a:prstGeom>
          <a:noFill/>
          <a:ln w="9525">
            <a:noFill/>
            <a:miter lim="800000"/>
            <a:headEnd/>
            <a:tailEnd/>
          </a:ln>
        </p:spPr>
      </p:pic>
      <p:pic>
        <p:nvPicPr>
          <p:cNvPr id="7" name="~PP3704.WAV">
            <a:hlinkClick r:id="" action="ppaction://media"/>
          </p:cNvPr>
          <p:cNvPicPr>
            <a:picLocks noRot="1" noChangeAspect="1"/>
          </p:cNvPicPr>
          <p:nvPr>
            <a:wavAudioFile r:embed="rId1" name="~PP3704.WAV"/>
          </p:nvPr>
        </p:nvPicPr>
        <p:blipFill>
          <a:blip r:embed="rId6" cstate="print"/>
          <a:stretch>
            <a:fillRect/>
          </a:stretch>
        </p:blipFill>
        <p:spPr>
          <a:xfrm>
            <a:off x="8716963" y="6430963"/>
            <a:ext cx="304800" cy="304800"/>
          </a:xfrm>
          <a:prstGeom prst="rect">
            <a:avLst/>
          </a:prstGeom>
        </p:spPr>
      </p:pic>
    </p:spTree>
  </p:cSld>
  <p:clrMapOvr>
    <a:masterClrMapping/>
  </p:clrMapOvr>
  <p:transition advTm="25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81014" cy="3976577"/>
          </a:xfrm>
        </p:spPr>
        <p:txBody>
          <a:bodyPr/>
          <a:lstStyle/>
          <a:p>
            <a:endParaRPr lang="en-US" sz="2000" i="1" dirty="0" smtClean="0">
              <a:solidFill>
                <a:schemeClr val="tx1"/>
              </a:solidFill>
            </a:endParaRPr>
          </a:p>
          <a:p>
            <a:endParaRPr lang="en-US" sz="2000" i="1" dirty="0">
              <a:solidFill>
                <a:schemeClr val="tx1"/>
              </a:solidFill>
            </a:endParaRPr>
          </a:p>
        </p:txBody>
      </p:sp>
      <p:sp>
        <p:nvSpPr>
          <p:cNvPr id="3" name="Title 2"/>
          <p:cNvSpPr>
            <a:spLocks noGrp="1"/>
          </p:cNvSpPr>
          <p:nvPr>
            <p:ph type="title"/>
          </p:nvPr>
        </p:nvSpPr>
        <p:spPr/>
        <p:txBody>
          <a:bodyPr/>
          <a:lstStyle/>
          <a:p>
            <a:r>
              <a:rPr lang="en-US" dirty="0" smtClean="0"/>
              <a:t>Practice - Data Extraction</a:t>
            </a:r>
            <a:endParaRPr lang="en-US" dirty="0"/>
          </a:p>
        </p:txBody>
      </p:sp>
      <p:sp>
        <p:nvSpPr>
          <p:cNvPr id="7" name="Content Placeholder 2"/>
          <p:cNvSpPr txBox="1">
            <a:spLocks/>
          </p:cNvSpPr>
          <p:nvPr/>
        </p:nvSpPr>
        <p:spPr bwMode="auto">
          <a:xfrm>
            <a:off x="641483" y="2642190"/>
            <a:ext cx="7907081" cy="4215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b="0" i="0" u="none" strike="noStrike" kern="1200" cap="none" spc="0" normalizeH="0" baseline="0" noProof="0" dirty="0" smtClean="0">
                <a:ln>
                  <a:noFill/>
                </a:ln>
                <a:effectLst/>
                <a:uLnTx/>
                <a:uFillTx/>
                <a:latin typeface="+mn-lt"/>
                <a:ea typeface="+mn-ea"/>
                <a:cs typeface="+mn-cs"/>
              </a:rPr>
              <a:t>Use Local Employment Dynamics to answer the questions below.</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smtClean="0">
                <a:ln>
                  <a:noFill/>
                </a:ln>
                <a:effectLst/>
                <a:uLnTx/>
                <a:uFillTx/>
                <a:latin typeface="+mn-lt"/>
                <a:ea typeface="+mn-ea"/>
                <a:cs typeface="+mn-cs"/>
              </a:rPr>
              <a:t>Industry Focus</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smtClean="0">
                <a:ln>
                  <a:noFill/>
                </a:ln>
                <a:effectLst/>
                <a:uLnTx/>
                <a:uFillTx/>
                <a:latin typeface="+mn-lt"/>
                <a:ea typeface="+mn-ea"/>
                <a:cs typeface="+mn-cs"/>
              </a:rPr>
              <a:t>Quarterly</a:t>
            </a:r>
            <a:r>
              <a:rPr kumimoji="0" lang="en-US" sz="2400" b="0" i="0" u="none" strike="noStrike" kern="1200" cap="none" spc="0" normalizeH="0" noProof="0" dirty="0" smtClean="0">
                <a:ln>
                  <a:noFill/>
                </a:ln>
                <a:effectLst/>
                <a:uLnTx/>
                <a:uFillTx/>
                <a:latin typeface="+mn-lt"/>
                <a:ea typeface="+mn-ea"/>
                <a:cs typeface="+mn-cs"/>
              </a:rPr>
              <a:t> Workforce Indicators</a:t>
            </a:r>
          </a:p>
          <a:p>
            <a:pPr marL="709613" lvl="1" indent="-342900" eaLnBrk="0" hangingPunct="0">
              <a:spcBef>
                <a:spcPts val="550"/>
              </a:spcBef>
              <a:buClr>
                <a:schemeClr val="accent1"/>
              </a:buClr>
              <a:buSzPct val="70000"/>
              <a:buFont typeface="+mj-lt"/>
              <a:buAutoNum type="arabicPeriod" startAt="2"/>
            </a:pPr>
            <a:r>
              <a:rPr kumimoji="0" lang="en-US" sz="2800" b="0" i="0" u="none" strike="noStrike" kern="1200" cap="none" spc="0" normalizeH="0" baseline="0" noProof="0" dirty="0" smtClean="0">
                <a:ln>
                  <a:noFill/>
                </a:ln>
                <a:effectLst/>
                <a:uLnTx/>
                <a:uFillTx/>
                <a:latin typeface="+mn-lt"/>
                <a:ea typeface="+mn-ea"/>
                <a:cs typeface="+mn-cs"/>
              </a:rPr>
              <a:t>Using the 3-digit NAICS manufacturing industry identified</a:t>
            </a:r>
            <a:r>
              <a:rPr kumimoji="0" lang="en-US" sz="2800" b="0" i="0" u="none" strike="noStrike" kern="1200" cap="none" spc="0" normalizeH="0" noProof="0" dirty="0" smtClean="0">
                <a:ln>
                  <a:noFill/>
                </a:ln>
                <a:effectLst/>
                <a:uLnTx/>
                <a:uFillTx/>
                <a:latin typeface="+mn-lt"/>
                <a:ea typeface="+mn-ea"/>
                <a:cs typeface="+mn-cs"/>
              </a:rPr>
              <a:t> in the Industry Focus search, build the same search in QWI. </a:t>
            </a:r>
          </a:p>
          <a:p>
            <a:pPr marL="1166813" lvl="2" indent="-342900" eaLnBrk="0" hangingPunct="0">
              <a:spcBef>
                <a:spcPts val="550"/>
              </a:spcBef>
              <a:buClr>
                <a:schemeClr val="accent1"/>
              </a:buClr>
              <a:buSzPct val="70000"/>
              <a:buFont typeface="Wingdings" pitchFamily="2" charset="2"/>
              <a:buChar char="ü"/>
            </a:pPr>
            <a:r>
              <a:rPr kumimoji="0" lang="en-US" sz="2800" b="0" i="0" u="none" strike="noStrike" kern="1200" cap="none" spc="0" normalizeH="0" noProof="0" dirty="0" smtClean="0">
                <a:ln>
                  <a:noFill/>
                </a:ln>
                <a:effectLst/>
                <a:uLnTx/>
                <a:uFillTx/>
                <a:latin typeface="+mn-lt"/>
                <a:ea typeface="+mn-ea"/>
                <a:cs typeface="+mn-cs"/>
              </a:rPr>
              <a:t>Answer with the difference between the total employment reported by each portal.</a:t>
            </a:r>
            <a:endParaRPr kumimoji="0" lang="en-US" sz="2800" b="0" i="0" u="none" strike="noStrike" kern="1200" cap="none" spc="0" normalizeH="0" baseline="0" noProof="0" dirty="0" smtClean="0">
              <a:ln>
                <a:noFill/>
              </a:ln>
              <a:effectLst/>
              <a:uLnTx/>
              <a:uFillTx/>
              <a:latin typeface="+mn-lt"/>
              <a:ea typeface="+mn-ea"/>
              <a:cs typeface="+mn-cs"/>
            </a:endParaRP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err="1" smtClean="0">
                <a:ln>
                  <a:noFill/>
                </a:ln>
                <a:effectLst/>
                <a:uLnTx/>
                <a:uFillTx/>
                <a:latin typeface="+mn-lt"/>
                <a:ea typeface="+mn-ea"/>
                <a:cs typeface="+mn-cs"/>
              </a:rPr>
              <a:t>OnTheMap</a:t>
            </a:r>
            <a:endParaRPr kumimoji="0" lang="en-US" sz="2400" b="0" i="0" u="none" strike="noStrike" kern="1200" cap="none" spc="0" normalizeH="0" baseline="0" noProof="0" dirty="0" smtClean="0">
              <a:ln>
                <a:noFill/>
              </a:ln>
              <a:effectLst/>
              <a:uLnTx/>
              <a:uFillTx/>
              <a:latin typeface="+mn-lt"/>
              <a:ea typeface="+mn-ea"/>
              <a:cs typeface="+mn-cs"/>
            </a:endParaRPr>
          </a:p>
        </p:txBody>
      </p:sp>
      <p:pic>
        <p:nvPicPr>
          <p:cNvPr id="1026" name="Picture 2">
            <a:hlinkClick r:id="rId4"/>
          </p:cNvPr>
          <p:cNvPicPr>
            <a:picLocks noChangeAspect="1" noChangeArrowheads="1"/>
          </p:cNvPicPr>
          <p:nvPr/>
        </p:nvPicPr>
        <p:blipFill>
          <a:blip r:embed="rId5" cstate="print"/>
          <a:srcRect l="6938" t="16172" r="48625" b="76328"/>
          <a:stretch>
            <a:fillRect/>
          </a:stretch>
        </p:blipFill>
        <p:spPr bwMode="auto">
          <a:xfrm>
            <a:off x="3726180" y="822960"/>
            <a:ext cx="5417820" cy="731520"/>
          </a:xfrm>
          <a:prstGeom prst="rect">
            <a:avLst/>
          </a:prstGeom>
          <a:noFill/>
          <a:ln w="9525">
            <a:noFill/>
            <a:miter lim="800000"/>
            <a:headEnd/>
            <a:tailEnd/>
          </a:ln>
        </p:spPr>
      </p:pic>
      <p:pic>
        <p:nvPicPr>
          <p:cNvPr id="6" name="~PP649.WAV">
            <a:hlinkClick r:id="" action="ppaction://media"/>
          </p:cNvPr>
          <p:cNvPicPr>
            <a:picLocks noRot="1" noChangeAspect="1"/>
          </p:cNvPicPr>
          <p:nvPr>
            <a:wavAudioFile r:embed="rId1" name="~PP649.WAV"/>
          </p:nvPr>
        </p:nvPicPr>
        <p:blipFill>
          <a:blip r:embed="rId6" cstate="print"/>
          <a:stretch>
            <a:fillRect/>
          </a:stretch>
        </p:blipFill>
        <p:spPr>
          <a:xfrm>
            <a:off x="8716963" y="6430963"/>
            <a:ext cx="304800" cy="304800"/>
          </a:xfrm>
          <a:prstGeom prst="rect">
            <a:avLst/>
          </a:prstGeom>
        </p:spPr>
      </p:pic>
    </p:spTree>
  </p:cSld>
  <p:clrMapOvr>
    <a:masterClrMapping/>
  </p:clrMapOvr>
  <p:transition advTm="7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 Data Extraction</a:t>
            </a:r>
            <a:endParaRPr lang="en-US"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p:cNvGrpSpPr/>
          <p:nvPr/>
        </p:nvGrpSpPr>
        <p:grpSpPr>
          <a:xfrm>
            <a:off x="3224153" y="1730112"/>
            <a:ext cx="5218176" cy="1159073"/>
            <a:chOff x="2619526" y="147080"/>
            <a:chExt cx="5218176" cy="1159073"/>
          </a:xfrm>
          <a:scene3d>
            <a:camera prst="orthographicFront"/>
            <a:lightRig rig="flat" dir="t"/>
          </a:scene3d>
        </p:grpSpPr>
        <p:sp>
          <p:nvSpPr>
            <p:cNvPr id="6" name="Round Same Side Corner Rectangle 5"/>
            <p:cNvSpPr/>
            <p:nvPr/>
          </p:nvSpPr>
          <p:spPr>
            <a:xfrm rot="5400000">
              <a:off x="4649077" y="-1882471"/>
              <a:ext cx="1159073" cy="5218176"/>
            </a:xfrm>
            <a:prstGeom prst="round2SameRect">
              <a:avLst/>
            </a:prstGeom>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7" name="Round Same Side Corner Rectangle 4"/>
            <p:cNvSpPr/>
            <p:nvPr/>
          </p:nvSpPr>
          <p:spPr>
            <a:xfrm>
              <a:off x="2619526" y="203661"/>
              <a:ext cx="5161595" cy="10459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t>Industry: _______________</a:t>
              </a:r>
              <a:endParaRPr lang="en-US" sz="3200" kern="1200" dirty="0"/>
            </a:p>
            <a:p>
              <a:pPr marL="285750" lvl="1" indent="-285750" algn="l" defTabSz="1422400">
                <a:lnSpc>
                  <a:spcPct val="90000"/>
                </a:lnSpc>
                <a:spcBef>
                  <a:spcPct val="0"/>
                </a:spcBef>
                <a:spcAft>
                  <a:spcPct val="15000"/>
                </a:spcAft>
                <a:buChar char="••"/>
                <a:tabLst>
                  <a:tab pos="1717675" algn="l"/>
                </a:tabLst>
              </a:pPr>
              <a:r>
                <a:rPr lang="en-US" sz="3200" kern="1200" dirty="0" smtClean="0"/>
                <a:t>Total: 	_______________</a:t>
              </a:r>
              <a:endParaRPr lang="en-US" sz="3200" kern="1200" dirty="0"/>
            </a:p>
          </p:txBody>
        </p:sp>
      </p:grpSp>
      <p:pic>
        <p:nvPicPr>
          <p:cNvPr id="8" name="~PP2893.WAV">
            <a:hlinkClick r:id="" action="ppaction://media"/>
          </p:cNvPr>
          <p:cNvPicPr>
            <a:picLocks noRot="1" noChangeAspect="1"/>
          </p:cNvPicPr>
          <p:nvPr>
            <a:wavAudioFile r:embed="rId1" name="~PP2893.WAV"/>
          </p:nvPr>
        </p:nvPicPr>
        <p:blipFill>
          <a:blip r:embed="rId9" cstate="print"/>
          <a:stretch>
            <a:fillRect/>
          </a:stretch>
        </p:blipFill>
        <p:spPr>
          <a:xfrm>
            <a:off x="8716963" y="6430963"/>
            <a:ext cx="304800" cy="304800"/>
          </a:xfrm>
          <a:prstGeom prst="rect">
            <a:avLst/>
          </a:prstGeom>
        </p:spPr>
      </p:pic>
    </p:spTree>
  </p:cSld>
  <p:clrMapOvr>
    <a:masterClrMapping/>
  </p:clrMapOvr>
  <p:transition advTm="10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81014" cy="3976577"/>
          </a:xfrm>
        </p:spPr>
        <p:txBody>
          <a:bodyPr/>
          <a:lstStyle/>
          <a:p>
            <a:endParaRPr lang="en-US" sz="2000" i="1" dirty="0" smtClean="0">
              <a:solidFill>
                <a:schemeClr val="tx1"/>
              </a:solidFill>
            </a:endParaRPr>
          </a:p>
          <a:p>
            <a:endParaRPr lang="en-US" sz="2000" i="1" dirty="0">
              <a:solidFill>
                <a:schemeClr val="tx1"/>
              </a:solidFill>
            </a:endParaRPr>
          </a:p>
        </p:txBody>
      </p:sp>
      <p:sp>
        <p:nvSpPr>
          <p:cNvPr id="3" name="Title 2"/>
          <p:cNvSpPr>
            <a:spLocks noGrp="1"/>
          </p:cNvSpPr>
          <p:nvPr>
            <p:ph type="title"/>
          </p:nvPr>
        </p:nvSpPr>
        <p:spPr/>
        <p:txBody>
          <a:bodyPr/>
          <a:lstStyle/>
          <a:p>
            <a:r>
              <a:rPr lang="en-US" dirty="0" smtClean="0"/>
              <a:t>Practice - Data Extraction</a:t>
            </a:r>
            <a:endParaRPr lang="en-US" dirty="0"/>
          </a:p>
        </p:txBody>
      </p:sp>
      <p:sp>
        <p:nvSpPr>
          <p:cNvPr id="7" name="Content Placeholder 2"/>
          <p:cNvSpPr txBox="1">
            <a:spLocks/>
          </p:cNvSpPr>
          <p:nvPr/>
        </p:nvSpPr>
        <p:spPr bwMode="auto">
          <a:xfrm>
            <a:off x="641483" y="2642190"/>
            <a:ext cx="7907081" cy="4215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b="0" i="0" u="none" strike="noStrike" kern="1200" cap="none" spc="0" normalizeH="0" baseline="0" noProof="0" dirty="0" smtClean="0">
                <a:ln>
                  <a:noFill/>
                </a:ln>
                <a:effectLst/>
                <a:uLnTx/>
                <a:uFillTx/>
                <a:latin typeface="+mn-lt"/>
                <a:ea typeface="+mn-ea"/>
                <a:cs typeface="+mn-cs"/>
              </a:rPr>
              <a:t>Use Local Employment Dynamics to answer the questions below.</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smtClean="0">
                <a:ln>
                  <a:noFill/>
                </a:ln>
                <a:effectLst/>
                <a:uLnTx/>
                <a:uFillTx/>
                <a:latin typeface="+mn-lt"/>
                <a:ea typeface="+mn-ea"/>
                <a:cs typeface="+mn-cs"/>
              </a:rPr>
              <a:t>Industry Focus</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smtClean="0">
                <a:ln>
                  <a:noFill/>
                </a:ln>
                <a:effectLst/>
                <a:uLnTx/>
                <a:uFillTx/>
                <a:latin typeface="+mn-lt"/>
                <a:ea typeface="+mn-ea"/>
                <a:cs typeface="+mn-cs"/>
              </a:rPr>
              <a:t>Quarterly</a:t>
            </a:r>
            <a:r>
              <a:rPr kumimoji="0" lang="en-US" sz="2400" b="0" i="0" u="none" strike="noStrike" kern="1200" cap="none" spc="0" normalizeH="0" noProof="0" dirty="0" smtClean="0">
                <a:ln>
                  <a:noFill/>
                </a:ln>
                <a:effectLst/>
                <a:uLnTx/>
                <a:uFillTx/>
                <a:latin typeface="+mn-lt"/>
                <a:ea typeface="+mn-ea"/>
                <a:cs typeface="+mn-cs"/>
              </a:rPr>
              <a:t> Workforce Indicators</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err="1" smtClean="0">
                <a:ln>
                  <a:noFill/>
                </a:ln>
                <a:effectLst/>
                <a:uLnTx/>
                <a:uFillTx/>
                <a:latin typeface="+mn-lt"/>
                <a:ea typeface="+mn-ea"/>
                <a:cs typeface="+mn-cs"/>
              </a:rPr>
              <a:t>OnTheMap</a:t>
            </a:r>
            <a:endParaRPr kumimoji="0" lang="en-US" sz="2400" b="0" i="0" u="none" strike="noStrike" kern="1200" cap="none" spc="0" normalizeH="0" baseline="0" noProof="0" dirty="0" smtClean="0">
              <a:ln>
                <a:noFill/>
              </a:ln>
              <a:effectLst/>
              <a:uLnTx/>
              <a:uFillTx/>
              <a:latin typeface="+mn-lt"/>
              <a:ea typeface="+mn-ea"/>
              <a:cs typeface="+mn-cs"/>
            </a:endParaRPr>
          </a:p>
          <a:p>
            <a:pPr marL="709613" lvl="1" indent="-342900" eaLnBrk="0" hangingPunct="0">
              <a:spcBef>
                <a:spcPts val="550"/>
              </a:spcBef>
              <a:buClr>
                <a:schemeClr val="accent1"/>
              </a:buClr>
              <a:buSzPct val="70000"/>
              <a:buFont typeface="+mj-lt"/>
              <a:buAutoNum type="arabicPeriod" startAt="3"/>
            </a:pPr>
            <a:r>
              <a:rPr kumimoji="0" lang="en-US" sz="2800" b="0" i="0" u="none" strike="noStrike" kern="1200" cap="none" spc="0" normalizeH="0" baseline="0" noProof="0" dirty="0" smtClean="0">
                <a:ln>
                  <a:noFill/>
                </a:ln>
                <a:effectLst/>
                <a:uLnTx/>
                <a:uFillTx/>
                <a:latin typeface="+mn-lt"/>
                <a:ea typeface="+mn-ea"/>
                <a:cs typeface="+mn-cs"/>
              </a:rPr>
              <a:t>Use </a:t>
            </a:r>
            <a:r>
              <a:rPr kumimoji="0" lang="en-US" sz="2800" b="0" i="0" u="none" strike="noStrike" kern="1200" cap="none" spc="0" normalizeH="0" baseline="0" noProof="0" dirty="0" err="1" smtClean="0">
                <a:ln>
                  <a:noFill/>
                </a:ln>
                <a:effectLst/>
                <a:uLnTx/>
                <a:uFillTx/>
                <a:latin typeface="+mn-lt"/>
                <a:ea typeface="+mn-ea"/>
                <a:cs typeface="+mn-cs"/>
              </a:rPr>
              <a:t>OnTheMap</a:t>
            </a:r>
            <a:r>
              <a:rPr kumimoji="0" lang="en-US" sz="2800" b="0" i="0" u="none" strike="noStrike" kern="1200" cap="none" spc="0" normalizeH="0" baseline="0" noProof="0" dirty="0" smtClean="0">
                <a:ln>
                  <a:noFill/>
                </a:ln>
                <a:effectLst/>
                <a:uLnTx/>
                <a:uFillTx/>
                <a:latin typeface="+mn-lt"/>
                <a:ea typeface="+mn-ea"/>
                <a:cs typeface="+mn-cs"/>
              </a:rPr>
              <a:t> to build an Area Profile Analysis of Bates County</a:t>
            </a:r>
            <a:r>
              <a:rPr kumimoji="0" lang="en-US" sz="2800" b="0" i="0" u="none" strike="noStrike" kern="1200" cap="none" spc="0" normalizeH="0" noProof="0" dirty="0" smtClean="0">
                <a:ln>
                  <a:noFill/>
                </a:ln>
                <a:effectLst/>
                <a:uLnTx/>
                <a:uFillTx/>
                <a:latin typeface="+mn-lt"/>
                <a:ea typeface="+mn-ea"/>
                <a:cs typeface="+mn-cs"/>
              </a:rPr>
              <a:t> Missouri.  </a:t>
            </a:r>
            <a:r>
              <a:rPr lang="en-US" sz="2800" dirty="0" smtClean="0">
                <a:latin typeface="+mn-lt"/>
                <a:cs typeface="+mn-cs"/>
              </a:rPr>
              <a:t>What is the Total Primary Manufacturing jobs count for the most current data year available in </a:t>
            </a:r>
            <a:r>
              <a:rPr lang="en-US" sz="2800" dirty="0" err="1" smtClean="0">
                <a:latin typeface="+mn-lt"/>
                <a:cs typeface="+mn-cs"/>
              </a:rPr>
              <a:t>OnTheMap</a:t>
            </a:r>
            <a:r>
              <a:rPr lang="en-US" sz="2800" dirty="0" smtClean="0">
                <a:latin typeface="+mn-lt"/>
                <a:cs typeface="+mn-cs"/>
              </a:rPr>
              <a:t>?</a:t>
            </a:r>
          </a:p>
          <a:p>
            <a:pPr marL="1166813" lvl="2" indent="-342900" eaLnBrk="0" hangingPunct="0">
              <a:spcBef>
                <a:spcPts val="550"/>
              </a:spcBef>
              <a:buClr>
                <a:schemeClr val="accent1"/>
              </a:buClr>
              <a:buSzPct val="70000"/>
              <a:buFont typeface="Wingdings" pitchFamily="2" charset="2"/>
              <a:buChar char="ü"/>
            </a:pPr>
            <a:r>
              <a:rPr lang="en-US" sz="2800" dirty="0" smtClean="0">
                <a:latin typeface="+mn-lt"/>
                <a:cs typeface="+mn-cs"/>
              </a:rPr>
              <a:t>Answer with the count and year.</a:t>
            </a:r>
            <a:endParaRPr kumimoji="0" lang="en-US" sz="2800" b="0" i="0" u="none" strike="noStrike" kern="1200" cap="none" spc="0" normalizeH="0" baseline="0" noProof="0" dirty="0" smtClean="0">
              <a:ln>
                <a:noFill/>
              </a:ln>
              <a:effectLst/>
              <a:uLnTx/>
              <a:uFillTx/>
              <a:latin typeface="+mn-lt"/>
              <a:ea typeface="+mn-ea"/>
              <a:cs typeface="+mn-cs"/>
            </a:endParaRPr>
          </a:p>
        </p:txBody>
      </p:sp>
      <p:pic>
        <p:nvPicPr>
          <p:cNvPr id="1026" name="Picture 2">
            <a:hlinkClick r:id="rId4"/>
          </p:cNvPr>
          <p:cNvPicPr>
            <a:picLocks noChangeAspect="1" noChangeArrowheads="1"/>
          </p:cNvPicPr>
          <p:nvPr/>
        </p:nvPicPr>
        <p:blipFill>
          <a:blip r:embed="rId5" cstate="print"/>
          <a:srcRect l="6938" t="16172" r="48625" b="76328"/>
          <a:stretch>
            <a:fillRect/>
          </a:stretch>
        </p:blipFill>
        <p:spPr bwMode="auto">
          <a:xfrm>
            <a:off x="3726180" y="822960"/>
            <a:ext cx="5417820" cy="731520"/>
          </a:xfrm>
          <a:prstGeom prst="rect">
            <a:avLst/>
          </a:prstGeom>
          <a:noFill/>
          <a:ln w="9525">
            <a:noFill/>
            <a:miter lim="800000"/>
            <a:headEnd/>
            <a:tailEnd/>
          </a:ln>
        </p:spPr>
      </p:pic>
      <p:pic>
        <p:nvPicPr>
          <p:cNvPr id="6" name="~PP3437.WAV">
            <a:hlinkClick r:id="" action="ppaction://media"/>
          </p:cNvPr>
          <p:cNvPicPr>
            <a:picLocks noRot="1" noChangeAspect="1"/>
          </p:cNvPicPr>
          <p:nvPr>
            <a:wavAudioFile r:embed="rId1" name="~PP3437.WAV"/>
          </p:nvPr>
        </p:nvPicPr>
        <p:blipFill>
          <a:blip r:embed="rId6" cstate="print"/>
          <a:stretch>
            <a:fillRect/>
          </a:stretch>
        </p:blipFill>
        <p:spPr>
          <a:xfrm>
            <a:off x="8716963" y="6430963"/>
            <a:ext cx="304800" cy="304800"/>
          </a:xfrm>
          <a:prstGeom prst="rect">
            <a:avLst/>
          </a:prstGeom>
        </p:spPr>
      </p:pic>
    </p:spTree>
  </p:cSld>
  <p:clrMapOvr>
    <a:masterClrMapping/>
  </p:clrMapOvr>
  <p:transition advTm="8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 Data Extraction</a:t>
            </a:r>
            <a:endParaRPr lang="en-US"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4"/>
          <p:cNvGrpSpPr/>
          <p:nvPr/>
        </p:nvGrpSpPr>
        <p:grpSpPr>
          <a:xfrm>
            <a:off x="3224153" y="1730112"/>
            <a:ext cx="5218176" cy="1159073"/>
            <a:chOff x="2619526" y="147080"/>
            <a:chExt cx="5218176" cy="1159073"/>
          </a:xfrm>
          <a:scene3d>
            <a:camera prst="orthographicFront"/>
            <a:lightRig rig="flat" dir="t"/>
          </a:scene3d>
        </p:grpSpPr>
        <p:sp>
          <p:nvSpPr>
            <p:cNvPr id="6" name="Round Same Side Corner Rectangle 5"/>
            <p:cNvSpPr/>
            <p:nvPr/>
          </p:nvSpPr>
          <p:spPr>
            <a:xfrm rot="5400000">
              <a:off x="4649077" y="-1882471"/>
              <a:ext cx="1159073" cy="5218176"/>
            </a:xfrm>
            <a:prstGeom prst="round2SameRect">
              <a:avLst/>
            </a:prstGeom>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7" name="Round Same Side Corner Rectangle 4"/>
            <p:cNvSpPr/>
            <p:nvPr/>
          </p:nvSpPr>
          <p:spPr>
            <a:xfrm>
              <a:off x="2619526" y="203661"/>
              <a:ext cx="5161595" cy="10459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t>Industry: _______________</a:t>
              </a:r>
              <a:endParaRPr lang="en-US" sz="3200" kern="1200" dirty="0"/>
            </a:p>
            <a:p>
              <a:pPr marL="285750" lvl="1" indent="-285750" algn="l" defTabSz="1422400">
                <a:lnSpc>
                  <a:spcPct val="90000"/>
                </a:lnSpc>
                <a:spcBef>
                  <a:spcPct val="0"/>
                </a:spcBef>
                <a:spcAft>
                  <a:spcPct val="15000"/>
                </a:spcAft>
                <a:buChar char="••"/>
                <a:tabLst>
                  <a:tab pos="1717675" algn="l"/>
                </a:tabLst>
              </a:pPr>
              <a:r>
                <a:rPr lang="en-US" sz="3200" kern="1200" dirty="0" smtClean="0"/>
                <a:t>Total: 	_______________</a:t>
              </a:r>
              <a:endParaRPr lang="en-US" sz="3200" kern="1200" dirty="0"/>
            </a:p>
          </p:txBody>
        </p:sp>
      </p:grpSp>
      <p:pic>
        <p:nvPicPr>
          <p:cNvPr id="8" name="~PP3701.WAV">
            <a:hlinkClick r:id="" action="ppaction://media"/>
          </p:cNvPr>
          <p:cNvPicPr>
            <a:picLocks noRot="1" noChangeAspect="1"/>
          </p:cNvPicPr>
          <p:nvPr>
            <a:wavAudioFile r:embed="rId1" name="~PP3701.WAV"/>
          </p:nvPr>
        </p:nvPicPr>
        <p:blipFill>
          <a:blip r:embed="rId9" cstate="print"/>
          <a:stretch>
            <a:fillRect/>
          </a:stretch>
        </p:blipFill>
        <p:spPr>
          <a:xfrm>
            <a:off x="8716963" y="6430963"/>
            <a:ext cx="304800" cy="304800"/>
          </a:xfrm>
          <a:prstGeom prst="rect">
            <a:avLst/>
          </a:prstGeom>
        </p:spPr>
      </p:pic>
    </p:spTree>
  </p:cSld>
  <p:clrMapOvr>
    <a:masterClrMapping/>
  </p:clrMapOvr>
  <p:transition advTm="8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514600"/>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8" name="~PP464.WAV">
            <a:hlinkClick r:id="" action="ppaction://media"/>
          </p:cNvPr>
          <p:cNvPicPr>
            <a:picLocks noRot="1" noChangeAspect="1"/>
          </p:cNvPicPr>
          <p:nvPr>
            <a:wavAudioFile r:embed="rId1" name="~PP464.WAV"/>
          </p:nvPr>
        </p:nvPicPr>
        <p:blipFill>
          <a:blip r:embed="rId8" cstate="print"/>
          <a:stretch>
            <a:fillRect/>
          </a:stretch>
        </p:blipFill>
        <p:spPr>
          <a:xfrm>
            <a:off x="8716963" y="6430963"/>
            <a:ext cx="304800" cy="304800"/>
          </a:xfrm>
          <a:prstGeom prst="rect">
            <a:avLst/>
          </a:prstGeom>
        </p:spPr>
      </p:pic>
    </p:spTree>
  </p:cSld>
  <p:clrMapOvr>
    <a:masterClrMapping/>
  </p:clrMapOvr>
  <p:transition advTm="29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smtClean="0">
                <a:hlinkClick r:id="rId4"/>
              </a:rPr>
              <a:t>http://www.surveymonkey.com/s/M7BLRV9</a:t>
            </a:r>
            <a:r>
              <a:rPr lang="en-US" sz="2400" smtClean="0"/>
              <a:t> </a:t>
            </a:r>
          </a:p>
        </p:txBody>
      </p:sp>
      <p:sp>
        <p:nvSpPr>
          <p:cNvPr id="9219" name="Title 3"/>
          <p:cNvSpPr>
            <a:spLocks noGrp="1"/>
          </p:cNvSpPr>
          <p:nvPr>
            <p:ph type="title"/>
          </p:nvPr>
        </p:nvSpPr>
        <p:spPr>
          <a:xfrm>
            <a:off x="1676400" y="152400"/>
            <a:ext cx="7315200" cy="4038600"/>
          </a:xfrm>
        </p:spPr>
        <p:txBody>
          <a:bodyPr/>
          <a:lstStyle/>
          <a:p>
            <a:r>
              <a:rPr lang="en-US" sz="3200" dirty="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pic>
        <p:nvPicPr>
          <p:cNvPr id="4" name="~PP2434.WAV">
            <a:hlinkClick r:id="" action="ppaction://media"/>
          </p:cNvPr>
          <p:cNvPicPr>
            <a:picLocks noRot="1" noChangeAspect="1"/>
          </p:cNvPicPr>
          <p:nvPr>
            <a:wavAudioFile r:embed="rId1" name="~PP2434.WAV"/>
          </p:nvPr>
        </p:nvPicPr>
        <p:blipFill>
          <a:blip r:embed="rId5" cstate="print"/>
          <a:stretch>
            <a:fillRect/>
          </a:stretch>
        </p:blipFill>
        <p:spPr>
          <a:xfrm>
            <a:off x="8716963" y="6430963"/>
            <a:ext cx="304800" cy="304800"/>
          </a:xfrm>
          <a:prstGeom prst="rect">
            <a:avLst/>
          </a:prstGeom>
        </p:spPr>
      </p:pic>
    </p:spTree>
  </p:cSld>
  <p:clrMapOvr>
    <a:masterClrMapping/>
  </p:clrMapOvr>
  <p:transition advTm="14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Today’s Lesson</a:t>
            </a:r>
          </a:p>
        </p:txBody>
      </p:sp>
      <p:sp>
        <p:nvSpPr>
          <p:cNvPr id="5" name="Text Placeholder 2"/>
          <p:cNvSpPr>
            <a:spLocks noGrp="1"/>
          </p:cNvSpPr>
          <p:nvPr>
            <p:ph type="body" sz="half" idx="1"/>
          </p:nvPr>
        </p:nvSpPr>
        <p:spPr>
          <a:xfrm>
            <a:off x="566737" y="1600200"/>
            <a:ext cx="7662863" cy="5105400"/>
          </a:xfrm>
        </p:spPr>
        <p:txBody>
          <a:bodyPr>
            <a:normAutofit fontScale="92500" lnSpcReduction="10000"/>
          </a:bodyPr>
          <a:lstStyle/>
          <a:p>
            <a:pPr marL="1771650" indent="-1771650">
              <a:buNone/>
              <a:tabLst>
                <a:tab pos="1771650" algn="l"/>
              </a:tabLst>
              <a:defRPr/>
            </a:pPr>
            <a:r>
              <a:rPr lang="en-US" dirty="0" smtClean="0"/>
              <a:t>Module 1:	Labor Market Information Fundamentals</a:t>
            </a:r>
          </a:p>
          <a:p>
            <a:pPr marL="1893888" lvl="1" indent="-327025">
              <a:buNone/>
              <a:defRPr/>
            </a:pPr>
            <a:endParaRPr lang="en-US" b="1" dirty="0" smtClean="0">
              <a:solidFill>
                <a:schemeClr val="accent4">
                  <a:lumMod val="50000"/>
                </a:schemeClr>
              </a:solidFill>
            </a:endParaRPr>
          </a:p>
          <a:p>
            <a:pPr marL="1771650" indent="-1771650">
              <a:buNone/>
              <a:tabLst>
                <a:tab pos="1771650" algn="l"/>
              </a:tabLst>
              <a:defRPr/>
            </a:pPr>
            <a:r>
              <a:rPr lang="en-US" dirty="0" smtClean="0"/>
              <a:t>Module 2:	Skills Assessments &amp; Career Pathway Planning</a:t>
            </a:r>
          </a:p>
          <a:p>
            <a:pPr marL="1771650" indent="-1771650">
              <a:buNone/>
              <a:tabLst>
                <a:tab pos="1771650" algn="l"/>
              </a:tabLst>
              <a:defRPr/>
            </a:pPr>
            <a:endParaRPr lang="en-US" dirty="0" smtClean="0"/>
          </a:p>
          <a:p>
            <a:pPr marL="1771650" indent="-1771650">
              <a:buNone/>
              <a:tabLst>
                <a:tab pos="1771650" algn="l"/>
              </a:tabLst>
              <a:defRPr/>
            </a:pPr>
            <a:r>
              <a:rPr lang="en-US" dirty="0" smtClean="0"/>
              <a:t>Module 3:	Using Economic &amp; Workforce Data to Drive Re-employment Strategy</a:t>
            </a:r>
          </a:p>
          <a:p>
            <a:pPr marL="1771650" indent="-1771650">
              <a:buNone/>
              <a:tabLst>
                <a:tab pos="1771650" algn="l"/>
              </a:tabLst>
              <a:defRPr/>
            </a:pPr>
            <a:endParaRPr lang="en-US" dirty="0" smtClean="0"/>
          </a:p>
          <a:p>
            <a:pPr marL="1771650" indent="-1771650">
              <a:buNone/>
              <a:tabLst>
                <a:tab pos="1771650" algn="l"/>
              </a:tabLst>
              <a:defRPr/>
            </a:pPr>
            <a:r>
              <a:rPr lang="en-US" dirty="0" smtClean="0"/>
              <a:t>Module 4:	Guiding Businesses to Use LMI Resources to Support Human Resource Functions</a:t>
            </a:r>
          </a:p>
          <a:p>
            <a:pPr marL="2122488" lvl="1" indent="-327025">
              <a:buClr>
                <a:srgbClr val="FCB333"/>
              </a:buClr>
              <a:tabLst>
                <a:tab pos="3487738" algn="l"/>
              </a:tabLst>
              <a:defRPr/>
            </a:pPr>
            <a:r>
              <a:rPr lang="en-US" dirty="0" smtClean="0"/>
              <a:t>Lesson 1:	LMI and Business Relations</a:t>
            </a:r>
          </a:p>
          <a:p>
            <a:pPr marL="2122488" lvl="1" indent="-327025" defTabSz="796925">
              <a:buClr>
                <a:srgbClr val="FCB333"/>
              </a:buClr>
              <a:tabLst>
                <a:tab pos="3487738" algn="l"/>
              </a:tabLst>
              <a:defRPr/>
            </a:pPr>
            <a:r>
              <a:rPr lang="en-US" b="1" dirty="0" smtClean="0">
                <a:solidFill>
                  <a:schemeClr val="accent4">
                    <a:lumMod val="50000"/>
                  </a:schemeClr>
                </a:solidFill>
              </a:rPr>
              <a:t>Lesson 2:	Practicum</a:t>
            </a:r>
          </a:p>
          <a:p>
            <a:pPr marL="1771650" indent="-1771650">
              <a:buNone/>
              <a:tabLst>
                <a:tab pos="1771650" algn="l"/>
              </a:tabLst>
              <a:defRPr/>
            </a:pPr>
            <a:endParaRPr lang="en-US" dirty="0" smtClean="0"/>
          </a:p>
        </p:txBody>
      </p:sp>
      <p:grpSp>
        <p:nvGrpSpPr>
          <p:cNvPr id="2" name="Group 9"/>
          <p:cNvGrpSpPr/>
          <p:nvPr/>
        </p:nvGrpSpPr>
        <p:grpSpPr>
          <a:xfrm>
            <a:off x="89332" y="1545012"/>
            <a:ext cx="2328042" cy="4815191"/>
            <a:chOff x="89332" y="1545012"/>
            <a:chExt cx="2328042" cy="4815191"/>
          </a:xfrm>
        </p:grpSpPr>
        <p:sp>
          <p:nvSpPr>
            <p:cNvPr id="7" name="TextBox 6"/>
            <p:cNvSpPr txBox="1"/>
            <p:nvPr/>
          </p:nvSpPr>
          <p:spPr>
            <a:xfrm>
              <a:off x="94597" y="1545012"/>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sp>
          <p:nvSpPr>
            <p:cNvPr id="8" name="TextBox 7"/>
            <p:cNvSpPr txBox="1"/>
            <p:nvPr/>
          </p:nvSpPr>
          <p:spPr>
            <a:xfrm>
              <a:off x="89332" y="3668103"/>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sp>
          <p:nvSpPr>
            <p:cNvPr id="9" name="TextBox 8"/>
            <p:cNvSpPr txBox="1"/>
            <p:nvPr/>
          </p:nvSpPr>
          <p:spPr>
            <a:xfrm>
              <a:off x="1944408" y="5775428"/>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grpSp>
      <p:sp>
        <p:nvSpPr>
          <p:cNvPr id="10" name="TextBox 9"/>
          <p:cNvSpPr txBox="1"/>
          <p:nvPr/>
        </p:nvSpPr>
        <p:spPr>
          <a:xfrm>
            <a:off x="215466" y="2517219"/>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pic>
        <p:nvPicPr>
          <p:cNvPr id="12" name="~PP534.WAV">
            <a:hlinkClick r:id="" action="ppaction://media"/>
          </p:cNvPr>
          <p:cNvPicPr>
            <a:picLocks noRot="1" noChangeAspect="1"/>
          </p:cNvPicPr>
          <p:nvPr>
            <a:wavAudioFile r:embed="rId2" name="~PP53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9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63563" y="258763"/>
            <a:ext cx="8058150" cy="893762"/>
          </a:xfrm>
        </p:spPr>
        <p:txBody>
          <a:bodyPr/>
          <a:lstStyle/>
          <a:p>
            <a:r>
              <a:rPr lang="en-US" smtClean="0"/>
              <a:t>What’s in it for me?</a:t>
            </a:r>
          </a:p>
        </p:txBody>
      </p:sp>
      <p:sp>
        <p:nvSpPr>
          <p:cNvPr id="12291" name="Text Placeholder 2"/>
          <p:cNvSpPr>
            <a:spLocks noGrp="1"/>
          </p:cNvSpPr>
          <p:nvPr>
            <p:ph type="body" sz="half" idx="1"/>
          </p:nvPr>
        </p:nvSpPr>
        <p:spPr>
          <a:xfrm>
            <a:off x="446567" y="2525232"/>
            <a:ext cx="7697972" cy="3290777"/>
          </a:xfrm>
        </p:spPr>
        <p:txBody>
          <a:bodyPr/>
          <a:lstStyle/>
          <a:p>
            <a:r>
              <a:rPr lang="en-US" dirty="0" smtClean="0"/>
              <a:t>After participating in this exercise, you will be able to:</a:t>
            </a:r>
          </a:p>
          <a:p>
            <a:pPr lvl="1"/>
            <a:r>
              <a:rPr lang="en-US" dirty="0" smtClean="0"/>
              <a:t>Extract data from Local Employment Dynamics data sources</a:t>
            </a:r>
          </a:p>
          <a:p>
            <a:pPr lvl="1"/>
            <a:r>
              <a:rPr lang="en-US" dirty="0" smtClean="0"/>
              <a:t>Compare data extractions</a:t>
            </a:r>
          </a:p>
          <a:p>
            <a:pPr lvl="1"/>
            <a:r>
              <a:rPr lang="en-US" dirty="0" smtClean="0"/>
              <a:t>Identify efficient uses for each type of data source</a:t>
            </a:r>
          </a:p>
        </p:txBody>
      </p:sp>
      <p:pic>
        <p:nvPicPr>
          <p:cNvPr id="4" name="Picture 3" descr="pencils.jpg"/>
          <p:cNvPicPr>
            <a:picLocks noChangeAspect="1"/>
          </p:cNvPicPr>
          <p:nvPr/>
        </p:nvPicPr>
        <p:blipFill>
          <a:blip r:embed="rId4" cstate="print"/>
          <a:stretch>
            <a:fillRect/>
          </a:stretch>
        </p:blipFill>
        <p:spPr>
          <a:xfrm>
            <a:off x="7283302" y="0"/>
            <a:ext cx="1860698" cy="2608455"/>
          </a:xfrm>
          <a:prstGeom prst="rect">
            <a:avLst/>
          </a:prstGeom>
        </p:spPr>
      </p:pic>
      <p:pic>
        <p:nvPicPr>
          <p:cNvPr id="6" name="~PP2063.WAV">
            <a:hlinkClick r:id="" action="ppaction://media"/>
          </p:cNvPr>
          <p:cNvPicPr>
            <a:picLocks noRot="1" noChangeAspect="1"/>
          </p:cNvPicPr>
          <p:nvPr>
            <a:wavAudioFile r:embed="rId1" name="~PP2063.WAV"/>
          </p:nvPr>
        </p:nvPicPr>
        <p:blipFill>
          <a:blip r:embed="rId5" cstate="print"/>
          <a:stretch>
            <a:fillRect/>
          </a:stretch>
        </p:blipFill>
        <p:spPr>
          <a:xfrm>
            <a:off x="8716963" y="6430963"/>
            <a:ext cx="304800" cy="304800"/>
          </a:xfrm>
          <a:prstGeom prst="rect">
            <a:avLst/>
          </a:prstGeom>
        </p:spPr>
      </p:pic>
    </p:spTree>
  </p:cSld>
  <p:clrMapOvr>
    <a:masterClrMapping/>
  </p:clrMapOvr>
  <p:transition advTm="43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14400" y="258763"/>
            <a:ext cx="8058150" cy="893762"/>
          </a:xfrm>
        </p:spPr>
        <p:txBody>
          <a:bodyPr/>
          <a:lstStyle/>
          <a:p>
            <a:r>
              <a:rPr lang="en-US" dirty="0" smtClean="0"/>
              <a:t>Where are the answers - LED</a:t>
            </a:r>
          </a:p>
        </p:txBody>
      </p:sp>
      <p:grpSp>
        <p:nvGrpSpPr>
          <p:cNvPr id="2" name="Group 6"/>
          <p:cNvGrpSpPr>
            <a:grpSpLocks/>
          </p:cNvGrpSpPr>
          <p:nvPr/>
        </p:nvGrpSpPr>
        <p:grpSpPr bwMode="auto">
          <a:xfrm>
            <a:off x="457200" y="1643063"/>
            <a:ext cx="8077200" cy="4910137"/>
            <a:chOff x="670560" y="1645920"/>
            <a:chExt cx="8077200" cy="4910852"/>
          </a:xfrm>
        </p:grpSpPr>
        <p:graphicFrame>
          <p:nvGraphicFramePr>
            <p:cNvPr id="5" name="Diagram 4"/>
            <p:cNvGraphicFramePr/>
            <p:nvPr/>
          </p:nvGraphicFramePr>
          <p:xfrm>
            <a:off x="670560" y="1645920"/>
            <a:ext cx="80772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677" name="TextBox 5"/>
            <p:cNvSpPr txBox="1">
              <a:spLocks noChangeArrowheads="1"/>
            </p:cNvSpPr>
            <p:nvPr/>
          </p:nvSpPr>
          <p:spPr bwMode="auto">
            <a:xfrm>
              <a:off x="2484120" y="6187440"/>
              <a:ext cx="4389120" cy="369332"/>
            </a:xfrm>
            <a:prstGeom prst="rect">
              <a:avLst/>
            </a:prstGeom>
            <a:noFill/>
            <a:ln w="9525">
              <a:noFill/>
              <a:miter lim="800000"/>
              <a:headEnd/>
              <a:tailEnd/>
            </a:ln>
          </p:spPr>
          <p:txBody>
            <a:bodyPr>
              <a:spAutoFit/>
            </a:bodyPr>
            <a:lstStyle/>
            <a:p>
              <a:pPr algn="ctr"/>
              <a:r>
                <a:rPr lang="en-US" dirty="0">
                  <a:solidFill>
                    <a:schemeClr val="bg1"/>
                  </a:solidFill>
                  <a:hlinkClick r:id="rId10"/>
                </a:rPr>
                <a:t>http://</a:t>
              </a:r>
              <a:r>
                <a:rPr lang="en-US" dirty="0" smtClean="0">
                  <a:solidFill>
                    <a:schemeClr val="bg1"/>
                  </a:solidFill>
                  <a:hlinkClick r:id="rId10"/>
                </a:rPr>
                <a:t>lehd.did.census.gov</a:t>
              </a:r>
              <a:endParaRPr lang="en-US" dirty="0">
                <a:solidFill>
                  <a:schemeClr val="bg1"/>
                </a:solidFill>
              </a:endParaRPr>
            </a:p>
          </p:txBody>
        </p:sp>
      </p:grpSp>
      <p:pic>
        <p:nvPicPr>
          <p:cNvPr id="7" name="~PP3844.WAV">
            <a:hlinkClick r:id="" action="ppaction://media"/>
          </p:cNvPr>
          <p:cNvPicPr>
            <a:picLocks noRot="1" noChangeAspect="1"/>
          </p:cNvPicPr>
          <p:nvPr>
            <a:wavAudioFile r:embed="rId2" name="~PP3844.WAV"/>
          </p:nvPr>
        </p:nvPicPr>
        <p:blipFill>
          <a:blip r:embed="rId11" cstate="print"/>
          <a:stretch>
            <a:fillRect/>
          </a:stretch>
        </p:blipFill>
        <p:spPr>
          <a:xfrm>
            <a:off x="8716963" y="6430963"/>
            <a:ext cx="304800" cy="304800"/>
          </a:xfrm>
          <a:prstGeom prst="rect">
            <a:avLst/>
          </a:prstGeom>
        </p:spPr>
      </p:pic>
    </p:spTree>
    <p:custDataLst>
      <p:tags r:id="rId1"/>
    </p:custDataLst>
  </p:cSld>
  <p:clrMapOvr>
    <a:masterClrMapping/>
  </p:clrMapOvr>
  <p:transition advTm="60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Industry Focus</a:t>
            </a:r>
            <a:endParaRPr lang="en-US" dirty="0"/>
          </a:p>
        </p:txBody>
      </p:sp>
      <p:sp>
        <p:nvSpPr>
          <p:cNvPr id="3" name="Content Placeholder 2"/>
          <p:cNvSpPr>
            <a:spLocks noGrp="1"/>
          </p:cNvSpPr>
          <p:nvPr>
            <p:ph sz="quarter" idx="2"/>
          </p:nvPr>
        </p:nvSpPr>
        <p:spPr>
          <a:xfrm>
            <a:off x="609600" y="2392680"/>
            <a:ext cx="3886200" cy="4236720"/>
          </a:xfrm>
          <a:ln>
            <a:solidFill>
              <a:schemeClr val="accent2"/>
            </a:solidFill>
          </a:ln>
        </p:spPr>
        <p:txBody>
          <a:bodyPr/>
          <a:lstStyle/>
          <a:p>
            <a:pPr marL="0" indent="0">
              <a:buNone/>
            </a:pPr>
            <a:r>
              <a:rPr lang="en-US" sz="1600" dirty="0" smtClean="0"/>
              <a:t>Quickly report the top industries for an area.</a:t>
            </a:r>
          </a:p>
          <a:p>
            <a:r>
              <a:rPr lang="en-US" sz="1600" dirty="0" smtClean="0"/>
              <a:t>Based on Worker Demographics:</a:t>
            </a:r>
          </a:p>
          <a:p>
            <a:pPr lvl="1"/>
            <a:r>
              <a:rPr lang="en-US" sz="1600" dirty="0" smtClean="0"/>
              <a:t>Age Group</a:t>
            </a:r>
          </a:p>
          <a:p>
            <a:pPr lvl="1"/>
            <a:r>
              <a:rPr lang="en-US" sz="1600" dirty="0" smtClean="0"/>
              <a:t>Gender</a:t>
            </a:r>
          </a:p>
          <a:p>
            <a:pPr lvl="1"/>
            <a:r>
              <a:rPr lang="en-US" sz="1600" dirty="0" smtClean="0"/>
              <a:t>Education</a:t>
            </a:r>
          </a:p>
          <a:p>
            <a:pPr lvl="1"/>
            <a:r>
              <a:rPr lang="en-US" sz="1600" dirty="0" smtClean="0"/>
              <a:t>Race/Ethnicity</a:t>
            </a:r>
          </a:p>
          <a:p>
            <a:r>
              <a:rPr lang="en-US" sz="1600" dirty="0" smtClean="0"/>
              <a:t>Organized by Geographies:</a:t>
            </a:r>
          </a:p>
          <a:p>
            <a:pPr lvl="1"/>
            <a:r>
              <a:rPr lang="en-US" sz="1600" dirty="0" smtClean="0"/>
              <a:t>State</a:t>
            </a:r>
          </a:p>
          <a:p>
            <a:pPr lvl="1"/>
            <a:r>
              <a:rPr lang="en-US" sz="1600" dirty="0" smtClean="0"/>
              <a:t>WIA</a:t>
            </a:r>
          </a:p>
          <a:p>
            <a:pPr lvl="1"/>
            <a:r>
              <a:rPr lang="en-US" sz="1600" dirty="0" smtClean="0"/>
              <a:t>Metro</a:t>
            </a:r>
          </a:p>
          <a:p>
            <a:pPr lvl="1"/>
            <a:r>
              <a:rPr lang="en-US" sz="1600" dirty="0" smtClean="0"/>
              <a:t>County</a:t>
            </a:r>
          </a:p>
          <a:p>
            <a:r>
              <a:rPr lang="en-US" sz="1600" dirty="0" smtClean="0"/>
              <a:t>Specific to Industry Sectors</a:t>
            </a:r>
          </a:p>
        </p:txBody>
      </p:sp>
      <p:sp>
        <p:nvSpPr>
          <p:cNvPr id="4" name="Content Placeholder 3"/>
          <p:cNvSpPr>
            <a:spLocks noGrp="1"/>
          </p:cNvSpPr>
          <p:nvPr>
            <p:ph sz="quarter" idx="4"/>
          </p:nvPr>
        </p:nvSpPr>
        <p:spPr>
          <a:xfrm>
            <a:off x="4800600" y="2392680"/>
            <a:ext cx="3886200" cy="4236720"/>
          </a:xfrm>
          <a:ln>
            <a:solidFill>
              <a:schemeClr val="accent4"/>
            </a:solidFill>
          </a:ln>
        </p:spPr>
        <p:txBody>
          <a:bodyPr/>
          <a:lstStyle/>
          <a:p>
            <a:pPr marL="457200" indent="-457200">
              <a:buSzPct val="75000"/>
              <a:buFont typeface="+mj-lt"/>
              <a:buAutoNum type="arabicPeriod"/>
            </a:pPr>
            <a:r>
              <a:rPr lang="en-US" sz="1800" dirty="0" smtClean="0"/>
              <a:t>Employment</a:t>
            </a:r>
          </a:p>
          <a:p>
            <a:pPr marL="457200" indent="-457200">
              <a:buSzPct val="75000"/>
              <a:buFont typeface="+mj-lt"/>
              <a:buAutoNum type="arabicPeriod"/>
            </a:pPr>
            <a:r>
              <a:rPr lang="en-US" sz="1800" dirty="0" smtClean="0"/>
              <a:t>Growth in Employment</a:t>
            </a:r>
          </a:p>
          <a:p>
            <a:pPr marL="457200" indent="-457200">
              <a:buSzPct val="75000"/>
              <a:buFont typeface="+mj-lt"/>
              <a:buAutoNum type="arabicPeriod"/>
            </a:pPr>
            <a:r>
              <a:rPr lang="en-US" sz="1800" dirty="0" smtClean="0"/>
              <a:t>Growth in Hiring</a:t>
            </a:r>
          </a:p>
          <a:p>
            <a:pPr marL="457200" indent="-457200">
              <a:buSzPct val="75000"/>
              <a:buFont typeface="+mj-lt"/>
              <a:buAutoNum type="arabicPeriod"/>
            </a:pPr>
            <a:r>
              <a:rPr lang="en-US" sz="1800" dirty="0" smtClean="0"/>
              <a:t>Number of New Hires</a:t>
            </a:r>
          </a:p>
          <a:p>
            <a:pPr marL="457200" indent="-457200">
              <a:buSzPct val="75000"/>
              <a:buFont typeface="+mj-lt"/>
              <a:buAutoNum type="arabicPeriod"/>
            </a:pPr>
            <a:r>
              <a:rPr lang="en-US" sz="1800" dirty="0" smtClean="0"/>
              <a:t>Firm Job Change</a:t>
            </a:r>
          </a:p>
          <a:p>
            <a:pPr marL="457200" indent="-457200">
              <a:buSzPct val="75000"/>
              <a:buFont typeface="+mj-lt"/>
              <a:buAutoNum type="arabicPeriod"/>
            </a:pPr>
            <a:r>
              <a:rPr lang="en-US" sz="1800" dirty="0" smtClean="0"/>
              <a:t>Average Monthly Earning for All Workers</a:t>
            </a:r>
          </a:p>
          <a:p>
            <a:pPr marL="457200" indent="-457200">
              <a:buSzPct val="75000"/>
              <a:buFont typeface="+mj-lt"/>
              <a:buAutoNum type="arabicPeriod"/>
            </a:pPr>
            <a:r>
              <a:rPr lang="en-US" sz="1800" dirty="0" smtClean="0"/>
              <a:t>Growth in Average Monthly Earning for All Workers</a:t>
            </a:r>
          </a:p>
          <a:p>
            <a:pPr marL="457200" indent="-457200">
              <a:buSzPct val="75000"/>
              <a:buFont typeface="+mj-lt"/>
              <a:buAutoNum type="arabicPeriod"/>
            </a:pPr>
            <a:r>
              <a:rPr lang="en-US" sz="1800" dirty="0" smtClean="0"/>
              <a:t>Average Monthly Earning for New Hires</a:t>
            </a:r>
            <a:endParaRPr lang="en-US" sz="1800" dirty="0"/>
          </a:p>
        </p:txBody>
      </p:sp>
      <p:sp>
        <p:nvSpPr>
          <p:cNvPr id="5" name="Text Placeholder 4"/>
          <p:cNvSpPr>
            <a:spLocks noGrp="1"/>
          </p:cNvSpPr>
          <p:nvPr>
            <p:ph type="body" sz="quarter" idx="1"/>
          </p:nvPr>
        </p:nvSpPr>
        <p:spPr/>
        <p:txBody>
          <a:bodyPr/>
          <a:lstStyle/>
          <a:p>
            <a:r>
              <a:rPr lang="en-US" dirty="0" smtClean="0"/>
              <a:t>Customized Searches</a:t>
            </a:r>
            <a:endParaRPr lang="en-US" dirty="0"/>
          </a:p>
        </p:txBody>
      </p:sp>
      <p:sp>
        <p:nvSpPr>
          <p:cNvPr id="6" name="Text Placeholder 5"/>
          <p:cNvSpPr>
            <a:spLocks noGrp="1"/>
          </p:cNvSpPr>
          <p:nvPr>
            <p:ph type="body" sz="quarter" idx="3"/>
          </p:nvPr>
        </p:nvSpPr>
        <p:spPr/>
        <p:txBody>
          <a:bodyPr/>
          <a:lstStyle/>
          <a:p>
            <a:r>
              <a:rPr lang="en-US" dirty="0" smtClean="0"/>
              <a:t>Industry Indicators</a:t>
            </a:r>
            <a:endParaRPr lang="en-US" dirty="0"/>
          </a:p>
        </p:txBody>
      </p:sp>
      <p:pic>
        <p:nvPicPr>
          <p:cNvPr id="9" name="~PP1962.WAV">
            <a:hlinkClick r:id="" action="ppaction://media"/>
          </p:cNvPr>
          <p:cNvPicPr>
            <a:picLocks noRot="1" noChangeAspect="1"/>
          </p:cNvPicPr>
          <p:nvPr>
            <a:wavAudioFile r:embed="rId2" name="~PP1962.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28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 Industry Focus</a:t>
            </a:r>
            <a:endParaRPr lang="en-US" dirty="0"/>
          </a:p>
        </p:txBody>
      </p:sp>
      <p:pic>
        <p:nvPicPr>
          <p:cNvPr id="5" name="Picture 3"/>
          <p:cNvPicPr>
            <a:picLocks noChangeAspect="1" noChangeArrowheads="1"/>
          </p:cNvPicPr>
          <p:nvPr/>
        </p:nvPicPr>
        <p:blipFill>
          <a:blip r:embed="rId5" cstate="print"/>
          <a:srcRect t="17471" r="32759" b="6943"/>
          <a:stretch>
            <a:fillRect/>
          </a:stretch>
        </p:blipFill>
        <p:spPr bwMode="auto">
          <a:xfrm>
            <a:off x="589268" y="1576551"/>
            <a:ext cx="8028525" cy="5076498"/>
          </a:xfrm>
          <a:prstGeom prst="rect">
            <a:avLst/>
          </a:prstGeom>
          <a:noFill/>
          <a:ln w="9525">
            <a:solidFill>
              <a:schemeClr val="tx1"/>
            </a:solidFill>
            <a:miter lim="800000"/>
            <a:headEnd/>
            <a:tailEnd/>
          </a:ln>
          <a:effectLst/>
        </p:spPr>
      </p:pic>
      <p:sp>
        <p:nvSpPr>
          <p:cNvPr id="7" name="Rectangle 6"/>
          <p:cNvSpPr/>
          <p:nvPr/>
        </p:nvSpPr>
        <p:spPr>
          <a:xfrm>
            <a:off x="772510" y="2632841"/>
            <a:ext cx="2632842" cy="19549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63158" y="2611820"/>
            <a:ext cx="2632842" cy="19549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P2085.WAV">
            <a:hlinkClick r:id="" action="ppaction://media"/>
          </p:cNvPr>
          <p:cNvPicPr>
            <a:picLocks noRot="1" noChangeAspect="1"/>
          </p:cNvPicPr>
          <p:nvPr>
            <a:wavAudioFile r:embed="rId2" name="~PP208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4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87395" y="2664358"/>
            <a:ext cx="5281442" cy="1671159"/>
          </a:xfrm>
        </p:spPr>
        <p:txBody>
          <a:bodyPr>
            <a:normAutofit/>
          </a:bodyPr>
          <a:lstStyle/>
          <a:p>
            <a:r>
              <a:rPr lang="en-US" b="1" dirty="0" smtClean="0"/>
              <a:t>U.S. Census Bureau:</a:t>
            </a:r>
            <a:br>
              <a:rPr lang="en-US" b="1" dirty="0" smtClean="0"/>
            </a:br>
            <a:r>
              <a:rPr lang="en-US" b="1" dirty="0" smtClean="0"/>
              <a:t>Local Employment Dynamics </a:t>
            </a:r>
          </a:p>
        </p:txBody>
      </p:sp>
      <p:sp>
        <p:nvSpPr>
          <p:cNvPr id="3" name="Title 2"/>
          <p:cNvSpPr>
            <a:spLocks noGrp="1"/>
          </p:cNvSpPr>
          <p:nvPr>
            <p:ph type="title"/>
          </p:nvPr>
        </p:nvSpPr>
        <p:spPr/>
        <p:txBody>
          <a:bodyPr/>
          <a:lstStyle/>
          <a:p>
            <a:r>
              <a:rPr lang="en-US" dirty="0" smtClean="0"/>
              <a:t>Practicum</a:t>
            </a:r>
            <a:endParaRPr lang="en-US" dirty="0"/>
          </a:p>
        </p:txBody>
      </p:sp>
      <p:grpSp>
        <p:nvGrpSpPr>
          <p:cNvPr id="8" name="Group 7"/>
          <p:cNvGrpSpPr/>
          <p:nvPr/>
        </p:nvGrpSpPr>
        <p:grpSpPr>
          <a:xfrm>
            <a:off x="2888941" y="624345"/>
            <a:ext cx="6255059" cy="983395"/>
            <a:chOff x="2888941" y="656244"/>
            <a:chExt cx="6255059" cy="983395"/>
          </a:xfrm>
        </p:grpSpPr>
        <p:pic>
          <p:nvPicPr>
            <p:cNvPr id="5" name="Picture 2">
              <a:hlinkClick r:id="rId4"/>
            </p:cNvPr>
            <p:cNvPicPr>
              <a:picLocks noChangeAspect="1" noChangeArrowheads="1"/>
            </p:cNvPicPr>
            <p:nvPr/>
          </p:nvPicPr>
          <p:blipFill>
            <a:blip r:embed="rId5" cstate="print"/>
            <a:srcRect l="6346" t="16362" r="33942" b="71904"/>
            <a:stretch>
              <a:fillRect/>
            </a:stretch>
          </p:blipFill>
          <p:spPr bwMode="auto">
            <a:xfrm>
              <a:off x="2888941" y="656244"/>
              <a:ext cx="6255059" cy="983395"/>
            </a:xfrm>
            <a:prstGeom prst="rect">
              <a:avLst/>
            </a:prstGeom>
            <a:noFill/>
            <a:ln w="9525">
              <a:noFill/>
              <a:miter lim="800000"/>
              <a:headEnd/>
              <a:tailEnd/>
            </a:ln>
          </p:spPr>
        </p:pic>
        <p:sp>
          <p:nvSpPr>
            <p:cNvPr id="6" name="Rectangle 5"/>
            <p:cNvSpPr/>
            <p:nvPr/>
          </p:nvSpPr>
          <p:spPr>
            <a:xfrm>
              <a:off x="5630118" y="1315814"/>
              <a:ext cx="668079" cy="1303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txBox="1">
            <a:spLocks/>
          </p:cNvSpPr>
          <p:nvPr/>
        </p:nvSpPr>
        <p:spPr bwMode="auto">
          <a:xfrm>
            <a:off x="1997353" y="4202977"/>
            <a:ext cx="5195735" cy="1551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563" indent="-273050" eaLnBrk="0" hangingPunct="0">
              <a:spcBef>
                <a:spcPts val="550"/>
              </a:spcBef>
              <a:buClr>
                <a:schemeClr val="accent1"/>
              </a:buClr>
              <a:buSzPct val="70000"/>
              <a:buFont typeface="Wingdings 2" pitchFamily="18" charset="2"/>
              <a:buChar char=""/>
            </a:pPr>
            <a:r>
              <a:rPr kumimoji="0" lang="en-US" sz="2800" b="0" i="0" u="none" strike="noStrike" kern="1200" cap="none" spc="0" normalizeH="0" baseline="0" noProof="0" dirty="0" smtClean="0">
                <a:ln>
                  <a:noFill/>
                </a:ln>
                <a:effectLst/>
                <a:uLnTx/>
                <a:uFillTx/>
                <a:latin typeface="+mn-lt"/>
                <a:ea typeface="+mn-ea"/>
                <a:cs typeface="+mn-cs"/>
              </a:rPr>
              <a:t>Industry Focus</a:t>
            </a:r>
          </a:p>
          <a:p>
            <a:pPr marL="182563" indent="-273050" eaLnBrk="0" hangingPunct="0">
              <a:spcBef>
                <a:spcPts val="550"/>
              </a:spcBef>
              <a:buClr>
                <a:schemeClr val="accent1"/>
              </a:buClr>
              <a:buSzPct val="70000"/>
              <a:buFont typeface="Wingdings 2" pitchFamily="18" charset="2"/>
              <a:buChar char=""/>
            </a:pPr>
            <a:r>
              <a:rPr kumimoji="0" lang="en-US" sz="2800" b="0" i="0" u="none" strike="noStrike" kern="1200" cap="none" spc="0" normalizeH="0" baseline="0" noProof="0" dirty="0" smtClean="0">
                <a:ln>
                  <a:noFill/>
                </a:ln>
                <a:effectLst/>
                <a:uLnTx/>
                <a:uFillTx/>
                <a:latin typeface="+mn-lt"/>
                <a:ea typeface="+mn-ea"/>
                <a:cs typeface="+mn-cs"/>
              </a:rPr>
              <a:t>Quarterly</a:t>
            </a:r>
            <a:r>
              <a:rPr kumimoji="0" lang="en-US" sz="2800" b="0" i="0" u="none" strike="noStrike" kern="1200" cap="none" spc="0" normalizeH="0" noProof="0" dirty="0" smtClean="0">
                <a:ln>
                  <a:noFill/>
                </a:ln>
                <a:effectLst/>
                <a:uLnTx/>
                <a:uFillTx/>
                <a:latin typeface="+mn-lt"/>
                <a:ea typeface="+mn-ea"/>
                <a:cs typeface="+mn-cs"/>
              </a:rPr>
              <a:t> Workforce Indicators</a:t>
            </a:r>
          </a:p>
          <a:p>
            <a:pPr marL="182563" indent="-273050" eaLnBrk="0" hangingPunct="0">
              <a:spcBef>
                <a:spcPts val="550"/>
              </a:spcBef>
              <a:buClr>
                <a:schemeClr val="accent1"/>
              </a:buClr>
              <a:buSzPct val="70000"/>
              <a:buFont typeface="Wingdings 2" pitchFamily="18" charset="2"/>
              <a:buChar char=""/>
            </a:pPr>
            <a:r>
              <a:rPr kumimoji="0" lang="en-US" sz="2800" b="0" i="0" u="none" strike="noStrike" kern="1200" cap="none" spc="0" normalizeH="0" baseline="0" noProof="0" dirty="0" err="1" smtClean="0">
                <a:ln>
                  <a:noFill/>
                </a:ln>
                <a:effectLst/>
                <a:uLnTx/>
                <a:uFillTx/>
                <a:latin typeface="+mn-lt"/>
                <a:ea typeface="+mn-ea"/>
                <a:cs typeface="+mn-cs"/>
              </a:rPr>
              <a:t>OnTheMap</a:t>
            </a:r>
            <a:endParaRPr kumimoji="0" lang="en-US" sz="2800" b="0" i="0" u="none" strike="noStrike" kern="1200" cap="none" spc="0" normalizeH="0" baseline="0" noProof="0" dirty="0" smtClean="0">
              <a:ln>
                <a:noFill/>
              </a:ln>
              <a:effectLst/>
              <a:uLnTx/>
              <a:uFillTx/>
              <a:latin typeface="+mn-lt"/>
              <a:ea typeface="+mn-ea"/>
              <a:cs typeface="+mn-cs"/>
            </a:endParaRPr>
          </a:p>
        </p:txBody>
      </p:sp>
      <p:sp>
        <p:nvSpPr>
          <p:cNvPr id="9" name="TextBox 11"/>
          <p:cNvSpPr txBox="1">
            <a:spLocks noChangeArrowheads="1"/>
          </p:cNvSpPr>
          <p:nvPr/>
        </p:nvSpPr>
        <p:spPr bwMode="auto">
          <a:xfrm>
            <a:off x="1481479" y="3571086"/>
            <a:ext cx="3768438" cy="461665"/>
          </a:xfrm>
          <a:prstGeom prst="rect">
            <a:avLst/>
          </a:prstGeom>
          <a:solidFill>
            <a:srgbClr val="FFC000"/>
          </a:solidFill>
          <a:ln w="9525">
            <a:noFill/>
            <a:miter lim="800000"/>
            <a:headEnd/>
            <a:tailEnd/>
          </a:ln>
        </p:spPr>
        <p:txBody>
          <a:bodyPr wrap="square">
            <a:spAutoFit/>
          </a:bodyPr>
          <a:lstStyle/>
          <a:p>
            <a:r>
              <a:rPr lang="en-US" sz="2400" u="sng" dirty="0" smtClean="0">
                <a:hlinkClick r:id="rId6"/>
              </a:rPr>
              <a:t>http://lehd.did.census.gov </a:t>
            </a:r>
            <a:endParaRPr lang="en-US" sz="2400" u="sng" dirty="0" smtClean="0"/>
          </a:p>
        </p:txBody>
      </p:sp>
      <p:pic>
        <p:nvPicPr>
          <p:cNvPr id="11" name="~PP4000.WAV">
            <a:hlinkClick r:id="" action="ppaction://media"/>
          </p:cNvPr>
          <p:cNvPicPr>
            <a:picLocks noRot="1" noChangeAspect="1"/>
          </p:cNvPicPr>
          <p:nvPr>
            <a:wavAudioFile r:embed="rId1" name="~PP4000.WAV"/>
          </p:nvPr>
        </p:nvPicPr>
        <p:blipFill>
          <a:blip r:embed="rId7" cstate="print"/>
          <a:stretch>
            <a:fillRect/>
          </a:stretch>
        </p:blipFill>
        <p:spPr>
          <a:xfrm>
            <a:off x="8716963" y="6430963"/>
            <a:ext cx="304800" cy="304800"/>
          </a:xfrm>
          <a:prstGeom prst="rect">
            <a:avLst/>
          </a:prstGeom>
        </p:spPr>
      </p:pic>
    </p:spTree>
  </p:cSld>
  <p:clrMapOvr>
    <a:masterClrMapping/>
  </p:clrMapOvr>
  <p:transition advTm="96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81014" cy="3976577"/>
          </a:xfrm>
        </p:spPr>
        <p:txBody>
          <a:bodyPr/>
          <a:lstStyle/>
          <a:p>
            <a:endParaRPr lang="en-US" sz="2000" i="1" dirty="0" smtClean="0">
              <a:solidFill>
                <a:schemeClr val="tx1"/>
              </a:solidFill>
            </a:endParaRPr>
          </a:p>
          <a:p>
            <a:endParaRPr lang="en-US" sz="2000" i="1" dirty="0">
              <a:solidFill>
                <a:schemeClr val="tx1"/>
              </a:solidFill>
            </a:endParaRPr>
          </a:p>
        </p:txBody>
      </p:sp>
      <p:sp>
        <p:nvSpPr>
          <p:cNvPr id="3" name="Title 2"/>
          <p:cNvSpPr>
            <a:spLocks noGrp="1"/>
          </p:cNvSpPr>
          <p:nvPr>
            <p:ph type="title"/>
          </p:nvPr>
        </p:nvSpPr>
        <p:spPr/>
        <p:txBody>
          <a:bodyPr/>
          <a:lstStyle/>
          <a:p>
            <a:r>
              <a:rPr lang="en-US" dirty="0" smtClean="0"/>
              <a:t>Practice - Data Extraction</a:t>
            </a:r>
            <a:endParaRPr lang="en-US" dirty="0"/>
          </a:p>
        </p:txBody>
      </p:sp>
      <p:sp>
        <p:nvSpPr>
          <p:cNvPr id="7" name="Content Placeholder 2"/>
          <p:cNvSpPr txBox="1">
            <a:spLocks/>
          </p:cNvSpPr>
          <p:nvPr/>
        </p:nvSpPr>
        <p:spPr bwMode="auto">
          <a:xfrm>
            <a:off x="641483" y="2642190"/>
            <a:ext cx="8061083" cy="42158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b="0" i="0" u="none" strike="noStrike" kern="1200" cap="none" spc="0" normalizeH="0" baseline="0" noProof="0" dirty="0" smtClean="0">
                <a:ln>
                  <a:noFill/>
                </a:ln>
                <a:effectLst/>
                <a:uLnTx/>
                <a:uFillTx/>
                <a:latin typeface="+mn-lt"/>
                <a:ea typeface="+mn-ea"/>
                <a:cs typeface="+mn-cs"/>
              </a:rPr>
              <a:t>Use Local Employment Dynamics to answer the questions below.</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smtClean="0">
                <a:ln>
                  <a:noFill/>
                </a:ln>
                <a:effectLst/>
                <a:uLnTx/>
                <a:uFillTx/>
                <a:latin typeface="+mn-lt"/>
                <a:ea typeface="+mn-ea"/>
                <a:cs typeface="+mn-cs"/>
              </a:rPr>
              <a:t>Industry Focus</a:t>
            </a:r>
          </a:p>
          <a:p>
            <a:pPr marL="709613" lvl="1" indent="-342900" eaLnBrk="0" hangingPunct="0">
              <a:spcBef>
                <a:spcPts val="550"/>
              </a:spcBef>
              <a:buClr>
                <a:schemeClr val="accent1"/>
              </a:buClr>
              <a:buSzPct val="70000"/>
              <a:buFont typeface="+mj-lt"/>
              <a:buAutoNum type="arabicPeriod"/>
            </a:pPr>
            <a:r>
              <a:rPr lang="en-US" sz="2800" dirty="0" smtClean="0">
                <a:solidFill>
                  <a:srgbClr val="000000"/>
                </a:solidFill>
                <a:latin typeface="+mn-lt"/>
              </a:rPr>
              <a:t>What is the </a:t>
            </a:r>
            <a:r>
              <a:rPr lang="en-US" sz="2800" u="sng" dirty="0" smtClean="0">
                <a:solidFill>
                  <a:srgbClr val="000000"/>
                </a:solidFill>
                <a:latin typeface="+mn-lt"/>
              </a:rPr>
              <a:t>average quarterly total employment </a:t>
            </a:r>
            <a:r>
              <a:rPr lang="en-US" sz="2800" dirty="0" smtClean="0">
                <a:solidFill>
                  <a:srgbClr val="000000"/>
                </a:solidFill>
                <a:latin typeface="+mn-lt"/>
              </a:rPr>
              <a:t>for the highest ranked Manufacturing industry in  Missouri? </a:t>
            </a:r>
          </a:p>
          <a:p>
            <a:pPr marL="1166813" lvl="2" indent="-342900" eaLnBrk="0" hangingPunct="0">
              <a:spcBef>
                <a:spcPts val="550"/>
              </a:spcBef>
              <a:buClr>
                <a:schemeClr val="accent1"/>
              </a:buClr>
              <a:buSzPct val="70000"/>
              <a:buFont typeface="Wingdings" pitchFamily="2" charset="2"/>
              <a:buChar char="ü"/>
            </a:pPr>
            <a:r>
              <a:rPr lang="en-US" sz="2800" dirty="0" smtClean="0">
                <a:solidFill>
                  <a:srgbClr val="000000"/>
                </a:solidFill>
                <a:latin typeface="+mn-lt"/>
              </a:rPr>
              <a:t>Answer with the 3-digit NAICS code, and</a:t>
            </a:r>
          </a:p>
          <a:p>
            <a:pPr marL="1166813" lvl="2" indent="-342900" eaLnBrk="0" hangingPunct="0">
              <a:spcBef>
                <a:spcPts val="550"/>
              </a:spcBef>
              <a:buClr>
                <a:schemeClr val="accent1"/>
              </a:buClr>
              <a:buSzPct val="70000"/>
              <a:buFont typeface="Wingdings" pitchFamily="2" charset="2"/>
              <a:buChar char="ü"/>
            </a:pPr>
            <a:r>
              <a:rPr lang="en-US" sz="2800" dirty="0" smtClean="0">
                <a:solidFill>
                  <a:srgbClr val="000000"/>
                </a:solidFill>
                <a:latin typeface="+mn-lt"/>
              </a:rPr>
              <a:t>Average Quarterly Employment total reported.</a:t>
            </a:r>
            <a:endParaRPr kumimoji="0" lang="en-US" sz="2800" b="0" i="0" u="none" strike="noStrike" kern="1200" cap="none" spc="0" normalizeH="0" baseline="0" noProof="0" dirty="0" smtClean="0">
              <a:ln>
                <a:noFill/>
              </a:ln>
              <a:effectLst/>
              <a:uLnTx/>
              <a:uFillTx/>
              <a:latin typeface="+mn-lt"/>
              <a:ea typeface="+mn-ea"/>
              <a:cs typeface="+mn-cs"/>
            </a:endParaRP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smtClean="0">
                <a:ln>
                  <a:noFill/>
                </a:ln>
                <a:effectLst/>
                <a:uLnTx/>
                <a:uFillTx/>
                <a:latin typeface="+mn-lt"/>
                <a:ea typeface="+mn-ea"/>
                <a:cs typeface="+mn-cs"/>
              </a:rPr>
              <a:t>Quarterly</a:t>
            </a:r>
            <a:r>
              <a:rPr kumimoji="0" lang="en-US" sz="2400" b="0" i="0" u="none" strike="noStrike" kern="1200" cap="none" spc="0" normalizeH="0" noProof="0" dirty="0" smtClean="0">
                <a:ln>
                  <a:noFill/>
                </a:ln>
                <a:effectLst/>
                <a:uLnTx/>
                <a:uFillTx/>
                <a:latin typeface="+mn-lt"/>
                <a:ea typeface="+mn-ea"/>
                <a:cs typeface="+mn-cs"/>
              </a:rPr>
              <a:t> Workforce Indicators</a:t>
            </a:r>
          </a:p>
          <a:p>
            <a:pPr marL="182563" indent="-273050" eaLnBrk="0" hangingPunct="0">
              <a:spcBef>
                <a:spcPts val="550"/>
              </a:spcBef>
              <a:buClr>
                <a:schemeClr val="accent1"/>
              </a:buClr>
              <a:buSzPct val="70000"/>
              <a:buFont typeface="Wingdings 2" pitchFamily="18" charset="2"/>
              <a:buChar char=""/>
            </a:pPr>
            <a:r>
              <a:rPr kumimoji="0" lang="en-US" sz="2400" b="0" i="0" u="none" strike="noStrike" kern="1200" cap="none" spc="0" normalizeH="0" baseline="0" noProof="0" dirty="0" err="1" smtClean="0">
                <a:ln>
                  <a:noFill/>
                </a:ln>
                <a:effectLst/>
                <a:uLnTx/>
                <a:uFillTx/>
                <a:latin typeface="+mn-lt"/>
                <a:ea typeface="+mn-ea"/>
                <a:cs typeface="+mn-cs"/>
              </a:rPr>
              <a:t>OnTheMap</a:t>
            </a:r>
            <a:endParaRPr kumimoji="0" lang="en-US" sz="2400" b="0" i="0" u="none" strike="noStrike" kern="1200" cap="none" spc="0" normalizeH="0" baseline="0" noProof="0" dirty="0" smtClean="0">
              <a:ln>
                <a:noFill/>
              </a:ln>
              <a:effectLst/>
              <a:uLnTx/>
              <a:uFillTx/>
              <a:latin typeface="+mn-lt"/>
              <a:ea typeface="+mn-ea"/>
              <a:cs typeface="+mn-cs"/>
            </a:endParaRPr>
          </a:p>
        </p:txBody>
      </p:sp>
      <p:pic>
        <p:nvPicPr>
          <p:cNvPr id="1026" name="Picture 2">
            <a:hlinkClick r:id="rId4"/>
          </p:cNvPr>
          <p:cNvPicPr>
            <a:picLocks noChangeAspect="1" noChangeArrowheads="1"/>
          </p:cNvPicPr>
          <p:nvPr/>
        </p:nvPicPr>
        <p:blipFill>
          <a:blip r:embed="rId5" cstate="print"/>
          <a:srcRect l="6938" t="16172" r="48625" b="76328"/>
          <a:stretch>
            <a:fillRect/>
          </a:stretch>
        </p:blipFill>
        <p:spPr bwMode="auto">
          <a:xfrm>
            <a:off x="3726180" y="822960"/>
            <a:ext cx="5417820" cy="731520"/>
          </a:xfrm>
          <a:prstGeom prst="rect">
            <a:avLst/>
          </a:prstGeom>
          <a:noFill/>
          <a:ln w="9525">
            <a:noFill/>
            <a:miter lim="800000"/>
            <a:headEnd/>
            <a:tailEnd/>
          </a:ln>
        </p:spPr>
      </p:pic>
      <p:pic>
        <p:nvPicPr>
          <p:cNvPr id="6" name="~PP3984.WAV">
            <a:hlinkClick r:id="" action="ppaction://media"/>
          </p:cNvPr>
          <p:cNvPicPr>
            <a:picLocks noRot="1" noChangeAspect="1"/>
          </p:cNvPicPr>
          <p:nvPr>
            <a:wavAudioFile r:embed="rId1" name="~PP3984.WAV"/>
          </p:nvPr>
        </p:nvPicPr>
        <p:blipFill>
          <a:blip r:embed="rId6" cstate="print"/>
          <a:stretch>
            <a:fillRect/>
          </a:stretch>
        </p:blipFill>
        <p:spPr>
          <a:xfrm>
            <a:off x="8716963" y="6430963"/>
            <a:ext cx="304800" cy="304800"/>
          </a:xfrm>
          <a:prstGeom prst="rect">
            <a:avLst/>
          </a:prstGeom>
        </p:spPr>
      </p:pic>
    </p:spTree>
  </p:cSld>
  <p:clrMapOvr>
    <a:masterClrMapping/>
  </p:clrMapOvr>
  <p:transition advTm="8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 Data Extraction</a:t>
            </a:r>
            <a:endParaRPr lang="en-US"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P963.WAV">
            <a:hlinkClick r:id="" action="ppaction://media"/>
          </p:cNvPr>
          <p:cNvPicPr>
            <a:picLocks noRot="1" noChangeAspect="1"/>
          </p:cNvPicPr>
          <p:nvPr>
            <a:wavAudioFile r:embed="rId1" name="~PP963.WAV"/>
          </p:nvPr>
        </p:nvPicPr>
        <p:blipFill>
          <a:blip r:embed="rId9" cstate="print"/>
          <a:stretch>
            <a:fillRect/>
          </a:stretch>
        </p:blipFill>
        <p:spPr>
          <a:xfrm>
            <a:off x="8716963" y="6430963"/>
            <a:ext cx="304800" cy="304800"/>
          </a:xfrm>
          <a:prstGeom prst="rect">
            <a:avLst/>
          </a:prstGeom>
        </p:spPr>
      </p:pic>
    </p:spTree>
  </p:cSld>
  <p:clrMapOvr>
    <a:masterClrMapping/>
  </p:clrMapOvr>
  <p:transition advTm="9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POINTVERSION" val="12.0"/>
  <p:tag name="SAVECSVWITHSESSION" val="Fals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True"/>
  <p:tag name="FIBDISPLAYKEYWORDS" val="True"/>
  <p:tag name="PRRESPONSE4" val="7"/>
  <p:tag name="PRRESPONSE8" val="3"/>
  <p:tag name="ALWAYSOPENPOLL" val="False"/>
  <p:tag name="SHOWBARVISIBLE" val="True"/>
  <p:tag name="BULLETTYPE" val="3"/>
  <p:tag name="RESPCOUNTERFORMAT" val="0"/>
  <p:tag name="BACKUPSESSIONS" val="True"/>
  <p:tag name="ROTATIONINTERVAL" val="2"/>
  <p:tag name="RACEANIMATIONSPEED" val="3"/>
  <p:tag name="BUBBLESIZEVISIBLE" val="True"/>
  <p:tag name="CUSTOMCELLFORECOLOR" val="-16777216"/>
  <p:tag name="USESCHEMECOLORS" val="True"/>
  <p:tag name="AUTOSIZEGRID" val="True"/>
  <p:tag name="CHARTLABELS" val="1"/>
  <p:tag name="INCLUDEPPT" val="True"/>
  <p:tag name="ZEROBASED" val="False"/>
  <p:tag name="FIBNUMRESULTS" val="5"/>
  <p:tag name="PRRESPONSE3" val="8"/>
  <p:tag name="PRRESPONSE9" val="2"/>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83&quot;/&gt;&lt;/object&gt;&lt;object type=&quot;3&quot; unique_id=&quot;10006&quot;&gt;&lt;property id=&quot;20148&quot; value=&quot;5&quot;/&gt;&lt;property id=&quot;20300&quot; value=&quot;Slide 3 - &amp;quot;Submitting Questions&amp;quot;&quot;/&gt;&lt;property id=&quot;20307&quot; value=&quot;368&quot;/&gt;&lt;/object&gt;&lt;object type=&quot;3&quot; unique_id=&quot;10007&quot;&gt;&lt;property id=&quot;20148&quot; value=&quot;5&quot;/&gt;&lt;property id=&quot;20300&quot; value=&quot;Slide 4 - &amp;quot;Submitting Questions&amp;quot;&quot;/&gt;&lt;property id=&quot;20307&quot; value=&quot;372&quot;/&gt;&lt;/object&gt;&lt;object type=&quot;3&quot; unique_id=&quot;10008&quot;&gt;&lt;property id=&quot;20148&quot; value=&quot;5&quot;/&gt;&lt;property id=&quot;20300&quot; value=&quot;Slide 5 - &amp;quot;Practice&amp;quot;&quot;/&gt;&lt;property id=&quot;20307&quot; value=&quot;356&quot;/&gt;&lt;/object&gt;&lt;object type=&quot;3&quot; unique_id=&quot;10009&quot;&gt;&lt;property id=&quot;20148&quot; value=&quot;5&quot;/&gt;&lt;property id=&quot;20300&quot; value=&quot;Slide 7 - &amp;quot;Access to Webinar Materials&amp;quot;&quot;/&gt;&lt;property id=&quot;20307&quot; value=&quot;381&quot;/&gt;&lt;/object&gt;&lt;object type=&quot;3&quot; unique_id=&quot;10011&quot;&gt;&lt;property id=&quot;20148&quot; value=&quot;5&quot;/&gt;&lt;property id=&quot;20300&quot; value=&quot;Slide 9 - &amp;quot;Presenters&amp;quot;&quot;/&gt;&lt;property id=&quot;20307&quot; value=&quot;360&quot;/&gt;&lt;/object&gt;&lt;object type=&quot;3&quot; unique_id=&quot;10012&quot;&gt;&lt;property id=&quot;20148&quot; value=&quot;5&quot;/&gt;&lt;property id=&quot;20300&quot; value=&quot;Slide 10 - &amp;quot;Agenda/Objectives&amp;quot;&quot;/&gt;&lt;property id=&quot;20307&quot; value=&quot;355&quot;/&gt;&lt;/object&gt;&lt;object type=&quot;3&quot; unique_id=&quot;10013&quot;&gt;&lt;property id=&quot;20148&quot; value=&quot;5&quot;/&gt;&lt;property id=&quot;20300&quot; value=&quot;Slide 11&quot;/&gt;&lt;property id=&quot;20307&quot; value=&quot;361&quot;/&gt;&lt;/object&gt;&lt;object type=&quot;3&quot; unique_id=&quot;10014&quot;&gt;&lt;property id=&quot;20148&quot; value=&quot;5&quot;/&gt;&lt;property id=&quot;20300&quot; value=&quot;Slide 12 - &amp;quot;Slide Title&amp;quot;&quot;/&gt;&lt;property id=&quot;20307&quot; value=&quot;357&quot;/&gt;&lt;/object&gt;&lt;object type=&quot;3&quot; unique_id=&quot;10015&quot;&gt;&lt;property id=&quot;20148&quot; value=&quot;5&quot;/&gt;&lt;property id=&quot;20300&quot; value=&quot;Slide 13 - &amp;quot;SAMPLE Audience &amp;#x0D;&amp;#x0A;Polling Question&amp;quot;&quot;/&gt;&lt;property id=&quot;20307&quot; value=&quot;382&quot;/&gt;&lt;/object&gt;&lt;object type=&quot;3&quot; unique_id=&quot;10016&quot;&gt;&lt;property id=&quot;20148&quot; value=&quot;5&quot;/&gt;&lt;property id=&quot;20300&quot; value=&quot;Slide 14 - &amp;quot;Slide Title&amp;quot;&quot;/&gt;&lt;property id=&quot;20307&quot; value=&quot;366&quot;/&gt;&lt;/object&gt;&lt;object type=&quot;3&quot; unique_id=&quot;10017&quot;&gt;&lt;property id=&quot;20148&quot; value=&quot;5&quot;/&gt;&lt;property id=&quot;20300&quot; value=&quot;Slide 15&quot;/&gt;&lt;property id=&quot;20307&quot; value=&quot;353&quot;/&gt;&lt;/object&gt;&lt;object type=&quot;3&quot; unique_id=&quot;10018&quot;&gt;&lt;property id=&quot;20148&quot; value=&quot;5&quot;/&gt;&lt;property id=&quot;20300&quot; value=&quot;Slide 16&quot;/&gt;&lt;property id=&quot;20307&quot; value=&quot;358&quot;/&gt;&lt;/object&gt;&lt;object type=&quot;3&quot; unique_id=&quot;10020&quot;&gt;&lt;property id=&quot;20148&quot; value=&quot;5&quot;/&gt;&lt;property id=&quot;20300&quot; value=&quot;Slide 18 - &amp;quot;Stay Informed, Get Connected!&amp;quot;&quot;/&gt;&lt;property id=&quot;20307&quot; value=&quot;370&quot;/&gt;&lt;/object&gt;&lt;object type=&quot;3&quot; unique_id=&quot;10021&quot;&gt;&lt;property id=&quot;20148&quot; value=&quot;5&quot;/&gt;&lt;property id=&quot;20300&quot; value=&quot;Slide 19 - &amp;quot;Save the Date&amp;quot;&quot;/&gt;&lt;property id=&quot;20307&quot; value=&quot;386&quot;/&gt;&lt;/object&gt;&lt;object type=&quot;3&quot; unique_id=&quot;10022&quot;&gt;&lt;property id=&quot;20148&quot; value=&quot;5&quot;/&gt;&lt;property id=&quot;20300&quot; value=&quot;Slide 20&quot;/&gt;&lt;property id=&quot;20307&quot; value=&quot;354&quot;/&gt;&lt;/object&gt;&lt;object type=&quot;3&quot; unique_id=&quot;10170&quot;&gt;&lt;property id=&quot;20148&quot; value=&quot;5&quot;/&gt;&lt;property id=&quot;20300&quot; value=&quot;Slide 6&quot;/&gt;&lt;property id=&quot;20307&quot; value=&quot;387&quot;/&gt;&lt;/object&gt;&lt;object type=&quot;3&quot; unique_id=&quot;10215&quot;&gt;&lt;property id=&quot;20148&quot; value=&quot;5&quot;/&gt;&lt;property id=&quot;20300&quot; value=&quot;Slide 8 - &amp;quot;Access to Webinar Materials&amp;quot;&quot;/&gt;&lt;property id=&quot;20307&quot; value=&quot;388&quot;/&gt;&lt;/object&gt;&lt;object type=&quot;3&quot; unique_id=&quot;10490&quot;&gt;&lt;property id=&quot;20148&quot; value=&quot;5&quot;/&gt;&lt;property id=&quot;20300&quot; value=&quot;Slide 17 - &amp;quot;Access to Webinar Materials&amp;quot;&quot;/&gt;&lt;property id=&quot;20307&quot; value=&quot;390&quot;/&gt;&lt;/object&gt;&lt;object type=&quot;3&quot; unique_id=&quot;10711&quot;&gt;&lt;property id=&quot;20148&quot; value=&quot;5&quot;/&gt;&lt;property id=&quot;20300&quot; value=&quot;Slide 2&quot;/&gt;&lt;property id=&quot;20307&quot; value=&quot;391&quot;/&gt;&lt;/object&gt;&lt;/object&gt;&lt;/object&gt;&lt;/database&gt;"/>
  <p:tag name="CSVFORMAT" val="4"/>
  <p:tag name="COUNTDOWNSECONDS" val="10"/>
  <p:tag name="CHARTVALUEFORMAT" val="0%"/>
  <p:tag name="RACERSMAXDISPLAYED" val="5"/>
  <p:tag name="BUBBLEVALUEFORMAT" val="0.0"/>
  <p:tag name="CUSTOMCELLBACKCOLOR3" val="-268652"/>
  <p:tag name="GRIDOPACITY" val="90"/>
  <p:tag name="RESETCHARTS" val="True"/>
  <p:tag name="INCORRECTPOINTVALUE" val="0"/>
  <p:tag name="FIBDISPLAYRESULTS" val="True"/>
  <p:tag name="PRRESPONSE5" val="6"/>
  <p:tag name="SHOWFLASHWARNING" val="True"/>
  <p:tag name="USESECONDARYMONITOR" val="True"/>
  <p:tag name="INPUTSOURCE" val="1"/>
  <p:tag name="AUTOUPDATEALIASES" val="True"/>
  <p:tag name="MAXRESPONDERS" val="5"/>
  <p:tag name="CUSTOMCELLBACKCOLOR4" val="-8355712"/>
  <p:tag name="GRIDPOSITION" val="1"/>
  <p:tag name="CORRECTPOINTVALUE" val="1"/>
  <p:tag name="FIBINCLUDEOTHER" val="True"/>
  <p:tag name="PRRESPONSE7" val="4"/>
  <p:tag name="EXPANDSHOWBAR" val="True"/>
  <p:tag name="NUMRESPONSES" val="1"/>
  <p:tag name="PARTICIPANTSINLEADERBOARD" val="5"/>
  <p:tag name="CUSTOMCELLBACKCOLOR1" val="-657956"/>
  <p:tag name="CHARTCOLORS" val="0"/>
  <p:tag name="AUTOADJUSTPARTRANGE" val="True"/>
  <p:tag name="PRRESPONSE6" val="5"/>
  <p:tag name="ANSWERNOWSTYLE" val="-1"/>
  <p:tag name="REVIEWONLY" val="False"/>
  <p:tag name="CUSTOMGRIDBACKCOLOR" val="-2830136"/>
  <p:tag name="MULTIRESPDIVISOR" val="1"/>
  <p:tag name="PRRESPONSE1" val="10"/>
  <p:tag name="TPVERSION" val="2008"/>
  <p:tag name="RACEENDPOINTS" val="100"/>
  <p:tag name="DISPLAYDEVICEID" val="True"/>
  <p:tag name="CHARTSCALE" val="True"/>
  <p:tag name="COUNTDOWNSTYLE" val="-1"/>
  <p:tag name="BUBBLEGROUPING" val="3"/>
  <p:tag name="REALTIMEBACKUP" val="False"/>
  <p:tag name="RESPCOUNTERSTYLE" val="-1"/>
  <p:tag name="GRIDSIZE" val="{Width=800, Height=600}"/>
  <p:tag name="MMPROD_NEXTUNIQUEID" val="10008"/>
  <p:tag name="PARTLISTDEFAULT" val="1"/>
  <p:tag name="TEAMSINLEADERBOARD" val="5"/>
  <p:tag name="BACKUPMAINTENANCE" val="7"/>
  <p:tag name="DISPLAYDEVICENUMBER" val="True"/>
  <p:tag name="PRRESPONSE10" val="1"/>
  <p:tag name="PRRESPONSE2" val="9"/>
  <p:tag name="DELIMITERS" val="3.1"/>
  <p:tag name="TPFULLVERSION" val="4.2.3.2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TIMING" val="|33.3|8.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RIC">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32918</TotalTime>
  <Words>1467</Words>
  <Application>Microsoft Office PowerPoint</Application>
  <PresentationFormat>On-screen Show (4:3)</PresentationFormat>
  <Paragraphs>182</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MERIC</vt:lpstr>
      <vt:lpstr>Module 4: Lesson 2 Practicum Local Employment Dynamics</vt:lpstr>
      <vt:lpstr>Today’s Lesson</vt:lpstr>
      <vt:lpstr>What’s in it for me?</vt:lpstr>
      <vt:lpstr>Where are the answers - LED</vt:lpstr>
      <vt:lpstr>LED Industry Focus</vt:lpstr>
      <vt:lpstr>LED – Industry Focus</vt:lpstr>
      <vt:lpstr>Practicum</vt:lpstr>
      <vt:lpstr>Practice - Data Extraction</vt:lpstr>
      <vt:lpstr>LED – Data Extraction</vt:lpstr>
      <vt:lpstr>Practice - Data Extraction</vt:lpstr>
      <vt:lpstr>LED – Data Extraction</vt:lpstr>
      <vt:lpstr>Practice - Data Extraction</vt:lpstr>
      <vt:lpstr>LED – Data Extraction</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Company>Maher &amp; Maher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BRG Update</dc:title>
  <dc:creator>Rick Maher</dc:creator>
  <cp:lastModifiedBy>mary.schillig</cp:lastModifiedBy>
  <cp:revision>1287</cp:revision>
  <dcterms:created xsi:type="dcterms:W3CDTF">2003-12-12T15:05:50Z</dcterms:created>
  <dcterms:modified xsi:type="dcterms:W3CDTF">2013-12-30T17:28:00Z</dcterms:modified>
</cp:coreProperties>
</file>