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diagrams/layout1.xml" ContentType="application/vnd.openxmlformats-officedocument.drawingml.diagramLayout+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35.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37.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57" r:id="rId2"/>
    <p:sldId id="404" r:id="rId3"/>
    <p:sldId id="362" r:id="rId4"/>
    <p:sldId id="367" r:id="rId5"/>
    <p:sldId id="267" r:id="rId6"/>
    <p:sldId id="268" r:id="rId7"/>
    <p:sldId id="364" r:id="rId8"/>
    <p:sldId id="366" r:id="rId9"/>
    <p:sldId id="372" r:id="rId10"/>
    <p:sldId id="408" r:id="rId11"/>
    <p:sldId id="411" r:id="rId12"/>
    <p:sldId id="412" r:id="rId13"/>
    <p:sldId id="413" r:id="rId14"/>
    <p:sldId id="427" r:id="rId15"/>
    <p:sldId id="270" r:id="rId16"/>
    <p:sldId id="323" r:id="rId17"/>
    <p:sldId id="391" r:id="rId18"/>
    <p:sldId id="316" r:id="rId19"/>
    <p:sldId id="444" r:id="rId20"/>
    <p:sldId id="324" r:id="rId21"/>
    <p:sldId id="445" r:id="rId22"/>
    <p:sldId id="443" r:id="rId23"/>
    <p:sldId id="429" r:id="rId24"/>
    <p:sldId id="271" r:id="rId25"/>
    <p:sldId id="379" r:id="rId26"/>
    <p:sldId id="380" r:id="rId27"/>
    <p:sldId id="428" r:id="rId28"/>
    <p:sldId id="433" r:id="rId29"/>
    <p:sldId id="434" r:id="rId30"/>
    <p:sldId id="435" r:id="rId31"/>
    <p:sldId id="436" r:id="rId32"/>
    <p:sldId id="437" r:id="rId33"/>
    <p:sldId id="438" r:id="rId34"/>
    <p:sldId id="439" r:id="rId35"/>
    <p:sldId id="430" r:id="rId36"/>
    <p:sldId id="273" r:id="rId37"/>
    <p:sldId id="368" r:id="rId38"/>
    <p:sldId id="281" r:id="rId39"/>
    <p:sldId id="394" r:id="rId40"/>
    <p:sldId id="299" r:id="rId41"/>
    <p:sldId id="431" r:id="rId42"/>
    <p:sldId id="447" r:id="rId43"/>
    <p:sldId id="448" r:id="rId44"/>
    <p:sldId id="449" r:id="rId45"/>
    <p:sldId id="450" r:id="rId46"/>
    <p:sldId id="451" r:id="rId47"/>
    <p:sldId id="452" r:id="rId48"/>
    <p:sldId id="454" r:id="rId49"/>
    <p:sldId id="455" r:id="rId50"/>
    <p:sldId id="456" r:id="rId51"/>
    <p:sldId id="426" r:id="rId52"/>
    <p:sldId id="457" r:id="rId53"/>
    <p:sldId id="432" r:id="rId54"/>
  </p:sldIdLst>
  <p:sldSz cx="9144000" cy="6858000" type="screen4x3"/>
  <p:notesSz cx="7010400" cy="9296400"/>
  <p:custDataLst>
    <p:tags r:id="rId57"/>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CC00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2" autoAdjust="0"/>
    <p:restoredTop sz="63478" autoAdjust="0"/>
  </p:normalViewPr>
  <p:slideViewPr>
    <p:cSldViewPr>
      <p:cViewPr>
        <p:scale>
          <a:sx n="60" d="100"/>
          <a:sy n="60" d="100"/>
        </p:scale>
        <p:origin x="-1238"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01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37C0E-1927-41B1-97E2-01DF375A5C3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C4C14C4-6AD4-4268-B90F-7E9EA0E008C0}">
      <dgm:prSet phldrT="[Text]" custT="1"/>
      <dgm:spPr>
        <a:solidFill>
          <a:schemeClr val="accent4"/>
        </a:solidFill>
        <a:ln>
          <a:noFill/>
        </a:ln>
      </dgm:spPr>
      <dgm:t>
        <a:bodyPr/>
        <a:lstStyle/>
        <a:p>
          <a:r>
            <a:rPr lang="en-US" sz="2800" b="1" dirty="0" smtClean="0"/>
            <a:t>Data</a:t>
          </a:r>
          <a:endParaRPr lang="en-US" sz="2800" b="1" dirty="0"/>
        </a:p>
      </dgm:t>
    </dgm:pt>
    <dgm:pt modelId="{7D0969FA-1D74-4BD2-A551-2BCCD2DEF699}" type="parTrans" cxnId="{C15E5635-17FD-43FB-8012-B86A97F2DF56}">
      <dgm:prSet/>
      <dgm:spPr/>
      <dgm:t>
        <a:bodyPr/>
        <a:lstStyle/>
        <a:p>
          <a:endParaRPr lang="en-US"/>
        </a:p>
      </dgm:t>
    </dgm:pt>
    <dgm:pt modelId="{67E5A6AA-A63E-43D0-8BF0-26740F1FB90E}" type="sibTrans" cxnId="{C15E5635-17FD-43FB-8012-B86A97F2DF56}">
      <dgm:prSet/>
      <dgm:spPr/>
      <dgm:t>
        <a:bodyPr/>
        <a:lstStyle/>
        <a:p>
          <a:endParaRPr lang="en-US"/>
        </a:p>
      </dgm:t>
    </dgm:pt>
    <dgm:pt modelId="{232C8DD5-2042-45FE-A7BD-E00CD082BD00}">
      <dgm:prSet custT="1"/>
      <dgm:spPr>
        <a:solidFill>
          <a:schemeClr val="accent3">
            <a:alpha val="90000"/>
          </a:schemeClr>
        </a:solidFill>
        <a:ln>
          <a:noFill/>
        </a:ln>
      </dgm:spPr>
      <dgm:t>
        <a:bodyPr/>
        <a:lstStyle/>
        <a:p>
          <a:r>
            <a:rPr lang="en-US" sz="2000" dirty="0" smtClean="0"/>
            <a:t>Comprehensive data related to employers and respective employees </a:t>
          </a:r>
          <a:endParaRPr lang="en-US" sz="2000" dirty="0"/>
        </a:p>
      </dgm:t>
    </dgm:pt>
    <dgm:pt modelId="{A5F8E8FE-B01F-4F6D-BDE4-E68FBF35E1B9}" type="parTrans" cxnId="{CE10AE03-3F29-495A-B5C1-1E4664AA977D}">
      <dgm:prSet/>
      <dgm:spPr/>
      <dgm:t>
        <a:bodyPr/>
        <a:lstStyle/>
        <a:p>
          <a:endParaRPr lang="en-US"/>
        </a:p>
      </dgm:t>
    </dgm:pt>
    <dgm:pt modelId="{7963DF2C-C53E-4693-95AC-B04C3F461A35}" type="sibTrans" cxnId="{CE10AE03-3F29-495A-B5C1-1E4664AA977D}">
      <dgm:prSet/>
      <dgm:spPr/>
      <dgm:t>
        <a:bodyPr/>
        <a:lstStyle/>
        <a:p>
          <a:endParaRPr lang="en-US"/>
        </a:p>
      </dgm:t>
    </dgm:pt>
    <dgm:pt modelId="{628A8E9D-8D06-4F61-B0D2-AC0E1D50FCAD}">
      <dgm:prSet phldrT="[Text]" custT="1"/>
      <dgm:spPr>
        <a:solidFill>
          <a:schemeClr val="accent3">
            <a:alpha val="90000"/>
          </a:schemeClr>
        </a:solidFill>
        <a:ln>
          <a:noFill/>
        </a:ln>
      </dgm:spPr>
      <dgm:t>
        <a:bodyPr/>
        <a:lstStyle/>
        <a:p>
          <a:r>
            <a:rPr lang="en-US" sz="2000" dirty="0" smtClean="0"/>
            <a:t>Compiled according to standard statistical procedures governed by state and federal regulations</a:t>
          </a:r>
          <a:endParaRPr lang="en-US" sz="2000" dirty="0"/>
        </a:p>
      </dgm:t>
    </dgm:pt>
    <dgm:pt modelId="{07A5CB70-B06F-4C10-A1C9-0FF46CF6C0D6}" type="parTrans" cxnId="{F0844885-E8DE-4A99-B522-6181B457B6C1}">
      <dgm:prSet/>
      <dgm:spPr/>
      <dgm:t>
        <a:bodyPr/>
        <a:lstStyle/>
        <a:p>
          <a:endParaRPr lang="en-US"/>
        </a:p>
      </dgm:t>
    </dgm:pt>
    <dgm:pt modelId="{82C42399-56CC-49C4-B5B3-8F15485F6FE5}" type="sibTrans" cxnId="{F0844885-E8DE-4A99-B522-6181B457B6C1}">
      <dgm:prSet/>
      <dgm:spPr/>
      <dgm:t>
        <a:bodyPr/>
        <a:lstStyle/>
        <a:p>
          <a:endParaRPr lang="en-US"/>
        </a:p>
      </dgm:t>
    </dgm:pt>
    <dgm:pt modelId="{CEA87A14-F73A-40DB-936C-97F43066A92A}">
      <dgm:prSet phldrT="[Text]" custT="1"/>
      <dgm:spPr>
        <a:solidFill>
          <a:schemeClr val="accent4"/>
        </a:solidFill>
        <a:ln>
          <a:noFill/>
        </a:ln>
      </dgm:spPr>
      <dgm:t>
        <a:bodyPr/>
        <a:lstStyle/>
        <a:p>
          <a:r>
            <a:rPr lang="en-US" sz="2800" b="1" dirty="0" smtClean="0"/>
            <a:t>Collected</a:t>
          </a:r>
          <a:endParaRPr lang="en-US" sz="2800" b="1" dirty="0"/>
        </a:p>
      </dgm:t>
    </dgm:pt>
    <dgm:pt modelId="{8FE3FCF1-A8C1-43A9-BCF1-19CE65470221}" type="parTrans" cxnId="{B8DEDD9A-C3C8-4B6E-8D67-4B40F4EB5577}">
      <dgm:prSet/>
      <dgm:spPr/>
      <dgm:t>
        <a:bodyPr/>
        <a:lstStyle/>
        <a:p>
          <a:endParaRPr lang="en-US"/>
        </a:p>
      </dgm:t>
    </dgm:pt>
    <dgm:pt modelId="{B870D449-77DC-41E0-84B7-FA63B1C5B313}" type="sibTrans" cxnId="{B8DEDD9A-C3C8-4B6E-8D67-4B40F4EB5577}">
      <dgm:prSet/>
      <dgm:spPr/>
      <dgm:t>
        <a:bodyPr/>
        <a:lstStyle/>
        <a:p>
          <a:endParaRPr lang="en-US"/>
        </a:p>
      </dgm:t>
    </dgm:pt>
    <dgm:pt modelId="{DFB8D41C-A7A9-451C-93B2-DC669B2FC9F4}">
      <dgm:prSet phldrT="[Text]" custT="1"/>
      <dgm:spPr>
        <a:solidFill>
          <a:schemeClr val="accent3">
            <a:alpha val="90000"/>
          </a:schemeClr>
        </a:solidFill>
        <a:ln>
          <a:noFill/>
        </a:ln>
      </dgm:spPr>
      <dgm:t>
        <a:bodyPr/>
        <a:lstStyle/>
        <a:p>
          <a:r>
            <a:rPr lang="en-US" sz="2000" dirty="0" smtClean="0"/>
            <a:t>Describes current conditions and predicts relations between labor supply and demand</a:t>
          </a:r>
          <a:endParaRPr lang="en-US" sz="2000" dirty="0"/>
        </a:p>
      </dgm:t>
    </dgm:pt>
    <dgm:pt modelId="{8C87166A-8245-4009-B60F-85F171DF9F1E}" type="parTrans" cxnId="{A0CEAC4A-3B71-4B63-9DE1-A31459343C67}">
      <dgm:prSet/>
      <dgm:spPr/>
      <dgm:t>
        <a:bodyPr/>
        <a:lstStyle/>
        <a:p>
          <a:endParaRPr lang="en-US"/>
        </a:p>
      </dgm:t>
    </dgm:pt>
    <dgm:pt modelId="{5C5786A8-07A6-482E-831A-260CB1C79A69}" type="sibTrans" cxnId="{A0CEAC4A-3B71-4B63-9DE1-A31459343C67}">
      <dgm:prSet/>
      <dgm:spPr/>
      <dgm:t>
        <a:bodyPr/>
        <a:lstStyle/>
        <a:p>
          <a:endParaRPr lang="en-US"/>
        </a:p>
      </dgm:t>
    </dgm:pt>
    <dgm:pt modelId="{8ABEC70D-6D77-44DC-81DA-A1F9B53B98ED}">
      <dgm:prSet phldrT="[Text]" custT="1"/>
      <dgm:spPr>
        <a:solidFill>
          <a:schemeClr val="accent4"/>
        </a:solidFill>
        <a:ln>
          <a:noFill/>
        </a:ln>
      </dgm:spPr>
      <dgm:t>
        <a:bodyPr/>
        <a:lstStyle/>
        <a:p>
          <a:r>
            <a:rPr lang="en-US" sz="2800" b="1" dirty="0" smtClean="0"/>
            <a:t>Reported</a:t>
          </a:r>
          <a:endParaRPr lang="en-US" sz="2800" b="1" dirty="0"/>
        </a:p>
      </dgm:t>
    </dgm:pt>
    <dgm:pt modelId="{0D553BAE-7D8D-44CB-9E74-3C3ED5241799}" type="parTrans" cxnId="{B96A45DF-0E11-4D0D-A9B8-E6DB5981C3C0}">
      <dgm:prSet/>
      <dgm:spPr/>
      <dgm:t>
        <a:bodyPr/>
        <a:lstStyle/>
        <a:p>
          <a:endParaRPr lang="en-US"/>
        </a:p>
      </dgm:t>
    </dgm:pt>
    <dgm:pt modelId="{414FA1CE-A098-4B08-872A-A4E13B6ECDE7}" type="sibTrans" cxnId="{B96A45DF-0E11-4D0D-A9B8-E6DB5981C3C0}">
      <dgm:prSet/>
      <dgm:spPr/>
      <dgm:t>
        <a:bodyPr/>
        <a:lstStyle/>
        <a:p>
          <a:endParaRPr lang="en-US"/>
        </a:p>
      </dgm:t>
    </dgm:pt>
    <dgm:pt modelId="{02A0BF44-86BD-43B3-A479-1427870FA9DC}" type="pres">
      <dgm:prSet presAssocID="{4B037C0E-1927-41B1-97E2-01DF375A5C37}" presName="Name0" presStyleCnt="0">
        <dgm:presLayoutVars>
          <dgm:dir/>
          <dgm:animLvl val="lvl"/>
          <dgm:resizeHandles val="exact"/>
        </dgm:presLayoutVars>
      </dgm:prSet>
      <dgm:spPr/>
      <dgm:t>
        <a:bodyPr/>
        <a:lstStyle/>
        <a:p>
          <a:endParaRPr lang="en-US"/>
        </a:p>
      </dgm:t>
    </dgm:pt>
    <dgm:pt modelId="{CC9EAF10-EC0F-45BC-8B47-4D2559248B84}" type="pres">
      <dgm:prSet presAssocID="{4C4C14C4-6AD4-4268-B90F-7E9EA0E008C0}" presName="composite" presStyleCnt="0"/>
      <dgm:spPr/>
      <dgm:t>
        <a:bodyPr/>
        <a:lstStyle/>
        <a:p>
          <a:endParaRPr lang="en-US"/>
        </a:p>
      </dgm:t>
    </dgm:pt>
    <dgm:pt modelId="{886ABF1A-A94E-487D-AE73-17F431B8AAA0}" type="pres">
      <dgm:prSet presAssocID="{4C4C14C4-6AD4-4268-B90F-7E9EA0E008C0}" presName="parTx" presStyleLbl="alignNode1" presStyleIdx="0" presStyleCnt="3" custLinFactNeighborY="-4941">
        <dgm:presLayoutVars>
          <dgm:chMax val="0"/>
          <dgm:chPref val="0"/>
          <dgm:bulletEnabled val="1"/>
        </dgm:presLayoutVars>
      </dgm:prSet>
      <dgm:spPr/>
      <dgm:t>
        <a:bodyPr/>
        <a:lstStyle/>
        <a:p>
          <a:endParaRPr lang="en-US"/>
        </a:p>
      </dgm:t>
    </dgm:pt>
    <dgm:pt modelId="{C9ACA7EB-9769-462C-9D8C-20237A405D05}" type="pres">
      <dgm:prSet presAssocID="{4C4C14C4-6AD4-4268-B90F-7E9EA0E008C0}" presName="desTx" presStyleLbl="alignAccFollowNode1" presStyleIdx="0" presStyleCnt="3">
        <dgm:presLayoutVars>
          <dgm:bulletEnabled val="1"/>
        </dgm:presLayoutVars>
      </dgm:prSet>
      <dgm:spPr/>
      <dgm:t>
        <a:bodyPr/>
        <a:lstStyle/>
        <a:p>
          <a:endParaRPr lang="en-US"/>
        </a:p>
      </dgm:t>
    </dgm:pt>
    <dgm:pt modelId="{6BF31D8F-05D8-4F34-A561-B7E65B2D7806}" type="pres">
      <dgm:prSet presAssocID="{67E5A6AA-A63E-43D0-8BF0-26740F1FB90E}" presName="space" presStyleCnt="0"/>
      <dgm:spPr/>
      <dgm:t>
        <a:bodyPr/>
        <a:lstStyle/>
        <a:p>
          <a:endParaRPr lang="en-US"/>
        </a:p>
      </dgm:t>
    </dgm:pt>
    <dgm:pt modelId="{D4389077-ED35-49C3-BA9B-1E3B6AEDC7FB}" type="pres">
      <dgm:prSet presAssocID="{CEA87A14-F73A-40DB-936C-97F43066A92A}" presName="composite" presStyleCnt="0"/>
      <dgm:spPr/>
      <dgm:t>
        <a:bodyPr/>
        <a:lstStyle/>
        <a:p>
          <a:endParaRPr lang="en-US"/>
        </a:p>
      </dgm:t>
    </dgm:pt>
    <dgm:pt modelId="{8303275E-FAF2-47BA-A0EF-7CBDFC978119}" type="pres">
      <dgm:prSet presAssocID="{CEA87A14-F73A-40DB-936C-97F43066A92A}" presName="parTx" presStyleLbl="alignNode1" presStyleIdx="1" presStyleCnt="3" custLinFactNeighborY="-4941">
        <dgm:presLayoutVars>
          <dgm:chMax val="0"/>
          <dgm:chPref val="0"/>
          <dgm:bulletEnabled val="1"/>
        </dgm:presLayoutVars>
      </dgm:prSet>
      <dgm:spPr/>
      <dgm:t>
        <a:bodyPr/>
        <a:lstStyle/>
        <a:p>
          <a:endParaRPr lang="en-US"/>
        </a:p>
      </dgm:t>
    </dgm:pt>
    <dgm:pt modelId="{5C8EB311-81CA-4804-A19B-C49F689F1C94}" type="pres">
      <dgm:prSet presAssocID="{CEA87A14-F73A-40DB-936C-97F43066A92A}" presName="desTx" presStyleLbl="alignAccFollowNode1" presStyleIdx="1" presStyleCnt="3">
        <dgm:presLayoutVars>
          <dgm:bulletEnabled val="1"/>
        </dgm:presLayoutVars>
      </dgm:prSet>
      <dgm:spPr/>
      <dgm:t>
        <a:bodyPr/>
        <a:lstStyle/>
        <a:p>
          <a:endParaRPr lang="en-US"/>
        </a:p>
      </dgm:t>
    </dgm:pt>
    <dgm:pt modelId="{EE4E6B68-E865-4978-93EB-E42F1F6B0EC4}" type="pres">
      <dgm:prSet presAssocID="{B870D449-77DC-41E0-84B7-FA63B1C5B313}" presName="space" presStyleCnt="0"/>
      <dgm:spPr/>
      <dgm:t>
        <a:bodyPr/>
        <a:lstStyle/>
        <a:p>
          <a:endParaRPr lang="en-US"/>
        </a:p>
      </dgm:t>
    </dgm:pt>
    <dgm:pt modelId="{85CF8F57-C7D3-4328-8140-EA0578A94004}" type="pres">
      <dgm:prSet presAssocID="{8ABEC70D-6D77-44DC-81DA-A1F9B53B98ED}" presName="composite" presStyleCnt="0"/>
      <dgm:spPr/>
      <dgm:t>
        <a:bodyPr/>
        <a:lstStyle/>
        <a:p>
          <a:endParaRPr lang="en-US"/>
        </a:p>
      </dgm:t>
    </dgm:pt>
    <dgm:pt modelId="{57B1A7E2-6EBE-4DC2-AC82-F85D37BD4670}" type="pres">
      <dgm:prSet presAssocID="{8ABEC70D-6D77-44DC-81DA-A1F9B53B98ED}" presName="parTx" presStyleLbl="alignNode1" presStyleIdx="2" presStyleCnt="3" custLinFactNeighborY="-4941">
        <dgm:presLayoutVars>
          <dgm:chMax val="0"/>
          <dgm:chPref val="0"/>
          <dgm:bulletEnabled val="1"/>
        </dgm:presLayoutVars>
      </dgm:prSet>
      <dgm:spPr/>
      <dgm:t>
        <a:bodyPr/>
        <a:lstStyle/>
        <a:p>
          <a:endParaRPr lang="en-US"/>
        </a:p>
      </dgm:t>
    </dgm:pt>
    <dgm:pt modelId="{0AFE4BA8-0E17-4080-B5E8-367CA859D3D0}" type="pres">
      <dgm:prSet presAssocID="{8ABEC70D-6D77-44DC-81DA-A1F9B53B98ED}" presName="desTx" presStyleLbl="alignAccFollowNode1" presStyleIdx="2" presStyleCnt="3">
        <dgm:presLayoutVars>
          <dgm:bulletEnabled val="1"/>
        </dgm:presLayoutVars>
      </dgm:prSet>
      <dgm:spPr/>
      <dgm:t>
        <a:bodyPr/>
        <a:lstStyle/>
        <a:p>
          <a:endParaRPr lang="en-US"/>
        </a:p>
      </dgm:t>
    </dgm:pt>
  </dgm:ptLst>
  <dgm:cxnLst>
    <dgm:cxn modelId="{01363992-1786-480A-ACEB-C8F1A5986390}" type="presOf" srcId="{4C4C14C4-6AD4-4268-B90F-7E9EA0E008C0}" destId="{886ABF1A-A94E-487D-AE73-17F431B8AAA0}" srcOrd="0" destOrd="0" presId="urn:microsoft.com/office/officeart/2005/8/layout/hList1"/>
    <dgm:cxn modelId="{A0CEAC4A-3B71-4B63-9DE1-A31459343C67}" srcId="{8ABEC70D-6D77-44DC-81DA-A1F9B53B98ED}" destId="{DFB8D41C-A7A9-451C-93B2-DC669B2FC9F4}" srcOrd="0" destOrd="0" parTransId="{8C87166A-8245-4009-B60F-85F171DF9F1E}" sibTransId="{5C5786A8-07A6-482E-831A-260CB1C79A69}"/>
    <dgm:cxn modelId="{36E7D329-05A4-4286-A35A-1170431A6A09}" type="presOf" srcId="{CEA87A14-F73A-40DB-936C-97F43066A92A}" destId="{8303275E-FAF2-47BA-A0EF-7CBDFC978119}" srcOrd="0" destOrd="0" presId="urn:microsoft.com/office/officeart/2005/8/layout/hList1"/>
    <dgm:cxn modelId="{B96A45DF-0E11-4D0D-A9B8-E6DB5981C3C0}" srcId="{4B037C0E-1927-41B1-97E2-01DF375A5C37}" destId="{8ABEC70D-6D77-44DC-81DA-A1F9B53B98ED}" srcOrd="2" destOrd="0" parTransId="{0D553BAE-7D8D-44CB-9E74-3C3ED5241799}" sibTransId="{414FA1CE-A098-4B08-872A-A4E13B6ECDE7}"/>
    <dgm:cxn modelId="{B8DEDD9A-C3C8-4B6E-8D67-4B40F4EB5577}" srcId="{4B037C0E-1927-41B1-97E2-01DF375A5C37}" destId="{CEA87A14-F73A-40DB-936C-97F43066A92A}" srcOrd="1" destOrd="0" parTransId="{8FE3FCF1-A8C1-43A9-BCF1-19CE65470221}" sibTransId="{B870D449-77DC-41E0-84B7-FA63B1C5B313}"/>
    <dgm:cxn modelId="{F0844885-E8DE-4A99-B522-6181B457B6C1}" srcId="{CEA87A14-F73A-40DB-936C-97F43066A92A}" destId="{628A8E9D-8D06-4F61-B0D2-AC0E1D50FCAD}" srcOrd="0" destOrd="0" parTransId="{07A5CB70-B06F-4C10-A1C9-0FF46CF6C0D6}" sibTransId="{82C42399-56CC-49C4-B5B3-8F15485F6FE5}"/>
    <dgm:cxn modelId="{01DF37FD-CD66-4C72-B83E-D9B42130E5FE}" type="presOf" srcId="{628A8E9D-8D06-4F61-B0D2-AC0E1D50FCAD}" destId="{5C8EB311-81CA-4804-A19B-C49F689F1C94}" srcOrd="0" destOrd="0" presId="urn:microsoft.com/office/officeart/2005/8/layout/hList1"/>
    <dgm:cxn modelId="{1002D801-F181-4872-8A7C-92AB609AEB3D}" type="presOf" srcId="{4B037C0E-1927-41B1-97E2-01DF375A5C37}" destId="{02A0BF44-86BD-43B3-A479-1427870FA9DC}" srcOrd="0" destOrd="0" presId="urn:microsoft.com/office/officeart/2005/8/layout/hList1"/>
    <dgm:cxn modelId="{500D6553-B6BC-454C-A50E-59B796E2BD2A}" type="presOf" srcId="{DFB8D41C-A7A9-451C-93B2-DC669B2FC9F4}" destId="{0AFE4BA8-0E17-4080-B5E8-367CA859D3D0}" srcOrd="0" destOrd="0" presId="urn:microsoft.com/office/officeart/2005/8/layout/hList1"/>
    <dgm:cxn modelId="{C15E5635-17FD-43FB-8012-B86A97F2DF56}" srcId="{4B037C0E-1927-41B1-97E2-01DF375A5C37}" destId="{4C4C14C4-6AD4-4268-B90F-7E9EA0E008C0}" srcOrd="0" destOrd="0" parTransId="{7D0969FA-1D74-4BD2-A551-2BCCD2DEF699}" sibTransId="{67E5A6AA-A63E-43D0-8BF0-26740F1FB90E}"/>
    <dgm:cxn modelId="{47969970-427E-4CF9-9A63-823A120E9F6D}" type="presOf" srcId="{232C8DD5-2042-45FE-A7BD-E00CD082BD00}" destId="{C9ACA7EB-9769-462C-9D8C-20237A405D05}" srcOrd="0" destOrd="0" presId="urn:microsoft.com/office/officeart/2005/8/layout/hList1"/>
    <dgm:cxn modelId="{CE10AE03-3F29-495A-B5C1-1E4664AA977D}" srcId="{4C4C14C4-6AD4-4268-B90F-7E9EA0E008C0}" destId="{232C8DD5-2042-45FE-A7BD-E00CD082BD00}" srcOrd="0" destOrd="0" parTransId="{A5F8E8FE-B01F-4F6D-BDE4-E68FBF35E1B9}" sibTransId="{7963DF2C-C53E-4693-95AC-B04C3F461A35}"/>
    <dgm:cxn modelId="{CC5E33B9-8160-4D4C-A652-A5669FE7F53B}" type="presOf" srcId="{8ABEC70D-6D77-44DC-81DA-A1F9B53B98ED}" destId="{57B1A7E2-6EBE-4DC2-AC82-F85D37BD4670}" srcOrd="0" destOrd="0" presId="urn:microsoft.com/office/officeart/2005/8/layout/hList1"/>
    <dgm:cxn modelId="{A1D18749-871B-4863-8131-9563467E3F17}" type="presParOf" srcId="{02A0BF44-86BD-43B3-A479-1427870FA9DC}" destId="{CC9EAF10-EC0F-45BC-8B47-4D2559248B84}" srcOrd="0" destOrd="0" presId="urn:microsoft.com/office/officeart/2005/8/layout/hList1"/>
    <dgm:cxn modelId="{4184DAD7-021D-4338-81AF-D80960C2E46D}" type="presParOf" srcId="{CC9EAF10-EC0F-45BC-8B47-4D2559248B84}" destId="{886ABF1A-A94E-487D-AE73-17F431B8AAA0}" srcOrd="0" destOrd="0" presId="urn:microsoft.com/office/officeart/2005/8/layout/hList1"/>
    <dgm:cxn modelId="{D7BE0DBA-DA3F-4C20-8A3F-53FF82B0712C}" type="presParOf" srcId="{CC9EAF10-EC0F-45BC-8B47-4D2559248B84}" destId="{C9ACA7EB-9769-462C-9D8C-20237A405D05}" srcOrd="1" destOrd="0" presId="urn:microsoft.com/office/officeart/2005/8/layout/hList1"/>
    <dgm:cxn modelId="{0A8DBC9C-E71D-40BA-88A3-81382688188C}" type="presParOf" srcId="{02A0BF44-86BD-43B3-A479-1427870FA9DC}" destId="{6BF31D8F-05D8-4F34-A561-B7E65B2D7806}" srcOrd="1" destOrd="0" presId="urn:microsoft.com/office/officeart/2005/8/layout/hList1"/>
    <dgm:cxn modelId="{1E242671-246D-438D-ACFC-E21890090FF0}" type="presParOf" srcId="{02A0BF44-86BD-43B3-A479-1427870FA9DC}" destId="{D4389077-ED35-49C3-BA9B-1E3B6AEDC7FB}" srcOrd="2" destOrd="0" presId="urn:microsoft.com/office/officeart/2005/8/layout/hList1"/>
    <dgm:cxn modelId="{B5AFA252-CD26-4F5A-8FDD-2F842B62FC0F}" type="presParOf" srcId="{D4389077-ED35-49C3-BA9B-1E3B6AEDC7FB}" destId="{8303275E-FAF2-47BA-A0EF-7CBDFC978119}" srcOrd="0" destOrd="0" presId="urn:microsoft.com/office/officeart/2005/8/layout/hList1"/>
    <dgm:cxn modelId="{B1E0E356-7F3D-47BC-9DC2-AAAD29F1EDA5}" type="presParOf" srcId="{D4389077-ED35-49C3-BA9B-1E3B6AEDC7FB}" destId="{5C8EB311-81CA-4804-A19B-C49F689F1C94}" srcOrd="1" destOrd="0" presId="urn:microsoft.com/office/officeart/2005/8/layout/hList1"/>
    <dgm:cxn modelId="{039489FC-C24B-4634-B457-D1BF87D51EC2}" type="presParOf" srcId="{02A0BF44-86BD-43B3-A479-1427870FA9DC}" destId="{EE4E6B68-E865-4978-93EB-E42F1F6B0EC4}" srcOrd="3" destOrd="0" presId="urn:microsoft.com/office/officeart/2005/8/layout/hList1"/>
    <dgm:cxn modelId="{514C8FA2-A27E-4DF0-9794-941F18FA122E}" type="presParOf" srcId="{02A0BF44-86BD-43B3-A479-1427870FA9DC}" destId="{85CF8F57-C7D3-4328-8140-EA0578A94004}" srcOrd="4" destOrd="0" presId="urn:microsoft.com/office/officeart/2005/8/layout/hList1"/>
    <dgm:cxn modelId="{F7584D67-F3B6-4BEC-8FF8-CCB25D0D3DF2}" type="presParOf" srcId="{85CF8F57-C7D3-4328-8140-EA0578A94004}" destId="{57B1A7E2-6EBE-4DC2-AC82-F85D37BD4670}" srcOrd="0" destOrd="0" presId="urn:microsoft.com/office/officeart/2005/8/layout/hList1"/>
    <dgm:cxn modelId="{4EF9DD26-71DC-45F6-8C08-9DD60D35F750}" type="presParOf" srcId="{85CF8F57-C7D3-4328-8140-EA0578A94004}" destId="{0AFE4BA8-0E17-4080-B5E8-367CA859D3D0}" srcOrd="1" destOrd="0" presId="urn:microsoft.com/office/officeart/2005/8/layout/h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3" tIns="46586" rIns="93173" bIns="46586" rtlCol="0"/>
          <a:lstStyle>
            <a:lvl1pPr algn="l">
              <a:defRPr sz="1200"/>
            </a:lvl1pPr>
          </a:lstStyle>
          <a:p>
            <a:pPr>
              <a:defRPr/>
            </a:pPr>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3" tIns="46586" rIns="93173" bIns="46586" rtlCol="0"/>
          <a:lstStyle>
            <a:lvl1pPr algn="r">
              <a:defRPr sz="1200"/>
            </a:lvl1pPr>
          </a:lstStyle>
          <a:p>
            <a:pPr>
              <a:defRPr/>
            </a:pPr>
            <a:fld id="{FCFD2855-835F-434F-9271-ED71E1460E50}" type="datetimeFigureOut">
              <a:rPr lang="en-US"/>
              <a:pPr>
                <a:defRPr/>
              </a:pPr>
              <a:t>12/30/2013</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3" tIns="46586" rIns="93173" bIns="46586"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3" tIns="46586" rIns="93173" bIns="46586" rtlCol="0" anchor="b"/>
          <a:lstStyle>
            <a:lvl1pPr algn="r">
              <a:defRPr sz="1200"/>
            </a:lvl1pPr>
          </a:lstStyle>
          <a:p>
            <a:pPr>
              <a:defRPr/>
            </a:pPr>
            <a:fld id="{70286C48-741E-428F-B6A1-795A8F9EFA4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3" tIns="46586" rIns="93173" bIns="4658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3" tIns="46586" rIns="93173" bIns="46586" rtlCol="0"/>
          <a:lstStyle>
            <a:lvl1pPr algn="r" fontAlgn="auto">
              <a:spcBef>
                <a:spcPts val="0"/>
              </a:spcBef>
              <a:spcAft>
                <a:spcPts val="0"/>
              </a:spcAft>
              <a:defRPr sz="1200">
                <a:latin typeface="+mn-lt"/>
              </a:defRPr>
            </a:lvl1pPr>
          </a:lstStyle>
          <a:p>
            <a:pPr>
              <a:defRPr/>
            </a:pPr>
            <a:fld id="{050455A4-C71B-4D98-AFE6-4A830077AACC}" type="datetimeFigureOut">
              <a:rPr lang="en-US"/>
              <a:pPr>
                <a:defRPr/>
              </a:pPr>
              <a:t>12/30/2013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6" rIns="93173" bIns="46586" rtlCol="0" anchor="ctr"/>
          <a:lstStyle/>
          <a:p>
            <a:pPr lvl="0"/>
            <a:endParaRPr lang="en-US" noProof="0" smtClean="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3" tIns="46586" rIns="93173"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3" tIns="46586" rIns="93173" bIns="4658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3" tIns="46586" rIns="93173" bIns="46586" rtlCol="0" anchor="b"/>
          <a:lstStyle>
            <a:lvl1pPr algn="r" fontAlgn="auto">
              <a:spcBef>
                <a:spcPts val="0"/>
              </a:spcBef>
              <a:spcAft>
                <a:spcPts val="0"/>
              </a:spcAft>
              <a:defRPr sz="1200">
                <a:latin typeface="+mn-lt"/>
              </a:defRPr>
            </a:lvl1pPr>
          </a:lstStyle>
          <a:p>
            <a:pPr>
              <a:defRPr/>
            </a:pPr>
            <a:fld id="{20ED92A7-5634-43AA-81F5-24A84428DA5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lIns="93161" tIns="46580" rIns="93161" bIns="46580" numCol="1" anchor="t" anchorCtr="0" compatLnSpc="1">
            <a:prstTxWarp prst="textNoShape">
              <a:avLst/>
            </a:prstTxWarp>
          </a:bodyPr>
          <a:lstStyle/>
          <a:p>
            <a:pPr defTabSz="917235" eaLnBrk="1" hangingPunct="1">
              <a:spcBef>
                <a:spcPct val="0"/>
              </a:spcBef>
              <a:defRPr/>
            </a:pPr>
            <a:r>
              <a:rPr lang="en-US" dirty="0" smtClean="0"/>
              <a:t>Hi everyone, thank you for</a:t>
            </a:r>
            <a:r>
              <a:rPr lang="en-US" baseline="0" dirty="0" smtClean="0"/>
              <a:t> joining us.  Today will be going over the first lesson in Module 1: LMI Fundamentals.  This is the pre-requisite module that everyone must complete before they are able to progress into further module lessons.</a:t>
            </a:r>
          </a:p>
          <a:p>
            <a:pPr defTabSz="917235" eaLnBrk="1" hangingPunct="1">
              <a:spcBef>
                <a:spcPct val="0"/>
              </a:spcBef>
              <a:defRPr/>
            </a:pPr>
            <a:r>
              <a:rPr lang="en-US" b="1" u="sng" baseline="0" dirty="0" smtClean="0"/>
              <a:t>[CLICK]</a:t>
            </a:r>
            <a:endParaRPr lang="en-US" b="1" u="sng" dirty="0" smtClean="0"/>
          </a:p>
        </p:txBody>
      </p:sp>
      <p:sp>
        <p:nvSpPr>
          <p:cNvPr id="20484" name="Slide Number Placeholder 3"/>
          <p:cNvSpPr>
            <a:spLocks noGrp="1"/>
          </p:cNvSpPr>
          <p:nvPr>
            <p:ph type="sldNum" sz="quarter" idx="5"/>
          </p:nvPr>
        </p:nvSpPr>
        <p:spPr bwMode="auto">
          <a:ln>
            <a:miter lim="800000"/>
            <a:headEnd/>
            <a:tailEnd/>
          </a:ln>
        </p:spPr>
        <p:txBody>
          <a:bodyPr wrap="square" lIns="93161" tIns="46580" rIns="93161" bIns="46580" numCol="1" anchorCtr="0" compatLnSpc="1">
            <a:prstTxWarp prst="textNoShape">
              <a:avLst/>
            </a:prstTxWarp>
          </a:bodyPr>
          <a:lstStyle/>
          <a:p>
            <a:pPr fontAlgn="base">
              <a:spcBef>
                <a:spcPct val="0"/>
              </a:spcBef>
              <a:spcAft>
                <a:spcPct val="0"/>
              </a:spcAft>
              <a:defRPr/>
            </a:pPr>
            <a:fld id="{79A40130-26CB-4802-876B-EB33953A0F4F}"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For more detailed employment</a:t>
            </a:r>
            <a:r>
              <a:rPr lang="en-US" baseline="0" dirty="0" smtClean="0"/>
              <a:t> data by industry, we can also use the Longitudinal Employer-Household Dynamics tool.  </a:t>
            </a:r>
            <a:r>
              <a:rPr lang="en-US" dirty="0" smtClean="0"/>
              <a:t>LEHD data for Missouri are available on the MERIC website and can be sorted in a variety of ways. You can look at the employment by industry for a certain year and quarter. Area wise, the sort can be done by metro, county or Workforce Investment area.  You can also choose to look at specific groupings of workers, like age groups or gender.  The view can also focus by ownership (private or the three levels of government) by selecting within the page details.</a:t>
            </a:r>
          </a:p>
          <a:p>
            <a:pPr defTabSz="917235" eaLnBrk="1" hangingPunct="1">
              <a:spcBef>
                <a:spcPct val="0"/>
              </a:spcBef>
              <a:defRPr/>
            </a:pPr>
            <a:r>
              <a:rPr lang="en-US" b="1" u="sng" baseline="0" dirty="0" smtClean="0"/>
              <a:t>[CLICK]</a:t>
            </a:r>
            <a:endParaRPr lang="en-US" b="1" u="sng"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Industry employment numbers are not the only information displayed for your choices.  You will also get data on job flow, job creation, turnovers, or separations so that you can get better insight into an industry’s trends</a:t>
            </a:r>
            <a:r>
              <a:rPr lang="en-US" baseline="0" dirty="0" smtClean="0"/>
              <a:t> and </a:t>
            </a:r>
            <a:r>
              <a:rPr lang="en-US" dirty="0" smtClean="0"/>
              <a:t>outlook.</a:t>
            </a:r>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dirty="0" smtClean="0"/>
              <a:t>Here is the tool as it appears on the MERIC website.  You must</a:t>
            </a:r>
            <a:r>
              <a:rPr lang="en-US" baseline="0" dirty="0" smtClean="0"/>
              <a:t> select the time frame, demographic group, geography, industry, and ownership of your employment query from  </a:t>
            </a:r>
            <a:r>
              <a:rPr lang="en-US" b="1" u="sng" baseline="0" dirty="0" smtClean="0"/>
              <a:t>[CLICK]  </a:t>
            </a:r>
            <a:r>
              <a:rPr lang="en-US" dirty="0" smtClean="0"/>
              <a:t> </a:t>
            </a:r>
            <a:r>
              <a:rPr lang="en-US" baseline="0" dirty="0" smtClean="0"/>
              <a:t>the drop-down menus here.</a:t>
            </a:r>
          </a:p>
          <a:p>
            <a:endParaRPr lang="en-US" baseline="0" dirty="0" smtClean="0"/>
          </a:p>
          <a:p>
            <a:pPr defTabSz="917235">
              <a:defRPr/>
            </a:pPr>
            <a:r>
              <a:rPr lang="en-US" dirty="0" smtClean="0"/>
              <a:t>The LEHD data has more of a lag than the Q</a:t>
            </a:r>
            <a:r>
              <a:rPr lang="en-US" baseline="0" dirty="0" smtClean="0"/>
              <a:t>CEW employment information, but there are types of data here that are not available in the QCEW tool.  You can also view industries up to a 4-Digit NAICS code with this tool.  A</a:t>
            </a:r>
            <a:r>
              <a:rPr lang="en-US" dirty="0" smtClean="0"/>
              <a:t>t its</a:t>
            </a:r>
            <a:r>
              <a:rPr lang="en-US" baseline="0" dirty="0" smtClean="0"/>
              <a:t> most basic level as seen here, you can only view industries at the 2-digit NAICS sector level.  To view more detailed industry data, all you must do is  </a:t>
            </a:r>
            <a:r>
              <a:rPr lang="en-US" b="1" u="sng" baseline="0" dirty="0" smtClean="0"/>
              <a:t>[CLICK]  </a:t>
            </a:r>
            <a:r>
              <a:rPr lang="en-US" baseline="0" dirty="0" smtClean="0"/>
              <a:t> simply click on the “Information by Detailed Industry” link next to the pull down menu for Geographic Grouping.</a:t>
            </a:r>
          </a:p>
          <a:p>
            <a:endParaRPr lang="en-US" baseline="0" dirty="0" smtClean="0"/>
          </a:p>
          <a:p>
            <a:r>
              <a:rPr lang="en-US" baseline="0" dirty="0" smtClean="0"/>
              <a:t>Let’s see what more we can find out about the truck transportation industry for Missouri statewide.</a:t>
            </a:r>
          </a:p>
          <a:p>
            <a:pPr defTabSz="917235">
              <a:defRPr/>
            </a:pPr>
            <a:r>
              <a:rPr lang="en-US" b="1" u="sng" baseline="0" dirty="0" smtClean="0"/>
              <a:t>[CLICK]</a:t>
            </a:r>
            <a:endParaRPr lang="en-US" b="1" u="sng"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dirty="0" smtClean="0"/>
              <a:t>After clicking the Information by Detailed Industry</a:t>
            </a:r>
            <a:r>
              <a:rPr lang="en-US" baseline="0" dirty="0" smtClean="0"/>
              <a:t> link, the page will move into this format.  You can look at  </a:t>
            </a:r>
            <a:r>
              <a:rPr lang="en-US" b="1" u="sng" baseline="0" dirty="0" smtClean="0"/>
              <a:t>[CLICK]  </a:t>
            </a:r>
            <a:r>
              <a:rPr lang="en-US" dirty="0" smtClean="0"/>
              <a:t> the </a:t>
            </a:r>
            <a:r>
              <a:rPr lang="en-US" baseline="0" dirty="0" smtClean="0"/>
              <a:t>total transportation and warehousing industry located here at the basic two-digit level, but since we want to see trucking transportation in particular, we will need to  </a:t>
            </a:r>
            <a:r>
              <a:rPr lang="en-US" b="1" u="sng" dirty="0" smtClean="0"/>
              <a:t>[CLICK] </a:t>
            </a:r>
            <a:r>
              <a:rPr lang="en-US" dirty="0" smtClean="0"/>
              <a:t>  </a:t>
            </a:r>
            <a:r>
              <a:rPr lang="en-US" baseline="0" dirty="0" smtClean="0"/>
              <a:t>select the “More” hyperlink next to our chosen industry.</a:t>
            </a:r>
            <a:r>
              <a:rPr lang="en-US" b="1" u="sng" dirty="0" smtClean="0"/>
              <a:t> </a:t>
            </a:r>
          </a:p>
          <a:p>
            <a:pPr defTabSz="917235">
              <a:defRPr/>
            </a:pPr>
            <a:endParaRPr lang="en-US" b="1" u="sng" dirty="0" smtClean="0"/>
          </a:p>
          <a:p>
            <a:pPr defTabSz="917235">
              <a:defRPr/>
            </a:pPr>
            <a:r>
              <a:rPr lang="en-US" b="1" u="sng" dirty="0" smtClean="0"/>
              <a:t>[CLICK]</a:t>
            </a:r>
          </a:p>
          <a:p>
            <a:pPr defTabSz="917235">
              <a:defRPr/>
            </a:pPr>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dirty="0" smtClean="0"/>
              <a:t>Now we can see the  </a:t>
            </a:r>
            <a:r>
              <a:rPr lang="en-US" b="1" u="sng" dirty="0" smtClean="0"/>
              <a:t>[CLICK]</a:t>
            </a:r>
            <a:r>
              <a:rPr lang="en-US" dirty="0" smtClean="0"/>
              <a:t>   employment data for our specific industry.  For our job seeker, this information</a:t>
            </a:r>
            <a:r>
              <a:rPr lang="en-US" baseline="0" dirty="0" smtClean="0"/>
              <a:t> could tell him more about separation rates and other information specifically for truck transportation .  </a:t>
            </a:r>
          </a:p>
          <a:p>
            <a:endParaRPr lang="en-US" baseline="0" dirty="0" smtClean="0"/>
          </a:p>
          <a:p>
            <a:pPr defTabSz="917235">
              <a:defRPr/>
            </a:pPr>
            <a:r>
              <a:rPr lang="en-US" baseline="0" dirty="0" smtClean="0"/>
              <a:t>Another useful feature of this tool is the demographic sorter. If a student is about to enter a program to gain certification for employment, you can filter the age group to a similar age bracket </a:t>
            </a:r>
            <a:r>
              <a:rPr lang="en-US" b="1" u="sng" baseline="0" dirty="0" smtClean="0"/>
              <a:t>[CLICK]</a:t>
            </a:r>
            <a:r>
              <a:rPr lang="en-US" baseline="0" dirty="0" smtClean="0"/>
              <a:t>   and see more specifically what employment chances look like within an industry. </a:t>
            </a:r>
          </a:p>
          <a:p>
            <a:pPr defTabSz="917235">
              <a:defRPr/>
            </a:pPr>
            <a:r>
              <a:rPr lang="en-US" baseline="0" dirty="0" smtClean="0"/>
              <a:t> </a:t>
            </a:r>
            <a:r>
              <a:rPr lang="en-US" b="1" u="sng" dirty="0" smtClean="0"/>
              <a:t>[CLICK]</a:t>
            </a:r>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the Employment Data.  Please feel free to pause the webinar where you are now and practice retrieving data on your own.  If you choose not to, please continue on with the Module lesson.</a:t>
            </a:r>
          </a:p>
          <a:p>
            <a:pPr defTabSz="917235">
              <a:defRPr/>
            </a:pPr>
            <a:r>
              <a:rPr lang="en-US" b="1" u="sng" dirty="0" smtClean="0"/>
              <a:t>[CLICK]</a:t>
            </a:r>
          </a:p>
          <a:p>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01725" y="696913"/>
            <a:ext cx="3084513" cy="2312987"/>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second type of Labor Market</a:t>
            </a:r>
            <a:r>
              <a:rPr lang="en-US" baseline="0" dirty="0" smtClean="0"/>
              <a:t> Information is Labor Force Data.  This data offers a different view than the employment data we just looked at. The labor force data views employment by people’s place of residence, regardless of where they work.</a:t>
            </a:r>
          </a:p>
          <a:p>
            <a:endParaRPr lang="en-US" baseline="0" dirty="0" smtClean="0"/>
          </a:p>
          <a:p>
            <a:r>
              <a:rPr lang="en-US" baseline="0" dirty="0" smtClean="0"/>
              <a:t>Labor force data provides more insight into topics like:</a:t>
            </a:r>
          </a:p>
          <a:p>
            <a:pPr>
              <a:buFont typeface="Arial" pitchFamily="34" charset="0"/>
              <a:buChar char="•"/>
            </a:pPr>
            <a:r>
              <a:rPr lang="en-US" baseline="0" dirty="0" smtClean="0"/>
              <a:t>Employment and unemployment rates</a:t>
            </a:r>
          </a:p>
          <a:p>
            <a:pPr>
              <a:buFont typeface="Arial" pitchFamily="34" charset="0"/>
              <a:buChar char="•"/>
            </a:pPr>
            <a:r>
              <a:rPr lang="en-US" dirty="0" smtClean="0"/>
              <a:t>Where residents of an area are working</a:t>
            </a:r>
          </a:p>
          <a:p>
            <a:pPr>
              <a:buFont typeface="Arial" pitchFamily="34" charset="0"/>
              <a:buChar char="•"/>
            </a:pPr>
            <a:r>
              <a:rPr lang="en-US" dirty="0" smtClean="0"/>
              <a:t>What the</a:t>
            </a:r>
            <a:r>
              <a:rPr lang="en-US" baseline="0" dirty="0" smtClean="0"/>
              <a:t> labor force is earning, and;</a:t>
            </a:r>
          </a:p>
          <a:p>
            <a:pPr>
              <a:buFont typeface="Arial" pitchFamily="34" charset="0"/>
              <a:buChar char="•"/>
            </a:pPr>
            <a:r>
              <a:rPr lang="en-US" baseline="0" dirty="0" smtClean="0"/>
              <a:t>What skills our regional labor force has to secure employment. </a:t>
            </a:r>
          </a:p>
          <a:p>
            <a:pPr defTabSz="917235">
              <a:defRPr/>
            </a:pPr>
            <a:r>
              <a:rPr lang="en-US" b="1" u="sng" dirty="0" smtClean="0"/>
              <a:t>[CLICK]</a:t>
            </a:r>
          </a:p>
          <a:p>
            <a:pPr>
              <a:buFont typeface="Arial" pitchFamily="34" charset="0"/>
              <a:buNone/>
            </a:pPr>
            <a:endParaRPr lang="en-US" baseline="0" dirty="0" smtClean="0"/>
          </a:p>
        </p:txBody>
      </p:sp>
      <p:sp>
        <p:nvSpPr>
          <p:cNvPr id="4" name="Slide Number Placeholder 3"/>
          <p:cNvSpPr>
            <a:spLocks noGrp="1"/>
          </p:cNvSpPr>
          <p:nvPr>
            <p:ph type="sldNum" sz="quarter" idx="5"/>
          </p:nvPr>
        </p:nvSpPr>
        <p:spPr/>
        <p:txBody>
          <a:bodyPr/>
          <a:lstStyle/>
          <a:p>
            <a:pPr>
              <a:defRPr/>
            </a:pPr>
            <a:fld id="{9B0C1B30-86A9-4EF1-8504-4AB823E9615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ln>
            <a:miter lim="800000"/>
            <a:headEnd/>
            <a:tailEnd/>
          </a:ln>
        </p:spPr>
        <p:txBody>
          <a:bodyPr lIns="90516" tIns="45258" rIns="90516" bIns="45258"/>
          <a:lstStyle/>
          <a:p>
            <a:pPr marL="225890" indent="-225890">
              <a:defRPr/>
            </a:pPr>
            <a:r>
              <a:rPr lang="en-US" dirty="0" smtClean="0"/>
              <a:t>The Local Area Unemployment</a:t>
            </a:r>
            <a:r>
              <a:rPr lang="en-US" baseline="0" dirty="0" smtClean="0"/>
              <a:t> Statistics tool provides the broadest scope of labor force data.  It estimates the number of people within the labor force, showing how many are employed or how many unemployed.  The unemployment rate is a very frequently used type of data.  Monthly data can be examined at various geographic levels including the U.S., states, counties, and metropolitan areas. </a:t>
            </a:r>
          </a:p>
          <a:p>
            <a:pPr marL="225890" indent="-225890">
              <a:defRPr/>
            </a:pPr>
            <a:endParaRPr lang="en-US" baseline="0" dirty="0" smtClean="0"/>
          </a:p>
          <a:p>
            <a:pPr marL="225890" indent="-225890">
              <a:defRPr/>
            </a:pPr>
            <a:r>
              <a:rPr lang="en-US" baseline="0" dirty="0" smtClean="0"/>
              <a:t>This data is usually up-to-date, being reported only a few weeks after the reference period.</a:t>
            </a:r>
          </a:p>
          <a:p>
            <a:pPr marL="225890" indent="-225890">
              <a:defRPr/>
            </a:pPr>
            <a:endParaRPr lang="en-US" baseline="0" dirty="0" smtClean="0"/>
          </a:p>
          <a:p>
            <a:pPr marL="225890" indent="-225890">
              <a:defRPr/>
            </a:pPr>
            <a:endParaRPr lang="en-US" baseline="0" dirty="0" smtClean="0"/>
          </a:p>
          <a:p>
            <a:pPr marL="225890" indent="-225890">
              <a:defRPr/>
            </a:pPr>
            <a:r>
              <a:rPr lang="en-US" baseline="0" dirty="0" smtClean="0"/>
              <a:t>Let’s look at an example of this tool using Cape Girardeau County.  We want to see how this county has been faring in terms of unemployment.  </a:t>
            </a:r>
          </a:p>
          <a:p>
            <a:pPr marL="225890" indent="-225890" defTabSz="917235">
              <a:defRPr/>
            </a:pPr>
            <a:r>
              <a:rPr lang="en-US" b="1" u="sng" dirty="0" smtClean="0"/>
              <a:t>[CLICK]</a:t>
            </a:r>
          </a:p>
          <a:p>
            <a:pPr marL="225890" indent="-225890">
              <a:defRPr/>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dirty="0" smtClean="0"/>
              <a:t>To extract data, we must select  </a:t>
            </a:r>
            <a:r>
              <a:rPr lang="en-US" b="1" u="sng" dirty="0" smtClean="0"/>
              <a:t>[CLICK]</a:t>
            </a:r>
            <a:r>
              <a:rPr lang="en-US" dirty="0" smtClean="0"/>
              <a:t>  </a:t>
            </a:r>
            <a:r>
              <a:rPr lang="en-US" baseline="0" dirty="0" smtClean="0"/>
              <a:t>Cape Girardeau County from our pull-down menu and the year we wish to view in the blue shaded area.  If you want to do a comparison across areas for a particular time frame, you can just select a year and month from within the green shaded area and the labor force data for that month will appear in a table showing all geographic areas.</a:t>
            </a:r>
          </a:p>
          <a:p>
            <a:endParaRPr lang="en-US" baseline="0" dirty="0" smtClean="0"/>
          </a:p>
          <a:p>
            <a:r>
              <a:rPr lang="en-US" baseline="0" dirty="0" smtClean="0"/>
              <a:t>From our selection of Cape Girardeau County from the blue area we now have a populated chart with our labor force data that we can use to examine how the labor force and unemployment have performed during the current year.  By selecting other years we can view a longer time period, for example seeing how well an area has recovered from the recession.</a:t>
            </a:r>
          </a:p>
          <a:p>
            <a:pPr defTabSz="917235">
              <a:defRPr/>
            </a:pPr>
            <a:r>
              <a:rPr lang="en-US" b="1" u="sng" dirty="0" smtClean="0"/>
              <a:t>[CLICK]</a:t>
            </a:r>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Regional </a:t>
            </a:r>
            <a:r>
              <a:rPr lang="en-US" baseline="0" dirty="0" smtClean="0"/>
              <a:t>profiles, a labor force tool for WIA regions, is compiled using different types of LMI.  They’ll have much of the data you just looked up in our LAUS tool, but some data may appear with a longer lag.  However, these summaries include a lot more information about our labor force.  They’ll have population and income data, as well as information by industry and occupation.  Let’s take a quick look at the Southeast region’s demographic summary and see if there is anything we can learn……</a:t>
            </a:r>
          </a:p>
          <a:p>
            <a:pPr defTabSz="917235">
              <a:defRPr/>
            </a:pPr>
            <a:r>
              <a:rPr lang="en-US" b="1" u="sng" dirty="0" smtClean="0"/>
              <a:t>[CLICK]</a:t>
            </a:r>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baseline="0" dirty="0" smtClean="0"/>
              <a:t>We can use the information on this page in conjunction with the LEHD tool and others presented in this lesson to better understand where many of our future openings may exist and what we will need to do to start addressing skill gaps now. </a:t>
            </a:r>
          </a:p>
          <a:p>
            <a:pPr defTabSz="917235">
              <a:defRPr/>
            </a:pPr>
            <a:r>
              <a:rPr lang="en-US" b="1" u="sng" baseline="0" dirty="0" smtClean="0"/>
              <a:t>[CLICK]</a:t>
            </a:r>
            <a:endParaRPr lang="en-US" b="1" u="sng"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lIns="93165" tIns="46582" rIns="93165" bIns="46582" numCol="1" anchor="t" anchorCtr="0" compatLnSpc="1">
            <a:prstTxWarp prst="textNoShape">
              <a:avLst/>
            </a:prstTxWarp>
          </a:bodyPr>
          <a:lstStyle/>
          <a:p>
            <a:pPr eaLnBrk="1" hangingPunct="1">
              <a:spcBef>
                <a:spcPct val="0"/>
              </a:spcBef>
            </a:pPr>
            <a:r>
              <a:rPr lang="en-US" dirty="0" smtClean="0">
                <a:latin typeface="Arial" pitchFamily="34" charset="0"/>
              </a:rPr>
              <a:t>Today we</a:t>
            </a:r>
            <a:r>
              <a:rPr lang="en-US" baseline="0" dirty="0" smtClean="0">
                <a:latin typeface="Arial" pitchFamily="34" charset="0"/>
              </a:rPr>
              <a:t> will be covering Lesson 1: LMI Fundamentals.  We will be going over the basics of labor market information and how it can be used. </a:t>
            </a:r>
          </a:p>
          <a:p>
            <a:pPr eaLnBrk="1" hangingPunct="1">
              <a:spcBef>
                <a:spcPct val="0"/>
              </a:spcBef>
            </a:pPr>
            <a:r>
              <a:rPr lang="en-US" baseline="0" dirty="0" smtClean="0">
                <a:latin typeface="Arial" pitchFamily="34" charset="0"/>
              </a:rPr>
              <a:t> We will attempt to cover many of the fundamental LMI tools and how they can be used to extract data. </a:t>
            </a:r>
          </a:p>
          <a:p>
            <a:pPr eaLnBrk="1" hangingPunct="1">
              <a:spcBef>
                <a:spcPct val="0"/>
              </a:spcBef>
            </a:pPr>
            <a:r>
              <a:rPr lang="en-US" baseline="0" dirty="0" smtClean="0">
                <a:latin typeface="Arial" pitchFamily="34" charset="0"/>
              </a:rPr>
              <a:t> In further modules, we will go into more depth with the functions of the tools and how they can be used in certain scenarios.</a:t>
            </a:r>
            <a:endParaRPr lang="en-US" b="1" dirty="0" smtClean="0">
              <a:latin typeface="Arial" pitchFamily="34" charset="0"/>
            </a:endParaRPr>
          </a:p>
          <a:p>
            <a:pPr defTabSz="917235" eaLnBrk="1" hangingPunct="1">
              <a:spcBef>
                <a:spcPct val="0"/>
              </a:spcBef>
              <a:defRPr/>
            </a:pPr>
            <a:r>
              <a:rPr lang="en-US" b="1" u="sng" baseline="0" dirty="0" smtClean="0"/>
              <a:t>[CLICK]</a:t>
            </a:r>
            <a:endParaRPr lang="en-US" b="1" u="sng" dirty="0" smtClean="0"/>
          </a:p>
          <a:p>
            <a:pPr eaLnBrk="1" hangingPunct="1">
              <a:spcBef>
                <a:spcPct val="0"/>
              </a:spcBef>
            </a:pPr>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rPr>
              <a:t>There are other tools that may help you understand</a:t>
            </a:r>
            <a:r>
              <a:rPr lang="en-US" baseline="0" dirty="0" smtClean="0">
                <a:latin typeface="Arial" pitchFamily="34" charset="0"/>
              </a:rPr>
              <a:t> </a:t>
            </a:r>
            <a:r>
              <a:rPr lang="en-US" dirty="0" smtClean="0">
                <a:latin typeface="Arial" pitchFamily="34" charset="0"/>
              </a:rPr>
              <a:t>your labor force.  Commuting data – sometimes</a:t>
            </a:r>
            <a:r>
              <a:rPr lang="en-US" baseline="0" dirty="0" smtClean="0">
                <a:latin typeface="Arial" pitchFamily="34" charset="0"/>
              </a:rPr>
              <a:t> called journey to work or inflow/outflow data – show the relationship between where people live and where they work.  Some areas with employment centers have net “in-commuting”… more people come from other areas to work there than leave that area to work elsewhere.  Other areas have more out-commuting, where a substantial number of residents commute to other areas.  </a:t>
            </a:r>
          </a:p>
          <a:p>
            <a:endParaRPr lang="en-US" baseline="0" dirty="0" smtClean="0">
              <a:latin typeface="Arial" pitchFamily="34" charset="0"/>
            </a:endParaRPr>
          </a:p>
          <a:p>
            <a:r>
              <a:rPr lang="en-US" baseline="0" dirty="0" smtClean="0">
                <a:latin typeface="Arial" pitchFamily="34" charset="0"/>
              </a:rPr>
              <a:t>Migration data show permanent relocations…the number of people who’ve moved from you area to other areas or who have moved into your area from elsewhere.</a:t>
            </a:r>
          </a:p>
          <a:p>
            <a:endParaRPr lang="en-US" baseline="0" dirty="0" smtClean="0">
              <a:latin typeface="Arial" pitchFamily="34" charset="0"/>
            </a:endParaRPr>
          </a:p>
          <a:p>
            <a:r>
              <a:rPr lang="en-US" baseline="0" dirty="0" smtClean="0">
                <a:latin typeface="Arial" pitchFamily="34" charset="0"/>
              </a:rPr>
              <a:t>Both types of data can help you understand labor availability and other questions that affect labor market and economic conditions in your area.  </a:t>
            </a:r>
          </a:p>
          <a:p>
            <a:endParaRPr lang="en-US" baseline="0" dirty="0" smtClean="0">
              <a:latin typeface="Arial" pitchFamily="34" charset="0"/>
            </a:endParaRPr>
          </a:p>
          <a:p>
            <a:r>
              <a:rPr lang="en-US" baseline="0" dirty="0" smtClean="0">
                <a:latin typeface="Arial" pitchFamily="34" charset="0"/>
              </a:rPr>
              <a:t>Let’s look at commuting using LED On-the-Map.</a:t>
            </a:r>
          </a:p>
          <a:p>
            <a:pPr defTabSz="917235">
              <a:defRPr/>
            </a:pPr>
            <a:r>
              <a:rPr lang="en-US" b="1" u="sng" baseline="0" dirty="0" smtClean="0"/>
              <a:t>[CLICK]</a:t>
            </a:r>
            <a:endParaRPr lang="en-US" b="1" u="sng" dirty="0" smtClean="0"/>
          </a:p>
          <a:p>
            <a:endParaRPr lang="en-US" baseline="0" dirty="0" smtClean="0">
              <a:latin typeface="Arial" pitchFamily="34" charset="0"/>
            </a:endParaRPr>
          </a:p>
          <a:p>
            <a:endParaRPr lang="en-US" baseline="0" dirty="0" smtClean="0">
              <a:latin typeface="Arial" pitchFamily="34" charset="0"/>
            </a:endParaRPr>
          </a:p>
          <a:p>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again using Cape Girardeau County, we see a</a:t>
            </a:r>
            <a:r>
              <a:rPr lang="en-US" baseline="0" dirty="0" smtClean="0"/>
              <a:t> graphic summary of worker inflows and outflows.  20,828 Cape Girardeau County residents work in the county.  An additional 12,364 residents work in other counties.  This is more than offset by the 16,495 residents of other counties who come to Cape Girardeau County to work.</a:t>
            </a:r>
          </a:p>
          <a:p>
            <a:endParaRPr lang="en-US" baseline="0" dirty="0" smtClean="0"/>
          </a:p>
          <a:p>
            <a:r>
              <a:rPr lang="en-US" baseline="0" dirty="0" smtClean="0"/>
              <a:t>You can find more information by selecting “Detailed Report.” </a:t>
            </a:r>
            <a:r>
              <a:rPr lang="en-US" b="1" u="sng" baseline="0" dirty="0" smtClean="0"/>
              <a:t>[CLICK]</a:t>
            </a:r>
          </a:p>
          <a:p>
            <a:endParaRPr lang="en-US" b="1" u="sng" baseline="0" dirty="0" smtClean="0"/>
          </a:p>
          <a:p>
            <a:r>
              <a:rPr lang="en-US" b="1" u="sng" baseline="0" dirty="0" smtClean="0"/>
              <a:t>[CLICK]</a:t>
            </a:r>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latin typeface="Arial" pitchFamily="34" charset="0"/>
              </a:rPr>
              <a:t>This pages shows an example of use of migration data.  These Migration Pattern reports are available on the MERIC website.</a:t>
            </a:r>
          </a:p>
          <a:p>
            <a:endParaRPr lang="en-US" baseline="0" dirty="0" smtClean="0">
              <a:latin typeface="Arial" pitchFamily="34" charset="0"/>
            </a:endParaRPr>
          </a:p>
          <a:p>
            <a:pPr defTabSz="917235">
              <a:defRPr/>
            </a:pPr>
            <a:r>
              <a:rPr lang="en-US" b="1" u="sng" baseline="0" dirty="0" smtClean="0"/>
              <a:t>[CLICK]</a:t>
            </a:r>
            <a:endParaRPr lang="en-US" dirty="0" smtClean="0"/>
          </a:p>
          <a:p>
            <a:endParaRPr lang="en-US" dirty="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Labor Force data.  Please feel free to pause the webinar where you are now and practice retrieving data on your own.  If you choose not to, please continue on with the Module lesson.</a:t>
            </a:r>
          </a:p>
          <a:p>
            <a:endParaRPr lang="en-US" baseline="0" dirty="0" smtClean="0"/>
          </a:p>
          <a:p>
            <a:pPr defTabSz="917235">
              <a:defRPr/>
            </a:pPr>
            <a:r>
              <a:rPr lang="en-US" b="1" u="sng"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101725" y="696913"/>
            <a:ext cx="3084513" cy="2312987"/>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third</a:t>
            </a:r>
            <a:r>
              <a:rPr lang="en-US" baseline="0" dirty="0" smtClean="0"/>
              <a:t> type of labor market information data is wage data.  </a:t>
            </a:r>
          </a:p>
          <a:p>
            <a:endParaRPr lang="en-US" baseline="0" dirty="0" smtClean="0"/>
          </a:p>
          <a:p>
            <a:r>
              <a:rPr lang="en-US" baseline="0" dirty="0" smtClean="0"/>
              <a:t>It can tell you industrial and occupational wage averages, breakouts for wage data, and even differences in wages by demographics.</a:t>
            </a:r>
          </a:p>
          <a:p>
            <a:endParaRPr lang="en-US" baseline="0" dirty="0" smtClean="0"/>
          </a:p>
          <a:p>
            <a:pPr defTabSz="917235">
              <a:defRPr/>
            </a:pPr>
            <a:r>
              <a:rPr lang="en-US" b="1" u="sng" baseline="0" dirty="0" smtClean="0"/>
              <a:t>[CLICK]</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F8E383D-49D9-4B64-87DF-B0A167B630B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We’ve already</a:t>
            </a:r>
            <a:r>
              <a:rPr lang="en-US" baseline="0" dirty="0" smtClean="0"/>
              <a:t> seen wage data as a by-product of our QCEW and LEHD data tools.  However, the most comprehensive and in-depth wage data tool is the Occupational Employment Statistics data.  This survey tracks both employment and wages at a detailed occupational level and sums up the averages for occupational sectors.</a:t>
            </a:r>
          </a:p>
          <a:p>
            <a:endParaRPr lang="en-US" baseline="0" dirty="0" smtClean="0"/>
          </a:p>
          <a:p>
            <a:r>
              <a:rPr lang="en-US" dirty="0" smtClean="0"/>
              <a:t>The Occupational Employment Statistics tool allows you to sort by</a:t>
            </a:r>
            <a:r>
              <a:rPr lang="en-US" baseline="0" dirty="0" smtClean="0"/>
              <a:t> occupational sector or occupations alone for an area or across geographies for comparison.  You can find data for the state, metropolitan area and WIA regions, but confidentiality restrictions usually prohibit producing data at the county level.  </a:t>
            </a:r>
          </a:p>
          <a:p>
            <a:endParaRPr lang="en-US" baseline="0" dirty="0" smtClean="0"/>
          </a:p>
          <a:p>
            <a:r>
              <a:rPr lang="en-US" baseline="0" dirty="0" smtClean="0"/>
              <a:t>Let’s try to answer the example question in the orange box using the OES tool: What is the entry-level hourly wage for a worker employed in the Ozark region as a transportation supervisor?</a:t>
            </a:r>
          </a:p>
          <a:p>
            <a:pPr defTabSz="917235">
              <a:defRPr/>
            </a:pPr>
            <a:endParaRPr lang="en-US" b="1" u="sng" baseline="0" dirty="0" smtClean="0"/>
          </a:p>
          <a:p>
            <a:pPr defTabSz="917235">
              <a:defRPr/>
            </a:pPr>
            <a:r>
              <a:rPr lang="en-US" b="1" u="sng" baseline="0" dirty="0" smtClean="0"/>
              <a:t>[CLICK]</a:t>
            </a:r>
            <a:endParaRPr lang="en-US" dirty="0" smtClean="0"/>
          </a:p>
          <a:p>
            <a:endParaRPr lang="en-US" dirty="0"/>
          </a:p>
        </p:txBody>
      </p:sp>
      <p:sp>
        <p:nvSpPr>
          <p:cNvPr id="4" name="Slide Number Placeholder 3"/>
          <p:cNvSpPr>
            <a:spLocks noGrp="1"/>
          </p:cNvSpPr>
          <p:nvPr>
            <p:ph type="sldNum" sz="quarter" idx="5"/>
          </p:nvPr>
        </p:nvSpPr>
        <p:spPr/>
        <p:txBody>
          <a:bodyPr/>
          <a:lstStyle/>
          <a:p>
            <a:pPr>
              <a:defRPr/>
            </a:pPr>
            <a:fld id="{7B8DA6AD-A2C6-4342-B024-1F6B782F453D}"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dirty="0" smtClean="0"/>
              <a:t>You have the option of selecting</a:t>
            </a:r>
            <a:r>
              <a:rPr lang="en-US" baseline="0" dirty="0" smtClean="0"/>
              <a:t> the specific region on the map that you are interested in so you can view all occupations across sectors, or you can use the pull down menus to select the area and/or the occupation you wish to look at across all regions.  We’ll look at the occupations within the  </a:t>
            </a:r>
            <a:r>
              <a:rPr lang="en-US" b="1" u="sng" baseline="0" dirty="0" smtClean="0"/>
              <a:t>[CLICK]</a:t>
            </a:r>
            <a:r>
              <a:rPr lang="en-US" b="0" u="none" baseline="0" dirty="0" smtClean="0"/>
              <a:t> </a:t>
            </a:r>
            <a:r>
              <a:rPr lang="en-US" dirty="0" smtClean="0"/>
              <a:t> </a:t>
            </a:r>
            <a:r>
              <a:rPr lang="en-US" baseline="0" dirty="0" smtClean="0"/>
              <a:t>Ozark region so we can see what the entry wage is going to be for an occupation matching the title of transportation supervisor.</a:t>
            </a:r>
          </a:p>
          <a:p>
            <a:pPr defTabSz="917235">
              <a:defRPr/>
            </a:pPr>
            <a:endParaRPr lang="en-US" baseline="0" dirty="0" smtClean="0"/>
          </a:p>
          <a:p>
            <a:pPr defTabSz="917235">
              <a:defRPr/>
            </a:pPr>
            <a:r>
              <a:rPr lang="en-US" baseline="0" dirty="0" smtClean="0"/>
              <a:t>When we scroll down, </a:t>
            </a:r>
            <a:r>
              <a:rPr lang="en-US" b="1" u="sng" dirty="0" smtClean="0"/>
              <a:t>[</a:t>
            </a:r>
            <a:r>
              <a:rPr lang="en-US" b="1" dirty="0" smtClean="0"/>
              <a:t>CLICK] </a:t>
            </a:r>
            <a:r>
              <a:rPr lang="en-US" baseline="0" dirty="0" smtClean="0"/>
              <a:t>we find that the closest title for transportation supervisor is a first-line supervisor of transportation, and that the entry wage data for this occupation is $15.94 an hour or $33,150 annually.  If we wanted to, we could now select that occupation from the drop-down list   </a:t>
            </a:r>
            <a:r>
              <a:rPr lang="en-US" b="1" u="sng" baseline="0" dirty="0" smtClean="0"/>
              <a:t>[</a:t>
            </a:r>
            <a:r>
              <a:rPr lang="en-US" b="1" u="none" baseline="0" dirty="0" smtClean="0"/>
              <a:t>CLICK]  </a:t>
            </a:r>
            <a:r>
              <a:rPr lang="en-US" u="none" baseline="0" dirty="0" smtClean="0"/>
              <a:t>and</a:t>
            </a:r>
            <a:r>
              <a:rPr lang="en-US" baseline="0" dirty="0" smtClean="0"/>
              <a:t> see how these wage figures compare across the other regions in the state. </a:t>
            </a:r>
          </a:p>
          <a:p>
            <a:pPr defTabSz="917235">
              <a:defRPr/>
            </a:pPr>
            <a:endParaRPr lang="en-US" baseline="0" dirty="0" smtClean="0"/>
          </a:p>
          <a:p>
            <a:pPr defTabSz="917235">
              <a:defRPr/>
            </a:pPr>
            <a:r>
              <a:rPr lang="en-US" b="1" u="sng" dirty="0" smtClean="0"/>
              <a:t>[</a:t>
            </a:r>
            <a:r>
              <a:rPr lang="en-US" b="1" dirty="0" smtClean="0"/>
              <a:t>CLICK] </a:t>
            </a:r>
            <a:endParaRPr lang="en-US" baseline="0" dirty="0" smtClean="0"/>
          </a:p>
          <a:p>
            <a:pPr defTabSz="917235">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the Wage Data.  Please feel free to pause the webinar where you are now and practice retrieving data on your own.  If you choose not to, please continue on with the Module lesson.</a:t>
            </a:r>
          </a:p>
          <a:p>
            <a:endParaRPr lang="en-US" baseline="0" dirty="0" smtClean="0"/>
          </a:p>
          <a:p>
            <a:pPr defTabSz="917235">
              <a:defRPr/>
            </a:pPr>
            <a:r>
              <a:rPr lang="en-US" b="1" u="sng"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01725" y="696913"/>
            <a:ext cx="3084513" cy="2312987"/>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fourth LMI data type is demographic data.  Most of this data is collected and disseminated by the U.S. Census Bureau.  A complete count of the population occurs every 10 years…the Decennial Census.  Socioeconomic data, such as employment, education, and income, are no longer collected in the decennial census.   The Census Bureau now uses the American Community Survey or ACS to collect those types of data.  MERIC is able to provide some demographic data…</a:t>
            </a:r>
          </a:p>
          <a:p>
            <a:pPr defTabSz="917235">
              <a:defRPr/>
            </a:pPr>
            <a:r>
              <a:rPr lang="en-US" b="1" u="sng" baseline="0" dirty="0" smtClean="0"/>
              <a:t>[CLICK]</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146545D3-4C42-44C1-AE03-879F9F936903}"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but the majority of information comes from Census Bureau.  We’ll go to the Census Bureau’s website to answer the following questions in the orange box: What is the number of Missourians (25 and over) who do not have a high school diploma?  How many have a Bachelor’s degree or higher?</a:t>
            </a:r>
          </a:p>
          <a:p>
            <a:pPr defTabSz="917235">
              <a:defRPr/>
            </a:pPr>
            <a:endParaRPr lang="en-US" b="1" u="sng" baseline="0" dirty="0" smtClean="0"/>
          </a:p>
          <a:p>
            <a:pPr defTabSz="917235">
              <a:defRPr/>
            </a:pPr>
            <a:r>
              <a:rPr lang="en-US" b="1" u="sng" baseline="0" dirty="0" smtClean="0"/>
              <a:t>[CLICK]</a:t>
            </a:r>
          </a:p>
          <a:p>
            <a:pPr defTabSz="917235">
              <a:defRPr/>
            </a:pPr>
            <a:endParaRPr lang="en-US" dirty="0" smtClean="0"/>
          </a:p>
          <a:p>
            <a:pPr lvl="0"/>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rPr>
              <a:t>After participating</a:t>
            </a:r>
            <a:r>
              <a:rPr lang="en-US" baseline="0" dirty="0" smtClean="0">
                <a:latin typeface="Arial" pitchFamily="34" charset="0"/>
              </a:rPr>
              <a:t> in this lesson you should be able to:</a:t>
            </a:r>
          </a:p>
          <a:p>
            <a:endParaRPr lang="en-US" baseline="0" dirty="0" smtClean="0">
              <a:latin typeface="Arial" pitchFamily="34" charset="0"/>
            </a:endParaRPr>
          </a:p>
          <a:p>
            <a:pPr>
              <a:buFont typeface="Arial" pitchFamily="34" charset="0"/>
              <a:buChar char="•"/>
            </a:pPr>
            <a:r>
              <a:rPr lang="en-US" baseline="0" dirty="0" smtClean="0">
                <a:latin typeface="Arial" pitchFamily="34" charset="0"/>
              </a:rPr>
              <a:t>Identify the types of basic Labor Market Information tools</a:t>
            </a:r>
          </a:p>
          <a:p>
            <a:pPr>
              <a:buFont typeface="Arial" pitchFamily="34" charset="0"/>
              <a:buChar char="•"/>
            </a:pPr>
            <a:r>
              <a:rPr lang="en-US" baseline="0" dirty="0" smtClean="0">
                <a:latin typeface="Arial" pitchFamily="34" charset="0"/>
              </a:rPr>
              <a:t>Navigate through LMI data, and </a:t>
            </a:r>
          </a:p>
          <a:p>
            <a:pPr>
              <a:buFont typeface="Arial" pitchFamily="34" charset="0"/>
              <a:buChar char="•"/>
            </a:pPr>
            <a:r>
              <a:rPr lang="en-US" baseline="0" dirty="0" smtClean="0">
                <a:latin typeface="Arial" pitchFamily="34" charset="0"/>
              </a:rPr>
              <a:t>Understand the use of LMI in workforce and economic development</a:t>
            </a:r>
          </a:p>
          <a:p>
            <a:pPr>
              <a:buFont typeface="Arial" pitchFamily="34" charset="0"/>
              <a:buChar char="•"/>
            </a:pPr>
            <a:endParaRPr lang="en-US" baseline="0" dirty="0" smtClean="0">
              <a:latin typeface="Arial" pitchFamily="34" charset="0"/>
            </a:endParaRPr>
          </a:p>
          <a:p>
            <a:pPr>
              <a:buFont typeface="Arial" pitchFamily="34" charset="0"/>
              <a:buNone/>
            </a:pPr>
            <a:r>
              <a:rPr lang="en-US" b="1" u="sng" baseline="0" dirty="0" smtClean="0">
                <a:latin typeface="Arial" pitchFamily="34" charset="0"/>
              </a:rPr>
              <a:t>[CLICK]</a:t>
            </a:r>
            <a:endParaRPr lang="en-US" b="1" u="sng"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Census data are available through the Bureau’s American Fact Finder Website.</a:t>
            </a:r>
          </a:p>
          <a:p>
            <a:r>
              <a:rPr lang="en-US" dirty="0" smtClean="0"/>
              <a:t>Detailed data can be found using the “Guided Search” and “Advanced Search” options, but good summary information can be obtained using the Community Facts part of the page.  Simply enter the area you are interested in, in this case Missouri. </a:t>
            </a:r>
            <a:r>
              <a:rPr lang="en-US" b="1" u="sng" dirty="0" smtClean="0"/>
              <a:t>[CLICK]</a:t>
            </a:r>
          </a:p>
          <a:p>
            <a:endParaRPr lang="en-US" b="1" u="sng" dirty="0" smtClean="0"/>
          </a:p>
          <a:p>
            <a:pPr defTabSz="917235">
              <a:defRPr/>
            </a:pPr>
            <a:r>
              <a:rPr lang="en-US" b="1" u="sng"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click on the ACS table that contains education </a:t>
            </a:r>
            <a:r>
              <a:rPr lang="en-US" b="1" u="sng" dirty="0" smtClean="0"/>
              <a:t>[CLICK]</a:t>
            </a:r>
          </a:p>
          <a:p>
            <a:endParaRPr lang="en-US" b="1" u="sng" dirty="0" smtClean="0"/>
          </a:p>
          <a:p>
            <a:pPr defTabSz="917235">
              <a:defRPr/>
            </a:pPr>
            <a:r>
              <a:rPr lang="en-US" b="1" u="sng"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results page.  By scrolling down…</a:t>
            </a:r>
            <a:r>
              <a:rPr lang="en-US" b="1" u="sng" dirty="0" smtClean="0"/>
              <a:t>[CLICK]</a:t>
            </a:r>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able to locate information about educational attainment.   </a:t>
            </a:r>
            <a:r>
              <a:rPr lang="en-US" b="1" u="sng" dirty="0" smtClean="0"/>
              <a:t>[CLICK]</a:t>
            </a:r>
            <a:r>
              <a:rPr lang="en-US" dirty="0" smtClean="0"/>
              <a:t> </a:t>
            </a:r>
          </a:p>
          <a:p>
            <a:r>
              <a:rPr lang="en-US" dirty="0" smtClean="0"/>
              <a:t> We see that 13.2% of Missourians had less than a high school diploma, while 25.4% had a bachelor’s degree or higher in the time period covered by the report.   Take a moment to look at some of the other types of data on this page. </a:t>
            </a:r>
            <a:r>
              <a:rPr lang="en-US" b="1" u="sng" dirty="0" smtClean="0"/>
              <a:t>[CLICK]</a:t>
            </a:r>
            <a:r>
              <a:rPr lang="en-US" dirty="0" smtClean="0"/>
              <a:t> The ACS is full of good information for all areas of the state, but it takes some practice to be proficient in locating more detailed data. …  </a:t>
            </a:r>
            <a:r>
              <a:rPr lang="en-US" b="1" u="sng" dirty="0" smtClean="0"/>
              <a:t>[CLICK]</a:t>
            </a:r>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 of the ACS Advanced Search page, you can enter a subject and geography in the highlighted boxes to start the process of narrowing your request.   </a:t>
            </a:r>
          </a:p>
          <a:p>
            <a:r>
              <a:rPr lang="en-US" dirty="0" smtClean="0"/>
              <a:t> </a:t>
            </a:r>
            <a:r>
              <a:rPr lang="en-US" b="1" u="sng"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Demographics Data.  Please feel free to pause the webinar where you are now and practice retrieving data on your own.  If you choose not to, please continue on with the Module lesson.</a:t>
            </a:r>
          </a:p>
          <a:p>
            <a:endParaRPr lang="en-US" baseline="0" dirty="0" smtClean="0"/>
          </a:p>
          <a:p>
            <a:pPr defTabSz="917235">
              <a:defRPr/>
            </a:pPr>
            <a:r>
              <a:rPr lang="en-US" b="1" u="sng"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101725" y="696913"/>
            <a:ext cx="3084513" cy="2312987"/>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final and most comprehensive data type of LMI </a:t>
            </a:r>
            <a:r>
              <a:rPr lang="en-US" baseline="0" dirty="0" smtClean="0"/>
              <a:t>is Career Planning Information. Most of the career planning information tools use at least some of the data we have already discussed throughout this lesson.  The career planning information has to be all-encompassing and enable planning for both short-term and long-term career paths.</a:t>
            </a:r>
          </a:p>
          <a:p>
            <a:endParaRPr lang="en-US" baseline="0" dirty="0" smtClean="0"/>
          </a:p>
          <a:p>
            <a:r>
              <a:rPr lang="en-US" baseline="0" dirty="0" smtClean="0"/>
              <a:t>Career Planning Data provides answers to:</a:t>
            </a:r>
          </a:p>
          <a:p>
            <a:pPr>
              <a:buFont typeface="Arial" pitchFamily="34" charset="0"/>
              <a:buChar char="•"/>
            </a:pPr>
            <a:r>
              <a:rPr lang="en-US" baseline="0" dirty="0" smtClean="0"/>
              <a:t>Regional and state in-demand occupations</a:t>
            </a:r>
          </a:p>
          <a:p>
            <a:pPr>
              <a:buFont typeface="Arial" pitchFamily="34" charset="0"/>
              <a:buChar char="•"/>
            </a:pPr>
            <a:r>
              <a:rPr lang="en-US" baseline="0" dirty="0" smtClean="0"/>
              <a:t>Training programs required for certain occupations and where you can find them, as well as</a:t>
            </a:r>
          </a:p>
          <a:p>
            <a:pPr>
              <a:buFont typeface="Arial" pitchFamily="34" charset="0"/>
              <a:buChar char="•"/>
            </a:pPr>
            <a:r>
              <a:rPr lang="en-US" baseline="0" dirty="0" smtClean="0"/>
              <a:t>Wage data for major occupations.</a:t>
            </a:r>
          </a:p>
          <a:p>
            <a:pPr>
              <a:buFont typeface="Arial" pitchFamily="34" charset="0"/>
              <a:buChar char="•"/>
            </a:pPr>
            <a:endParaRPr lang="en-US" baseline="0" dirty="0" smtClean="0"/>
          </a:p>
          <a:p>
            <a:pPr>
              <a:buFont typeface="Arial" pitchFamily="34" charset="0"/>
              <a:buNone/>
            </a:pPr>
            <a:r>
              <a:rPr lang="en-US" baseline="0" dirty="0" smtClean="0"/>
              <a:t>Since career planning information is complex and involves many sources, we’ll save a detailed exploration for the next lesson.</a:t>
            </a:r>
          </a:p>
          <a:p>
            <a:pPr>
              <a:buFont typeface="Arial" pitchFamily="34" charset="0"/>
              <a:buNone/>
            </a:pPr>
            <a:endParaRPr lang="en-US" baseline="0" dirty="0" smtClean="0"/>
          </a:p>
          <a:p>
            <a:pPr defTabSz="917235">
              <a:defRPr/>
            </a:pPr>
            <a:r>
              <a:rPr lang="en-US" b="1" u="sng" baseline="0" dirty="0" smtClean="0"/>
              <a:t>[CLICK]</a:t>
            </a:r>
            <a:endParaRPr lang="en-US" dirty="0" smtClean="0"/>
          </a:p>
          <a:p>
            <a:pPr>
              <a:buFont typeface="Arial" pitchFamily="34" charset="0"/>
              <a:buNone/>
            </a:pPr>
            <a:endParaRPr lang="en-US" baseline="0" dirty="0" smtClean="0"/>
          </a:p>
        </p:txBody>
      </p:sp>
      <p:sp>
        <p:nvSpPr>
          <p:cNvPr id="4" name="Slide Number Placeholder 3"/>
          <p:cNvSpPr>
            <a:spLocks noGrp="1"/>
          </p:cNvSpPr>
          <p:nvPr>
            <p:ph type="sldNum" sz="quarter" idx="5"/>
          </p:nvPr>
        </p:nvSpPr>
        <p:spPr/>
        <p:txBody>
          <a:bodyPr/>
          <a:lstStyle/>
          <a:p>
            <a:pPr>
              <a:defRPr/>
            </a:pPr>
            <a:fld id="{9EC9DD74-DD60-47FC-B509-C589BEE4DC0C}"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Career Planning data is nationally</a:t>
            </a:r>
            <a:r>
              <a:rPr lang="en-US" baseline="0" dirty="0" smtClean="0"/>
              <a:t> provided by the O*Net Online website.  It allows you to look at information describing over 800 occupations including employment figures, average wages, typically required knowledge, skills, and abilities, and outlook for future employment.</a:t>
            </a:r>
          </a:p>
          <a:p>
            <a:endParaRPr lang="en-US" baseline="0" dirty="0" smtClean="0"/>
          </a:p>
          <a:p>
            <a:r>
              <a:rPr lang="en-US" baseline="0" dirty="0" smtClean="0"/>
              <a:t>Missouri has a similar tool in the Missouri Education and Career Exploration Tool.  Much of the occupational information is actually supplied through O*Net Online, but employment figures and outlook, training requirements and programs, and job openings are Missouri supplied and specific.  </a:t>
            </a:r>
          </a:p>
          <a:p>
            <a:endParaRPr lang="en-US" baseline="0" dirty="0" smtClean="0"/>
          </a:p>
          <a:p>
            <a:r>
              <a:rPr lang="en-US" baseline="0" dirty="0" smtClean="0"/>
              <a:t>Another useful career planning tool that Missouri produces is the Employment Projections.  </a:t>
            </a:r>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2343150" y="696913"/>
            <a:ext cx="2324100" cy="1743075"/>
          </a:xfrm>
          <a:noFill/>
          <a:ln>
            <a:solidFill>
              <a:srgbClr val="000000"/>
            </a:solidFill>
            <a:miter lim="800000"/>
            <a:headEnd/>
            <a:tailEnd/>
          </a:ln>
        </p:spPr>
      </p:sp>
      <p:sp>
        <p:nvSpPr>
          <p:cNvPr id="95235" name="Notes Placeholder 2"/>
          <p:cNvSpPr>
            <a:spLocks noGrp="1"/>
          </p:cNvSpPr>
          <p:nvPr>
            <p:ph type="body" idx="1"/>
          </p:nvPr>
        </p:nvSpPr>
        <p:spPr bwMode="auto">
          <a:xfrm>
            <a:off x="676699" y="2508093"/>
            <a:ext cx="5608320" cy="4183380"/>
          </a:xfrm>
          <a:noFill/>
        </p:spPr>
        <p:txBody>
          <a:bodyPr wrap="square" numCol="1" anchor="t" anchorCtr="0" compatLnSpc="1">
            <a:prstTxWarp prst="textNoShape">
              <a:avLst/>
            </a:prstTxWarp>
            <a:normAutofit fontScale="62500" lnSpcReduction="20000"/>
          </a:bodyPr>
          <a:lstStyle/>
          <a:p>
            <a:r>
              <a:rPr lang="en-US" b="1" dirty="0" smtClean="0"/>
              <a:t>M</a:t>
            </a:r>
            <a:r>
              <a:rPr lang="en-US" sz="2400" b="1" dirty="0" smtClean="0"/>
              <a:t>ost economic developers in Missouri know and use O*Net Online.  The website has resources that assist all varieties of job-seekers and businesses in Missouri…..</a:t>
            </a:r>
          </a:p>
          <a:p>
            <a:endParaRPr lang="en-US" sz="2400" b="1" dirty="0" smtClean="0"/>
          </a:p>
          <a:p>
            <a:r>
              <a:rPr lang="en-US" sz="2400" b="1" dirty="0" smtClean="0"/>
              <a:t>Jobseekers can use the skill profiler tools available within O*Net’s system to narrow their career search and find an occupation that better matches their wants and needs.  Businesses can use O*Net online to create more accurate job descriptions when filling vacancies and can see what trainings are typically required for occupations so they can keep their staff up-to-date with new practices and technologies.</a:t>
            </a:r>
          </a:p>
          <a:p>
            <a:endParaRPr lang="en-US" sz="2400" b="1" dirty="0" smtClean="0"/>
          </a:p>
          <a:p>
            <a:r>
              <a:rPr lang="en-US" sz="2400" b="1" dirty="0" smtClean="0"/>
              <a:t>O*Net’s even been integrated into the Missouri CareerOneStop site and our </a:t>
            </a:r>
            <a:r>
              <a:rPr lang="en-US" sz="2400" b="1" dirty="0" err="1" smtClean="0"/>
              <a:t>ToolBox</a:t>
            </a:r>
            <a:r>
              <a:rPr lang="en-US" sz="2400" b="1" dirty="0" smtClean="0"/>
              <a:t> 2.0 function.  O*Net is also constantly updated with new and emerging occupations and industries or new employment outlook figures to give jobseekers, businesses, and workforce developers the most up-to-date picture of employment.</a:t>
            </a:r>
          </a:p>
        </p:txBody>
      </p:sp>
      <p:sp>
        <p:nvSpPr>
          <p:cNvPr id="4" name="Slide Number Placeholder 3"/>
          <p:cNvSpPr>
            <a:spLocks noGrp="1"/>
          </p:cNvSpPr>
          <p:nvPr>
            <p:ph type="sldNum" sz="quarter" idx="5"/>
          </p:nvPr>
        </p:nvSpPr>
        <p:spPr/>
        <p:txBody>
          <a:bodyPr/>
          <a:lstStyle/>
          <a:p>
            <a:pPr>
              <a:defRPr/>
            </a:pPr>
            <a:fld id="{C5271FD7-D656-4A1F-89B9-210A261DBF0E}"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rPr>
              <a:t>The Missouri Education and</a:t>
            </a:r>
            <a:r>
              <a:rPr lang="en-US" baseline="0" dirty="0" smtClean="0">
                <a:latin typeface="Arial" pitchFamily="34" charset="0"/>
              </a:rPr>
              <a:t> Career Exploration Tool is very similar to O*Net Online.  We work with O*Net to populate the occupation titles, descriptions, and necessary knowledge, skills, and abilities to make sure Missouri matches with national standards.  However, the employment and outlook figures, as well as the training programs and licensing requirements for occupations are supplied by Missouri specific data.  There’s even a function that populates current job openings in the region for matching occupations.</a:t>
            </a:r>
          </a:p>
          <a:p>
            <a:endParaRPr lang="en-US" baseline="0" dirty="0" smtClean="0">
              <a:latin typeface="Arial" pitchFamily="34" charset="0"/>
            </a:endParaRPr>
          </a:p>
          <a:p>
            <a:r>
              <a:rPr lang="en-US" baseline="0" dirty="0" smtClean="0">
                <a:latin typeface="Arial" pitchFamily="34" charset="0"/>
              </a:rPr>
              <a:t>It’s currently being updated to be even more user-friendly and reliable with new features and reports available soon.</a:t>
            </a: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would like, there is an “LMI Fundamentals Cheat</a:t>
            </a:r>
            <a:r>
              <a:rPr lang="en-US" baseline="0" dirty="0" smtClean="0"/>
              <a:t> Sheet” available to download and keep at your desk as a reference tool. It shows 5 types of LMI, giving a brief description of each, along with its uses and where to access it in national and state websites.  This Economic Indicator Guide is available for download within the training site documents and within the Economic Indicators tab of the MERIC website as the “Quick Guide to Economic Indicators.”</a:t>
            </a:r>
          </a:p>
          <a:p>
            <a:pPr defTabSz="917235">
              <a:defRPr/>
            </a:pPr>
            <a:r>
              <a:rPr lang="en-US" b="1" u="sng" baseline="0" dirty="0" smtClean="0"/>
              <a:t>[CLICK]</a:t>
            </a:r>
            <a:endParaRPr lang="en-US" b="1" u="sng" dirty="0" smtClean="0"/>
          </a:p>
          <a:p>
            <a:endParaRPr lang="en-US"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rPr>
              <a:t>The state occupational employment</a:t>
            </a:r>
            <a:r>
              <a:rPr lang="en-US" baseline="0" dirty="0" smtClean="0">
                <a:latin typeface="Arial" pitchFamily="34" charset="0"/>
              </a:rPr>
              <a:t> projections are available on the MERIC website and within the Bureau of Labor Statistics.  Employment projections are either short-term which covers a two year period and are produced annually for Missouri and the St. Louis and Kansas City WIAs, or long-term which covers a ten year period and are produced bi-annually for Missouri and all ten Workforce investment areas.</a:t>
            </a:r>
          </a:p>
          <a:p>
            <a:endParaRPr lang="en-US" baseline="0" dirty="0" smtClean="0">
              <a:latin typeface="Arial" pitchFamily="34" charset="0"/>
            </a:endParaRPr>
          </a:p>
          <a:p>
            <a:r>
              <a:rPr lang="en-US" baseline="0" dirty="0" smtClean="0">
                <a:latin typeface="Arial" pitchFamily="34" charset="0"/>
              </a:rPr>
              <a:t>Industry employment data for Missouri is collected along with a series of other economic indicators and run through a series of regressions along with regional staffing patterns to create a best estimate of what employment will be doing in either the next two or ten years.</a:t>
            </a:r>
          </a:p>
          <a:p>
            <a:endParaRPr lang="en-US" baseline="0" dirty="0" smtClean="0">
              <a:latin typeface="Arial" pitchFamily="34" charset="0"/>
            </a:endParaRPr>
          </a:p>
          <a:p>
            <a:r>
              <a:rPr lang="en-US" baseline="0" dirty="0" smtClean="0">
                <a:latin typeface="Arial" pitchFamily="34" charset="0"/>
              </a:rPr>
              <a:t>The occupational projections do not just show base and projected employment numbers, but also wage data, education and training requirements, growth, and number of total openings per occupation for the time frame.</a:t>
            </a:r>
            <a:endParaRPr lang="en-US"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the Career Planning Data.  Please feel free to pause the webinar where you are now and practice retrieving data on your own.  If you choose not to, please continue on with the Module lesson.</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6"/>
            <a:ext cx="5607050" cy="4183063"/>
          </a:xfrm>
          <a:prstGeom prst="rect">
            <a:avLst/>
          </a:prstGeom>
        </p:spPr>
        <p:txBody>
          <a:bodyPr/>
          <a:lstStyle/>
          <a:p>
            <a:r>
              <a:rPr lang="en-US" dirty="0" smtClean="0"/>
              <a:t>Occupational projections provide some indication about the medium- and longer-term occupational demand, but they are less effective for determining the kinds of workers that employers are seeking right now.  </a:t>
            </a:r>
            <a:r>
              <a:rPr lang="en-US" dirty="0"/>
              <a:t>In recent years, a new kind of data source has emerged that begins to address just that </a:t>
            </a:r>
            <a:r>
              <a:rPr lang="en-US" dirty="0" smtClean="0"/>
              <a:t>question</a:t>
            </a:r>
            <a:r>
              <a:rPr lang="en-US" baseline="0" dirty="0" smtClean="0"/>
              <a:t>.</a:t>
            </a:r>
            <a:r>
              <a:rPr lang="en-US" dirty="0" smtClean="0"/>
              <a:t> </a:t>
            </a:r>
            <a:r>
              <a:rPr lang="en-US" dirty="0"/>
              <a:t>These data are known as ‘Real-Time’ </a:t>
            </a:r>
            <a:r>
              <a:rPr lang="en-US" dirty="0" smtClean="0"/>
              <a:t>Labor </a:t>
            </a:r>
            <a:r>
              <a:rPr lang="en-US" dirty="0"/>
              <a:t>Market Information (LMI). Real time LMI is derived from an analysis of Internet-based job advertisements. Real-Time LMI providers use web-spidering technologies that pull down information from online job boards like </a:t>
            </a:r>
            <a:r>
              <a:rPr lang="en-US" dirty="0" smtClean="0"/>
              <a:t>Monster.com</a:t>
            </a:r>
            <a:r>
              <a:rPr lang="en-US" dirty="0"/>
              <a:t>, online classified sections of newspapers, as well as company websites. These data are pulled together into an aggregated database after the web advertisements are organized and </a:t>
            </a:r>
            <a:r>
              <a:rPr lang="en-US" dirty="0" smtClean="0"/>
              <a:t>de-duplicated.</a:t>
            </a: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698B7102-CD62-4E97-8BCA-2EB67C172AA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xmlns="" val="1309345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5790"/>
            <a:ext cx="5607684" cy="4183380"/>
          </a:xfrm>
          <a:prstGeom prst="rect">
            <a:avLst/>
          </a:prstGeom>
        </p:spPr>
        <p:txBody>
          <a:bodyPr lIns="91640" tIns="45820" rIns="91640" bIns="45820">
            <a:normAutofit/>
          </a:bodyPr>
          <a:lstStyle/>
          <a:p>
            <a:pPr defTabSz="914300">
              <a:defRPr/>
            </a:pPr>
            <a:r>
              <a:rPr lang="en-US" dirty="0" smtClean="0"/>
              <a:t>Using Real Time LMI data, MERIC produces real time Labor</a:t>
            </a:r>
            <a:r>
              <a:rPr lang="en-US" baseline="0" dirty="0" smtClean="0"/>
              <a:t> Market Summaries every 2 months. </a:t>
            </a:r>
            <a:r>
              <a:rPr lang="en-US" dirty="0" smtClean="0"/>
              <a:t>They show a summary of real time labor market analysis for the past 60 days. Summaries are produced for the state and for the 10 WIA regions. </a:t>
            </a:r>
          </a:p>
          <a:p>
            <a:endParaRPr lang="en-US" i="1" dirty="0" smtClean="0"/>
          </a:p>
          <a:p>
            <a:r>
              <a:rPr lang="en-US" dirty="0" smtClean="0"/>
              <a:t>By clicking your region on the map and</a:t>
            </a:r>
            <a:r>
              <a:rPr lang="en-US" baseline="0" dirty="0" smtClean="0"/>
              <a:t> then</a:t>
            </a:r>
            <a:r>
              <a:rPr lang="en-US" dirty="0" smtClean="0"/>
              <a:t> clicking the “Real Time Jobs Summary” button on the right side of page, it will take you to a regional real time labor market summary</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393"/>
            <a:ext cx="5608320" cy="4182176"/>
          </a:xfrm>
          <a:prstGeom prst="rect">
            <a:avLst/>
          </a:prstGeom>
        </p:spPr>
        <p:txBody>
          <a:bodyPr lIns="92603" tIns="46301" rIns="92603" bIns="46301">
            <a:normAutofit/>
          </a:bodyPr>
          <a:lstStyle/>
          <a:p>
            <a:r>
              <a:rPr lang="en-US" dirty="0" smtClean="0"/>
              <a:t>Through a community college grant, MERIC now has the opportunity to use the Burning Glass Labor/insight Product. Burning Glass  Labor/Insight is an interactive, report-generating application that delivers real-time access to a comprehensive database of real-time, job demand data. Burning Glass is able to collect job posting data from more than 17,000 sources on a national basis  and is updated daily.  It’s a unique source that gives insight on what’s happening right now in the labor market. It is powered by the job postings that employers express their need for workers across the spectrum of industries and occupations.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1"/>
            <a:ext cx="5608320" cy="4183380"/>
          </a:xfrm>
          <a:prstGeom prst="rect">
            <a:avLst/>
          </a:prstGeom>
        </p:spPr>
        <p:txBody>
          <a:bodyPr lIns="91640" tIns="45820" rIns="91640" bIns="45820">
            <a:normAutofit/>
          </a:bodyPr>
          <a:lstStyle/>
          <a:p>
            <a:pPr defTabSz="916402">
              <a:defRPr/>
            </a:pPr>
            <a:r>
              <a:rPr lang="en-US" dirty="0" smtClean="0">
                <a:latin typeface="+mn-lt"/>
              </a:rPr>
              <a:t>Once the information is collected and aggregated, Burning Glass mines and codes detailed data from each job listing.  It describes the specific skills, skill clusters, educational credentials, certifications, experience levels, and work activities required for that specific job. Also codes information about salary, number of openings, and job type.</a:t>
            </a:r>
          </a:p>
          <a:p>
            <a:pPr defTabSz="916402">
              <a:defRPr/>
            </a:pPr>
            <a:r>
              <a:rPr lang="en-US" dirty="0" smtClean="0"/>
              <a:t>With this information, we can discover: Which occupations are most in demand? What skills, certifications, and educational credentials are required? What industries are growing? Which employers are hiring and for what jobs? </a:t>
            </a:r>
          </a:p>
          <a:p>
            <a:pPr defTabSz="916402">
              <a:defRPr/>
            </a:pPr>
            <a:endParaRPr lang="en-US" dirty="0" smtClean="0"/>
          </a:p>
          <a:p>
            <a:pPr defTabSz="916402">
              <a:defRPr/>
            </a:pPr>
            <a:endParaRPr lang="en-US" dirty="0" smtClean="0">
              <a:latin typeface="+mn-lt"/>
            </a:endParaRPr>
          </a:p>
          <a:p>
            <a:endParaRPr lang="en-US" dirty="0"/>
          </a:p>
        </p:txBody>
      </p:sp>
      <p:sp>
        <p:nvSpPr>
          <p:cNvPr id="4" name="Slide Number Placeholder 3"/>
          <p:cNvSpPr>
            <a:spLocks noGrp="1"/>
          </p:cNvSpPr>
          <p:nvPr>
            <p:ph type="sldNum" sz="quarter" idx="10"/>
          </p:nvPr>
        </p:nvSpPr>
        <p:spPr>
          <a:xfrm>
            <a:off x="3970437" y="8829989"/>
            <a:ext cx="3038371" cy="464820"/>
          </a:xfrm>
          <a:prstGeom prst="rect">
            <a:avLst/>
          </a:prstGeom>
        </p:spPr>
        <p:txBody>
          <a:bodyPr lIns="91640" tIns="45820" rIns="91640" bIns="45820"/>
          <a:lstStyle/>
          <a:p>
            <a:pPr>
              <a:defRPr/>
            </a:pPr>
            <a:fld id="{20ED92A7-5634-43AA-81F5-24A84428DA5F}"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1"/>
            <a:ext cx="5608320" cy="4183380"/>
          </a:xfrm>
          <a:prstGeom prst="rect">
            <a:avLst/>
          </a:prstGeom>
        </p:spPr>
        <p:txBody>
          <a:bodyPr lIns="91640" tIns="45820" rIns="91640" bIns="45820">
            <a:normAutofit/>
          </a:bodyPr>
          <a:lstStyle/>
          <a:p>
            <a:pPr defTabSz="916402">
              <a:defRPr/>
            </a:pPr>
            <a:r>
              <a:rPr lang="en-US" baseline="0" dirty="0" smtClean="0"/>
              <a:t>Real Time Labor market Summaries </a:t>
            </a:r>
            <a:r>
              <a:rPr lang="en-US" dirty="0" smtClean="0"/>
              <a:t>show a summary of real time labor market analysis for the past 60 days. Summaries are produced for the state and for the 10 WIA regions. </a:t>
            </a:r>
            <a:endParaRPr lang="en-US" dirty="0" smtClean="0">
              <a:latin typeface="+mn-lt"/>
            </a:endParaRPr>
          </a:p>
          <a:p>
            <a:endParaRPr lang="en-US" dirty="0"/>
          </a:p>
        </p:txBody>
      </p:sp>
      <p:sp>
        <p:nvSpPr>
          <p:cNvPr id="4" name="Slide Number Placeholder 3"/>
          <p:cNvSpPr>
            <a:spLocks noGrp="1"/>
          </p:cNvSpPr>
          <p:nvPr>
            <p:ph type="sldNum" sz="quarter" idx="10"/>
          </p:nvPr>
        </p:nvSpPr>
        <p:spPr>
          <a:xfrm>
            <a:off x="3970437" y="8829989"/>
            <a:ext cx="3038371" cy="464820"/>
          </a:xfrm>
          <a:prstGeom prst="rect">
            <a:avLst/>
          </a:prstGeom>
        </p:spPr>
        <p:txBody>
          <a:bodyPr lIns="91640" tIns="45820" rIns="91640" bIns="45820"/>
          <a:lstStyle/>
          <a:p>
            <a:pPr>
              <a:defRPr/>
            </a:pPr>
            <a:fld id="{20ED92A7-5634-43AA-81F5-24A84428DA5F}"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725" y="4416191"/>
            <a:ext cx="5608955" cy="4182580"/>
          </a:xfrm>
          <a:prstGeom prst="rect">
            <a:avLst/>
          </a:prstGeom>
        </p:spPr>
        <p:txBody>
          <a:bodyPr lIns="91640" tIns="45820" rIns="91640" bIns="45820">
            <a:normAutofit/>
          </a:bodyPr>
          <a:lstStyle/>
          <a:p>
            <a:r>
              <a:rPr lang="en-US" dirty="0" smtClean="0">
                <a:latin typeface="+mn-lt"/>
              </a:rPr>
              <a:t>Information published includes the </a:t>
            </a:r>
            <a:r>
              <a:rPr lang="en-US" b="1" dirty="0" smtClean="0">
                <a:latin typeface="+mn-lt"/>
              </a:rPr>
              <a:t>CLICK</a:t>
            </a:r>
            <a:r>
              <a:rPr lang="en-US" dirty="0" smtClean="0">
                <a:latin typeface="+mn-lt"/>
              </a:rPr>
              <a:t> total number of new job postings</a:t>
            </a:r>
            <a:r>
              <a:rPr lang="en-US" baseline="0" dirty="0" smtClean="0">
                <a:latin typeface="+mn-lt"/>
              </a:rPr>
              <a:t> by industry, city, and employer. </a:t>
            </a:r>
            <a:r>
              <a:rPr lang="en-US" b="1" baseline="0" dirty="0" smtClean="0">
                <a:latin typeface="+mn-lt"/>
              </a:rPr>
              <a:t>CLICK</a:t>
            </a:r>
            <a:r>
              <a:rPr lang="en-US" baseline="0" dirty="0" smtClean="0">
                <a:latin typeface="+mn-lt"/>
              </a:rPr>
              <a:t> It also shows </a:t>
            </a:r>
            <a:r>
              <a:rPr lang="en-US" baseline="0" dirty="0" smtClean="0"/>
              <a:t> Job postings by employment type-(</a:t>
            </a:r>
            <a:r>
              <a:rPr lang="en-US" dirty="0" smtClean="0"/>
              <a:t>full‐time, part‐time, or contract) </a:t>
            </a:r>
            <a:r>
              <a:rPr lang="en-US" b="1" dirty="0" smtClean="0"/>
              <a:t>CLICK</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725" y="4416191"/>
            <a:ext cx="5608955" cy="4182580"/>
          </a:xfrm>
          <a:prstGeom prst="rect">
            <a:avLst/>
          </a:prstGeom>
        </p:spPr>
        <p:txBody>
          <a:bodyPr lIns="91640" tIns="45820" rIns="91640" bIns="45820">
            <a:normAutofit/>
          </a:bodyPr>
          <a:lstStyle/>
          <a:p>
            <a:r>
              <a:rPr lang="en-US" dirty="0" smtClean="0"/>
              <a:t>The report also shows the occupations with the highest number of job postings in the region.</a:t>
            </a:r>
          </a:p>
          <a:p>
            <a:endParaRPr lang="en-US" dirty="0" smtClean="0"/>
          </a:p>
          <a:p>
            <a:r>
              <a:rPr lang="en-US" dirty="0" smtClean="0"/>
              <a:t>On our Real</a:t>
            </a:r>
            <a:r>
              <a:rPr lang="en-US" baseline="0" dirty="0" smtClean="0"/>
              <a:t>-time LMI report, o</a:t>
            </a:r>
            <a:r>
              <a:rPr lang="en-US" dirty="0" smtClean="0"/>
              <a:t>ccupations are divided into Now, Next, and Later categories.  </a:t>
            </a:r>
            <a:r>
              <a:rPr lang="en-US" b="1" dirty="0" smtClean="0"/>
              <a:t>Now</a:t>
            </a:r>
            <a:r>
              <a:rPr lang="en-US" dirty="0" smtClean="0"/>
              <a:t> occupations usually require 1-12 months of on-the-job training.  </a:t>
            </a:r>
            <a:r>
              <a:rPr lang="en-US" b="1" dirty="0" smtClean="0"/>
              <a:t>Next</a:t>
            </a:r>
            <a:r>
              <a:rPr lang="en-US" dirty="0" smtClean="0"/>
              <a:t> occupations typically require more then 1 year of on-the-job training and require an associate’s degree or vocational certificate.  </a:t>
            </a:r>
            <a:r>
              <a:rPr lang="en-US" b="1" dirty="0" smtClean="0"/>
              <a:t>Later</a:t>
            </a:r>
            <a:r>
              <a:rPr lang="en-US" dirty="0" smtClean="0"/>
              <a:t> occupations usually require a bachelors or advanced degree.</a:t>
            </a: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1"/>
            <a:ext cx="5608320" cy="4183380"/>
          </a:xfrm>
          <a:prstGeom prst="rect">
            <a:avLst/>
          </a:prstGeom>
        </p:spPr>
        <p:txBody>
          <a:bodyPr lIns="91640" tIns="45820" rIns="91640" bIns="45820">
            <a:normAutofit/>
          </a:bodyPr>
          <a:lstStyle/>
          <a:p>
            <a:r>
              <a:rPr lang="en-US" dirty="0" smtClean="0">
                <a:latin typeface="+mn-lt"/>
              </a:rPr>
              <a:t>MERIC also reports on a featured occupation in our real time labor market summaries.  The featured occupation lists the top skills and certifications that are needed for that specific</a:t>
            </a:r>
            <a:r>
              <a:rPr lang="en-US" baseline="0" dirty="0" smtClean="0">
                <a:latin typeface="+mn-lt"/>
              </a:rPr>
              <a:t> </a:t>
            </a:r>
            <a:r>
              <a:rPr lang="en-US" dirty="0" smtClean="0">
                <a:latin typeface="+mn-lt"/>
              </a:rPr>
              <a:t>occupation. </a:t>
            </a:r>
            <a:endParaRPr lang="en-US" baseline="0" dirty="0" smtClean="0">
              <a:latin typeface="+mn-lt"/>
            </a:endParaRPr>
          </a:p>
          <a:p>
            <a:r>
              <a:rPr lang="en-US" dirty="0" smtClean="0">
                <a:latin typeface="+mn-lt"/>
              </a:rPr>
              <a:t>Real time LMI summaries are a good source to see what type of occupations are available in our current labor market by region or state</a:t>
            </a:r>
          </a:p>
        </p:txBody>
      </p:sp>
      <p:sp>
        <p:nvSpPr>
          <p:cNvPr id="4" name="Slide Number Placeholder 3"/>
          <p:cNvSpPr>
            <a:spLocks noGrp="1"/>
          </p:cNvSpPr>
          <p:nvPr>
            <p:ph type="sldNum" sz="quarter" idx="10"/>
          </p:nvPr>
        </p:nvSpPr>
        <p:spPr>
          <a:xfrm>
            <a:off x="3970437" y="8829989"/>
            <a:ext cx="3038371" cy="464820"/>
          </a:xfrm>
          <a:prstGeom prst="rect">
            <a:avLst/>
          </a:prstGeom>
        </p:spPr>
        <p:txBody>
          <a:bodyPr lIns="91640" tIns="45820" rIns="91640" bIns="45820"/>
          <a:lstStyle/>
          <a:p>
            <a:pPr>
              <a:defRPr/>
            </a:pPr>
            <a:fld id="{20ED92A7-5634-43AA-81F5-24A84428DA5F}"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lIns="92083" tIns="46040" rIns="92083" bIns="46040">
            <a:normAutofit/>
          </a:bodyPr>
          <a:lstStyle/>
          <a:p>
            <a:pPr>
              <a:defRPr/>
            </a:pPr>
            <a:r>
              <a:rPr lang="en-US" dirty="0" smtClean="0"/>
              <a:t>Labor Market Information</a:t>
            </a:r>
            <a:r>
              <a:rPr lang="en-US" baseline="0" dirty="0" smtClean="0"/>
              <a:t> at its most basic is the systematic collection, analysis, reporting and publishing of data.  It’s not just any type of data, it is data that can be used to describe the current and future conditions of the economy, to assist in creating job growth, gain funding in regions with stagnant economies, and more. We hope to teach you how to find and utilize Labor Market data throughout these series of modules.</a:t>
            </a:r>
          </a:p>
          <a:p>
            <a:pPr defTabSz="917235">
              <a:defRPr/>
            </a:pPr>
            <a:r>
              <a:rPr lang="en-US" b="1" u="sng" baseline="0" dirty="0" smtClean="0"/>
              <a:t>[CLICK]</a:t>
            </a:r>
            <a:endParaRPr lang="en-US" b="1" u="sng" dirty="0" smtClean="0"/>
          </a:p>
          <a:p>
            <a:pPr>
              <a:defRPr/>
            </a:pP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the Real Time Labor Market Data.  Please feel free to pause the webinar where you are now and practice retrieving data on your own.  If you choose not to, please continue on with the Module lesson.</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Congratulations!</a:t>
            </a:r>
            <a:r>
              <a:rPr lang="en-US" baseline="0" dirty="0" smtClean="0">
                <a:latin typeface="Arial" pitchFamily="34" charset="0"/>
              </a:rPr>
              <a:t>  You have just finished lesson 1: LMI Fundamentals in the first module.  You may now continue onto lesson 2: LMI and Employment fundamentals.  This lesson will go more in-depth with some of the tools we discussed here today and prepare you more for the extensive practice.</a:t>
            </a:r>
          </a:p>
          <a:p>
            <a:pPr eaLnBrk="1" hangingPunct="1">
              <a:spcBef>
                <a:spcPct val="0"/>
              </a:spcBef>
            </a:pPr>
            <a:endParaRPr lang="en-US" dirty="0" smtClean="0">
              <a:latin typeface="Arial" pitchFamily="34" charset="0"/>
            </a:endParaRPr>
          </a:p>
          <a:p>
            <a:pPr defTabSz="917235" eaLnBrk="1" hangingPunct="1">
              <a:spcBef>
                <a:spcPct val="0"/>
              </a:spcBef>
              <a:defRPr/>
            </a:pPr>
            <a:r>
              <a:rPr lang="en-US" b="1" u="sng" baseline="0" dirty="0" smtClean="0"/>
              <a:t>[CLICK]</a:t>
            </a:r>
            <a:endParaRPr lang="en-US" dirty="0" smtClean="0"/>
          </a:p>
          <a:p>
            <a:pPr eaLnBrk="1" hangingPunct="1">
              <a:spcBef>
                <a:spcPct val="0"/>
              </a:spcBef>
            </a:pPr>
            <a:endParaRPr 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5" y="4416460"/>
            <a:ext cx="5607692" cy="4182358"/>
          </a:xfrm>
          <a:prstGeom prst="rect">
            <a:avLst/>
          </a:prstGeom>
          <a:noFill/>
          <a:ln>
            <a:miter lim="800000"/>
            <a:headEnd/>
            <a:tailEnd/>
          </a:ln>
        </p:spPr>
        <p:txBody>
          <a:bodyPr lIns="91355" tIns="45679" rIns="91355" bIns="45679"/>
          <a:lstStyle/>
          <a:p>
            <a:pPr defTabSz="905219" eaLnBrk="1" fontAlgn="auto" hangingPunct="1">
              <a:spcBef>
                <a:spcPct val="0"/>
              </a:spcBef>
              <a:spcAft>
                <a:spcPts val="0"/>
              </a:spcAf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dirty="0" smtClean="0"/>
              <a:t>If you have any questions regarding this training or would like additional LMI data information, please feel free to contact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4" y="8829772"/>
            <a:ext cx="3038156" cy="465056"/>
          </a:xfrm>
          <a:prstGeom prst="rect">
            <a:avLst/>
          </a:prstGeom>
          <a:noFill/>
          <a:ln>
            <a:miter lim="800000"/>
            <a:headEnd/>
            <a:tailEnd/>
          </a:ln>
        </p:spPr>
        <p:txBody>
          <a:bodyPr lIns="91355" tIns="45679" rIns="91355" bIns="45679"/>
          <a:lstStyle/>
          <a:p>
            <a:fld id="{2BC837E4-6676-4B40-A7FB-67F16927AFA3}" type="slidenum">
              <a:rPr lang="en-US">
                <a:ea typeface="MS PGothic"/>
                <a:cs typeface="MS PGothic"/>
              </a:rPr>
              <a:pPr/>
              <a:t>52</a:t>
            </a:fld>
            <a:endParaRPr lang="en-US">
              <a:ea typeface="MS PGothic"/>
              <a:cs typeface="MS P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101725" y="696913"/>
            <a:ext cx="3084513" cy="2312987"/>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dirty="0" smtClean="0">
                <a:latin typeface="Calibri" pitchFamily="34" charset="0"/>
              </a:rPr>
              <a:t>In these training modules, we classify LMI into five types: Employment, Labor Force, Wage, Demographic, and Career Planning.  We’re going to break these down and go through them one at a time to explain what they are and how you can best use them in workforce and economic development planning.</a:t>
            </a:r>
          </a:p>
          <a:p>
            <a:pPr defTabSz="917235">
              <a:defRPr/>
            </a:pPr>
            <a:r>
              <a:rPr lang="en-US" sz="1000" b="1" u="sng" dirty="0" smtClean="0"/>
              <a:t>[CLICK]</a:t>
            </a:r>
          </a:p>
          <a:p>
            <a:endParaRPr lang="en-US" sz="1000" dirty="0" smtClean="0">
              <a:latin typeface="Calibri" pitchFamily="34" charset="0"/>
            </a:endParaRPr>
          </a:p>
        </p:txBody>
      </p:sp>
      <p:sp>
        <p:nvSpPr>
          <p:cNvPr id="4" name="Slide Number Placeholder 3"/>
          <p:cNvSpPr>
            <a:spLocks noGrp="1"/>
          </p:cNvSpPr>
          <p:nvPr>
            <p:ph type="sldNum" sz="quarter" idx="5"/>
          </p:nvPr>
        </p:nvSpPr>
        <p:spPr/>
        <p:txBody>
          <a:bodyPr/>
          <a:lstStyle/>
          <a:p>
            <a:pPr>
              <a:defRPr/>
            </a:pPr>
            <a:fld id="{1750270E-4308-41FC-9B19-EF344FE1222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01725" y="696913"/>
            <a:ext cx="3082925" cy="2312987"/>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dirty="0" smtClean="0">
                <a:latin typeface="Calibri" pitchFamily="34" charset="0"/>
              </a:rPr>
              <a:t>First up is……Employment data.  This type of data is about jobs, not the employees working in them, and reports those jobs by place of work.  </a:t>
            </a:r>
          </a:p>
          <a:p>
            <a:endParaRPr lang="en-US" sz="1100" dirty="0" smtClean="0">
              <a:latin typeface="Calibri" pitchFamily="34" charset="0"/>
            </a:endParaRPr>
          </a:p>
          <a:p>
            <a:r>
              <a:rPr lang="en-US" sz="1100" dirty="0" smtClean="0">
                <a:latin typeface="Calibri" pitchFamily="34" charset="0"/>
              </a:rPr>
              <a:t>Employment data can answer: </a:t>
            </a:r>
          </a:p>
          <a:p>
            <a:pPr>
              <a:buFont typeface="Arial" pitchFamily="34" charset="0"/>
              <a:buChar char="•"/>
            </a:pPr>
            <a:r>
              <a:rPr lang="en-US" sz="1100" dirty="0" smtClean="0">
                <a:latin typeface="Calibri" pitchFamily="34" charset="0"/>
              </a:rPr>
              <a:t>How many jobs are there?  </a:t>
            </a:r>
          </a:p>
          <a:p>
            <a:pPr>
              <a:buFont typeface="Arial" pitchFamily="34" charset="0"/>
              <a:buChar char="•"/>
            </a:pPr>
            <a:r>
              <a:rPr lang="en-US" sz="1100" dirty="0" smtClean="0">
                <a:latin typeface="Calibri" pitchFamily="34" charset="0"/>
              </a:rPr>
              <a:t>What industries employ the most workers?</a:t>
            </a:r>
          </a:p>
          <a:p>
            <a:pPr>
              <a:buFont typeface="Arial" pitchFamily="34" charset="0"/>
              <a:buChar char="•"/>
            </a:pPr>
            <a:r>
              <a:rPr lang="en-US" sz="1100" dirty="0" smtClean="0">
                <a:latin typeface="Calibri" pitchFamily="34" charset="0"/>
              </a:rPr>
              <a:t>What wages are they paying?</a:t>
            </a:r>
          </a:p>
          <a:p>
            <a:pPr>
              <a:buFont typeface="Arial" pitchFamily="34" charset="0"/>
              <a:buChar char="•"/>
            </a:pPr>
            <a:r>
              <a:rPr lang="en-US" sz="1100" dirty="0" smtClean="0">
                <a:latin typeface="Calibri" pitchFamily="34" charset="0"/>
              </a:rPr>
              <a:t>Where are jobs located?</a:t>
            </a:r>
          </a:p>
          <a:p>
            <a:pPr>
              <a:buFont typeface="Arial" pitchFamily="34" charset="0"/>
              <a:buChar char="•"/>
            </a:pPr>
            <a:r>
              <a:rPr lang="en-US" sz="1100" dirty="0" smtClean="0">
                <a:latin typeface="Calibri" pitchFamily="34" charset="0"/>
              </a:rPr>
              <a:t>What skills do I need to gain employment in these jobs?, and</a:t>
            </a:r>
          </a:p>
          <a:p>
            <a:pPr>
              <a:buFont typeface="Arial" pitchFamily="34" charset="0"/>
              <a:buChar char="•"/>
            </a:pPr>
            <a:r>
              <a:rPr lang="en-US" sz="1100" dirty="0" smtClean="0">
                <a:latin typeface="Calibri" pitchFamily="34" charset="0"/>
              </a:rPr>
              <a:t>Is employment expanding or declining in my area?</a:t>
            </a:r>
          </a:p>
          <a:p>
            <a:pPr>
              <a:buFont typeface="Arial" pitchFamily="34" charset="0"/>
              <a:buChar char="•"/>
            </a:pPr>
            <a:endParaRPr lang="en-US" sz="1100" dirty="0" smtClean="0">
              <a:latin typeface="Calibri" pitchFamily="34" charset="0"/>
            </a:endParaRPr>
          </a:p>
          <a:p>
            <a:pPr>
              <a:buFont typeface="Arial" pitchFamily="34" charset="0"/>
              <a:buNone/>
            </a:pPr>
            <a:r>
              <a:rPr lang="en-US" sz="1100" b="1" u="sng" dirty="0" smtClean="0">
                <a:latin typeface="Calibri" pitchFamily="34" charset="0"/>
              </a:rPr>
              <a:t>[CLICK]</a:t>
            </a:r>
          </a:p>
        </p:txBody>
      </p:sp>
      <p:sp>
        <p:nvSpPr>
          <p:cNvPr id="4" name="Slide Number Placeholder 3"/>
          <p:cNvSpPr>
            <a:spLocks noGrp="1"/>
          </p:cNvSpPr>
          <p:nvPr>
            <p:ph type="sldNum" sz="quarter" idx="5"/>
          </p:nvPr>
        </p:nvSpPr>
        <p:spPr/>
        <p:txBody>
          <a:bodyPr/>
          <a:lstStyle/>
          <a:p>
            <a:pPr>
              <a:defRPr/>
            </a:pPr>
            <a:fld id="{08619DC7-7F85-44F4-8FEF-541FBAF5378B}"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a:t>
            </a:r>
            <a:r>
              <a:rPr lang="en-US" baseline="0" dirty="0" smtClean="0"/>
              <a:t> basic tool for finding employment data is the Quarterly Census of Employment and Wages.  A state and national data source, QCEW is usually available about five months after the end of the reported quarter…a relatively timely source of data.  On the MERIC website, industries are reported at a 3-digit NAICS classification that allows for most employment to be viewable without the risk of confidentiality preventing it from being published.  You can use the tool to search by either industry or geography, and the data will provide you with total employment, the number of firms, and what the total and weekly wages are for the industry.  </a:t>
            </a:r>
          </a:p>
          <a:p>
            <a:endParaRPr lang="en-US" baseline="0" dirty="0" smtClean="0"/>
          </a:p>
          <a:p>
            <a:r>
              <a:rPr lang="en-US" baseline="0" dirty="0" smtClean="0"/>
              <a:t>Let’s try to answer the question in the orange box using the Missouri QCEW tool:  A job seeker enters the Next Generation Career Center with a freight truck drivers’ license and is interested in finding out about the trucking industry in Jackson County where he just moved…….</a:t>
            </a:r>
          </a:p>
          <a:p>
            <a:endParaRPr lang="en-US" baseline="0" dirty="0" smtClean="0"/>
          </a:p>
          <a:p>
            <a:r>
              <a:rPr lang="en-US" b="1" u="sng" baseline="0" dirty="0" smtClean="0"/>
              <a:t>[CLICK]</a:t>
            </a:r>
            <a:endParaRPr lang="en-US" b="1" u="sng" dirty="0"/>
          </a:p>
        </p:txBody>
      </p:sp>
      <p:sp>
        <p:nvSpPr>
          <p:cNvPr id="4" name="Slide Number Placeholder 3"/>
          <p:cNvSpPr>
            <a:spLocks noGrp="1"/>
          </p:cNvSpPr>
          <p:nvPr>
            <p:ph type="sldNum" sz="quarter" idx="10"/>
          </p:nvPr>
        </p:nvSpPr>
        <p:spPr/>
        <p:txBody>
          <a:bodyPr/>
          <a:lstStyle/>
          <a:p>
            <a:pPr>
              <a:defRPr/>
            </a:pPr>
            <a:fld id="{20ED92A7-5634-43AA-81F5-24A84428DA5F}"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01725" y="696913"/>
            <a:ext cx="3082925" cy="2312987"/>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With the tool,</a:t>
            </a:r>
            <a:r>
              <a:rPr lang="en-US" baseline="0" dirty="0" smtClean="0"/>
              <a:t> you can select the county you wish to view by clicking it on the map </a:t>
            </a:r>
            <a:r>
              <a:rPr lang="en-US" b="1" u="sng" baseline="0" dirty="0" smtClean="0"/>
              <a:t>[CLICK]</a:t>
            </a:r>
            <a:r>
              <a:rPr lang="en-US" baseline="0" dirty="0" smtClean="0"/>
              <a:t> or by choosing it from the drop-down menu on the right</a:t>
            </a:r>
            <a:r>
              <a:rPr lang="en-US" b="0" u="none" baseline="0" dirty="0" smtClean="0"/>
              <a:t>. </a:t>
            </a:r>
            <a:r>
              <a:rPr lang="en-US" baseline="0" dirty="0" smtClean="0"/>
              <a:t> Select the year and quarter you wish to see and then choose the values to display. </a:t>
            </a:r>
            <a:r>
              <a:rPr lang="en-US" b="1" u="sng" baseline="0" dirty="0" smtClean="0"/>
              <a:t>[CLICK]</a:t>
            </a:r>
            <a:r>
              <a:rPr lang="en-US" baseline="0" dirty="0" smtClean="0"/>
              <a:t>  </a:t>
            </a:r>
          </a:p>
          <a:p>
            <a:endParaRPr lang="en-US" baseline="0" dirty="0" smtClean="0"/>
          </a:p>
          <a:p>
            <a:r>
              <a:rPr lang="en-US" baseline="0" dirty="0" smtClean="0"/>
              <a:t>We’ve selected Jackson county on the map and we want to look at the most recent data that’s available for the entire year.  We can now scroll down the table until we get to truck transportation</a:t>
            </a:r>
            <a:r>
              <a:rPr lang="en-US" dirty="0" smtClean="0"/>
              <a:t> </a:t>
            </a:r>
            <a:r>
              <a:rPr lang="en-US" baseline="0" dirty="0" smtClean="0"/>
              <a:t>and provide our freight truck driver with the employment information shown here </a:t>
            </a:r>
            <a:r>
              <a:rPr lang="en-US" b="1" u="sng" baseline="0" dirty="0" smtClean="0"/>
              <a:t>[CLICK]</a:t>
            </a:r>
            <a:r>
              <a:rPr lang="en-US" baseline="0" dirty="0" smtClean="0"/>
              <a:t> .  He can now see that there are 193 truck transportation firms operating in the county and that wages in that industry are relatively high.  It’s a nice place for him to start when looking at employment data.</a:t>
            </a:r>
          </a:p>
          <a:p>
            <a:endParaRPr lang="en-US" baseline="0" dirty="0" smtClean="0"/>
          </a:p>
          <a:p>
            <a:r>
              <a:rPr lang="en-US" baseline="0" dirty="0" smtClean="0"/>
              <a:t>If you wanted to compare one industry across all areas, simply click on the industry radio button and select trucking transportation.  It will show the employment data for that particular industry across all counties and statewide for Missouri.</a:t>
            </a:r>
          </a:p>
          <a:p>
            <a:pPr defTabSz="917235">
              <a:defRPr/>
            </a:pPr>
            <a:r>
              <a:rPr lang="en-US" b="1" u="sng" baseline="0" dirty="0" smtClean="0"/>
              <a:t>[CLICK]</a:t>
            </a:r>
            <a:endParaRPr lang="en-US" b="1" u="sng" dirty="0" smtClean="0"/>
          </a:p>
          <a:p>
            <a:endParaRPr lang="en-US" dirty="0" smtClean="0"/>
          </a:p>
        </p:txBody>
      </p:sp>
      <p:sp>
        <p:nvSpPr>
          <p:cNvPr id="4" name="Slide Number Placeholder 3"/>
          <p:cNvSpPr>
            <a:spLocks noGrp="1"/>
          </p:cNvSpPr>
          <p:nvPr>
            <p:ph type="sldNum" sz="quarter" idx="5"/>
          </p:nvPr>
        </p:nvSpPr>
        <p:spPr/>
        <p:txBody>
          <a:bodyPr/>
          <a:lstStyle/>
          <a:p>
            <a:pPr>
              <a:defRPr/>
            </a:pPr>
            <a:fld id="{316E557B-9C3C-4700-9001-B891C592079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2A29EC42-377B-437A-8282-74B757EDECE8}" type="datetimeFigureOut">
              <a:rPr lang="en-US"/>
              <a:pPr>
                <a:defRPr/>
              </a:pPr>
              <a:t>12/30/2013</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pPr>
              <a:defRPr/>
            </a:pPr>
            <a:fld id="{8E80F144-0FB5-4BA3-A342-29C355B9805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93C8CD3-DC5E-485A-B435-48FD20F0653F}" type="datetimeFigureOut">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7910BB82-F9C3-4A79-BB3C-169EA094CE9E}" type="datetimeFigureOut">
              <a:rPr lang="en-US"/>
              <a:pPr>
                <a:defRPr/>
              </a:pPr>
              <a:t>12/30/2013</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a:prstGeom prst="rect">
            <a:avLst/>
          </a:prstGeom>
          <a:solidFill>
            <a:schemeClr val="accent4">
              <a:lumMod val="75000"/>
            </a:schemeClr>
          </a:solidFill>
        </p:spPr>
        <p:txBody>
          <a:bodyPr/>
          <a:lstStyle>
            <a:lvl1pPr>
              <a:defRPr/>
            </a:lvl1pPr>
          </a:lstStyle>
          <a:p>
            <a:pPr>
              <a:defRPr/>
            </a:pPr>
            <a:fld id="{9B2C1172-E3A3-4007-AB31-EC7F38353966}"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988A6BE-BBD2-4BC6-AC0E-BBEAA340E4B8}" type="datetimeFigureOut">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27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656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40412D2-71CE-4CF3-8063-BD8299AD0118}" type="datetimeFigureOut">
              <a:rPr lang="en-US"/>
              <a:pPr>
                <a:defRPr/>
              </a:pPr>
              <a:t>12/30/2013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p:spPr>
        <p:txBody>
          <a:bodyPr/>
          <a:lstStyle>
            <a:lvl1pPr>
              <a:defRPr smtClean="0"/>
            </a:lvl1pPr>
          </a:lstStyle>
          <a:p>
            <a:pPr>
              <a:defRPr/>
            </a:pPr>
            <a:fld id="{BEDAD513-EC6D-4B33-AF52-EFE3E9037123}" type="datetimeFigureOut">
              <a:rPr lang="en-US"/>
              <a:pPr>
                <a:defRPr/>
              </a:pPr>
              <a:t>12/30/2013</a:t>
            </a:fld>
            <a:endParaRPr lang="en-US"/>
          </a:p>
        </p:txBody>
      </p:sp>
      <p:sp>
        <p:nvSpPr>
          <p:cNvPr id="3" name="Footer Placeholder 2"/>
          <p:cNvSpPr>
            <a:spLocks noGrp="1"/>
          </p:cNvSpPr>
          <p:nvPr>
            <p:ph type="ftr" sz="quarter" idx="11"/>
          </p:nvPr>
        </p:nvSpPr>
        <p:spPr>
          <a:xfrm>
            <a:off x="609600" y="6248400"/>
            <a:ext cx="5421313" cy="365125"/>
          </a:xfr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F6B301D4-3400-4628-A6B1-4BC2DB8829A9}" type="datetimeFigureOut">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295400" cy="990600"/>
          </a:xfrm>
          <a:prstGeom prst="rect">
            <a:avLst/>
          </a:prstGeom>
          <a:solidFill>
            <a:schemeClr val="accent4">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DCC1FC5F-40C4-4E85-8E16-CBA9793E9A38}" type="datetimeFigureOut">
              <a:rPr lang="en-US"/>
              <a:pPr>
                <a:defRPr/>
              </a:pPr>
              <a:t>12/30/2013</a:t>
            </a:fld>
            <a:endParaRPr lang="en-US"/>
          </a:p>
        </p:txBody>
      </p:sp>
      <p:sp>
        <p:nvSpPr>
          <p:cNvPr id="8" name="Slide Number Placeholder 12"/>
          <p:cNvSpPr>
            <a:spLocks noGrp="1"/>
          </p:cNvSpPr>
          <p:nvPr>
            <p:ph type="sldNum" sz="quarter" idx="11"/>
          </p:nvPr>
        </p:nvSpPr>
        <p:spPr>
          <a:xfrm>
            <a:off x="0" y="1752600"/>
            <a:ext cx="1295400" cy="701675"/>
          </a:xfrm>
          <a:prstGeom prst="rect">
            <a:avLst/>
          </a:prstGeom>
        </p:spPr>
        <p:txBody>
          <a:bodyPr>
            <a:noAutofit/>
          </a:bodyPr>
          <a:lstStyle>
            <a:lvl1pPr>
              <a:defRPr sz="2400">
                <a:solidFill>
                  <a:srgbClr val="FFFFFF"/>
                </a:solidFill>
              </a:defRPr>
            </a:lvl1pPr>
          </a:lstStyle>
          <a:p>
            <a:pPr>
              <a:defRPr/>
            </a:pPr>
            <a:fld id="{716BC03B-1CBF-44AC-8D30-D53016F1D39A}"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97E6F54F-0B38-4933-A46E-726A3DB8D8EE}" type="datetimeFigureOut">
              <a:rPr lang="en-US"/>
              <a:pPr>
                <a:defRPr/>
              </a:pPr>
              <a:t>12/30/2013</a:t>
            </a:fld>
            <a:endParaRPr lang="en-US"/>
          </a:p>
        </p:txBody>
      </p:sp>
      <p:sp>
        <p:nvSpPr>
          <p:cNvPr id="6" name="Footer Placeholder 11"/>
          <p:cNvSpPr>
            <a:spLocks noGrp="1"/>
          </p:cNvSpPr>
          <p:nvPr>
            <p:ph type="ftr" sz="quarter" idx="11"/>
          </p:nvPr>
        </p:nvSpPr>
        <p:spPr/>
        <p:txBody>
          <a:bodyPr rtlCol="0"/>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803FAA1E-F146-4C78-95C2-FC1D55067133}" type="datetimeFigureOut">
              <a:rPr lang="en-US"/>
              <a:pPr>
                <a:defRPr/>
              </a:pPr>
              <a:t>12/30/2013</a:t>
            </a:fld>
            <a:endParaRPr lang="en-US"/>
          </a:p>
        </p:txBody>
      </p:sp>
      <p:sp>
        <p:nvSpPr>
          <p:cNvPr id="8" name="Footer Placeholder 13"/>
          <p:cNvSpPr>
            <a:spLocks noGrp="1"/>
          </p:cNvSpPr>
          <p:nvPr>
            <p:ph type="ftr" sz="quarter" idx="11"/>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ACA27788-1290-4E00-A523-71D293DDB8D5}" type="datetimeFigureOut">
              <a:rPr lang="en-US"/>
              <a:pPr>
                <a:defRPr/>
              </a:pPr>
              <a:t>12/30/2013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EE094BD-7BA9-451D-8989-D29014FD9FC5}" type="datetimeFigureOut">
              <a:rPr lang="en-US"/>
              <a:pPr>
                <a:defRPr/>
              </a:pPr>
              <a:t>12/30/2013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pPr>
              <a:defRPr/>
            </a:pPr>
            <a:fld id="{3808C3A0-0ED5-46E2-BFCF-0833CEA8AD0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7EC7875-8186-490F-8053-387911F80EEA}" type="datetimeFigureOut">
              <a:rPr lang="en-US"/>
              <a:pPr>
                <a:defRPr/>
              </a:pPr>
              <a:t>12/30/2013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4">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048DE9B1-CCCB-48EF-8285-8D198E689741}" type="datetimeFigureOut">
              <a:rPr lang="en-US"/>
              <a:pPr>
                <a:defRPr/>
              </a:pPr>
              <a:t>12/30/2013</a:t>
            </a:fld>
            <a:endParaRPr lang="en-US"/>
          </a:p>
        </p:txBody>
      </p:sp>
      <p:sp>
        <p:nvSpPr>
          <p:cNvPr id="10" name="Slide Number Placeholder 12"/>
          <p:cNvSpPr>
            <a:spLocks noGrp="1"/>
          </p:cNvSpPr>
          <p:nvPr>
            <p:ph type="sldNum" sz="quarter" idx="11"/>
          </p:nvPr>
        </p:nvSpPr>
        <p:spPr>
          <a:xfrm>
            <a:off x="0" y="4667250"/>
            <a:ext cx="1447800" cy="663575"/>
          </a:xfrm>
          <a:prstGeom prst="rect">
            <a:avLst/>
          </a:prstGeom>
        </p:spPr>
        <p:txBody>
          <a:bodyPr rtlCol="0"/>
          <a:lstStyle>
            <a:lvl1pPr>
              <a:defRPr sz="2800"/>
            </a:lvl1pPr>
          </a:lstStyle>
          <a:p>
            <a:pPr>
              <a:defRPr/>
            </a:pPr>
            <a:fld id="{F1EEACAF-E800-4103-BB59-3337D0EDC2E1}"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C6B9195C-835E-42E0-B341-1C5E5FDDC49A}" type="datetimeFigureOut">
              <a:rPr lang="en-US"/>
              <a:pPr>
                <a:defRPr/>
              </a:pPr>
              <a:t>12/30/2013</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chemeClr val="accent4">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71" r:id="rId1"/>
    <p:sldLayoutId id="2147483764" r:id="rId2"/>
    <p:sldLayoutId id="2147483772" r:id="rId3"/>
    <p:sldLayoutId id="2147483773" r:id="rId4"/>
    <p:sldLayoutId id="2147483774" r:id="rId5"/>
    <p:sldLayoutId id="2147483765" r:id="rId6"/>
    <p:sldLayoutId id="2147483775" r:id="rId7"/>
    <p:sldLayoutId id="2147483766" r:id="rId8"/>
    <p:sldLayoutId id="2147483776" r:id="rId9"/>
    <p:sldLayoutId id="2147483767" r:id="rId10"/>
    <p:sldLayoutId id="2147483777" r:id="rId11"/>
    <p:sldLayoutId id="2147483768" r:id="rId12"/>
    <p:sldLayoutId id="2147483769" r:id="rId13"/>
    <p:sldLayoutId id="2147483778" r:id="rId14"/>
    <p:sldLayoutId id="2147483770" r:id="rId15"/>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75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C1D72E"/>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6EB43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audio" Target="../media/audio10.wav"/><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hyperlink" Target="http://www.missourieconomy.org/indicators/lehd/index.stm"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1.wav"/><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2.wav"/><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3.wav"/><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audio" Target="../media/audio14.wav"/><Relationship Id="rId6" Type="http://schemas.openxmlformats.org/officeDocument/2006/relationships/image" Target="../media/image23.png"/><Relationship Id="rId5" Type="http://schemas.openxmlformats.org/officeDocument/2006/relationships/hyperlink" Target="http://www.missourieconomy.org/indicators/lehd/index.stm" TargetMode="External"/><Relationship Id="rId4" Type="http://schemas.openxmlformats.org/officeDocument/2006/relationships/hyperlink" Target="http://www.missourieconomy.org/industry/qcew/"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5.wav"/><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audio" Target="../media/audio16.wav"/><Relationship Id="rId1" Type="http://schemas.openxmlformats.org/officeDocument/2006/relationships/tags" Target="../tags/tag15.xml"/><Relationship Id="rId6" Type="http://schemas.openxmlformats.org/officeDocument/2006/relationships/hyperlink" Target="http://www.missourieconomy.org/pdfs/dem_missouri_summary.pdf" TargetMode="External"/><Relationship Id="rId5" Type="http://schemas.openxmlformats.org/officeDocument/2006/relationships/hyperlink" Target="http://www.missourieconomy.org/indicators/laus/default.aspx"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7.wav"/><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0.png"/><Relationship Id="rId2" Type="http://schemas.openxmlformats.org/officeDocument/2006/relationships/audio" Target="../media/audio18.wav"/><Relationship Id="rId1" Type="http://schemas.openxmlformats.org/officeDocument/2006/relationships/tags" Target="../tags/tag17.xml"/><Relationship Id="rId6" Type="http://schemas.openxmlformats.org/officeDocument/2006/relationships/hyperlink" Target="http://www.missourieconomy.org/regional/index.stm" TargetMode="External"/><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19.wav"/><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audio2.wav"/><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20.wav"/><Relationship Id="rId1" Type="http://schemas.openxmlformats.org/officeDocument/2006/relationships/tags" Target="../tags/tag18.xml"/><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1.wav"/><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2.wav"/><Relationship Id="rId1" Type="http://schemas.openxmlformats.org/officeDocument/2006/relationships/tags" Target="../tags/tag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onthemap.ces.census.gov/" TargetMode="External"/><Relationship Id="rId3" Type="http://schemas.openxmlformats.org/officeDocument/2006/relationships/notesSlide" Target="../notesSlides/notesSlide23.xml"/><Relationship Id="rId7" Type="http://schemas.openxmlformats.org/officeDocument/2006/relationships/hyperlink" Target="http://www.missourieconomy.org/regional/migration.stm" TargetMode="External"/><Relationship Id="rId2" Type="http://schemas.openxmlformats.org/officeDocument/2006/relationships/slideLayout" Target="../slideLayouts/slideLayout3.xml"/><Relationship Id="rId1" Type="http://schemas.openxmlformats.org/officeDocument/2006/relationships/audio" Target="../media/audio23.wav"/><Relationship Id="rId6" Type="http://schemas.openxmlformats.org/officeDocument/2006/relationships/hyperlink" Target="http://www.missourieconomy.org/regional/index.stm" TargetMode="External"/><Relationship Id="rId5" Type="http://schemas.openxmlformats.org/officeDocument/2006/relationships/hyperlink" Target="http://www.missourieconomy.org/pdfs/dem_missouri_summary.pdf" TargetMode="External"/><Relationship Id="rId4" Type="http://schemas.openxmlformats.org/officeDocument/2006/relationships/hyperlink" Target="http://www.missourieconomy.org/indicators/laus/default.aspx" TargetMode="Externa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4.wav"/><Relationship Id="rId1" Type="http://schemas.openxmlformats.org/officeDocument/2006/relationships/tags" Target="../tags/tag21.xml"/><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25.wav"/><Relationship Id="rId1" Type="http://schemas.openxmlformats.org/officeDocument/2006/relationships/tags" Target="../tags/tag22.xml"/><Relationship Id="rId6" Type="http://schemas.openxmlformats.org/officeDocument/2006/relationships/image" Target="../media/image40.png"/><Relationship Id="rId5" Type="http://schemas.openxmlformats.org/officeDocument/2006/relationships/hyperlink" Target="http://www.missourieconomy.org/occupations/oeswage/"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audio26.wav"/><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6.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audio" Target="../media/audio27.wav"/><Relationship Id="rId5" Type="http://schemas.openxmlformats.org/officeDocument/2006/relationships/image" Target="../media/image46.png"/><Relationship Id="rId4" Type="http://schemas.openxmlformats.org/officeDocument/2006/relationships/hyperlink" Target="http://www.missourieconomy.org/occupations/oeswage/"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8.wav"/><Relationship Id="rId1" Type="http://schemas.openxmlformats.org/officeDocument/2006/relationships/tags" Target="../tags/tag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29.wav"/><Relationship Id="rId1" Type="http://schemas.openxmlformats.org/officeDocument/2006/relationships/tags" Target="../tags/tag25.xml"/><Relationship Id="rId5" Type="http://schemas.openxmlformats.org/officeDocument/2006/relationships/image" Target="../media/image4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audio" Target="../media/audio3.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audio30.wav"/><Relationship Id="rId1" Type="http://schemas.openxmlformats.org/officeDocument/2006/relationships/tags" Target="../tags/tag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audio31.wav"/><Relationship Id="rId1" Type="http://schemas.openxmlformats.org/officeDocument/2006/relationships/tags" Target="../tags/tag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media/audio32.wav"/><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audio33.wav"/><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audio" Target="../media/audio34.wav"/><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5.xml"/><Relationship Id="rId7" Type="http://schemas.openxmlformats.org/officeDocument/2006/relationships/hyperlink" Target="http://www.missourieconomy.org/regional/migration.stm" TargetMode="External"/><Relationship Id="rId2" Type="http://schemas.openxmlformats.org/officeDocument/2006/relationships/slideLayout" Target="../slideLayouts/slideLayout3.xml"/><Relationship Id="rId1" Type="http://schemas.openxmlformats.org/officeDocument/2006/relationships/audio" Target="../media/audio35.wav"/><Relationship Id="rId6" Type="http://schemas.openxmlformats.org/officeDocument/2006/relationships/hyperlink" Target="http://www.missourieconomy.org/indicators/population/index.stm" TargetMode="External"/><Relationship Id="rId5" Type="http://schemas.openxmlformats.org/officeDocument/2006/relationships/hyperlink" Target="http://www.missourieconomy.org/pdfs/dem_missouri_summary.pdf" TargetMode="External"/><Relationship Id="rId4" Type="http://schemas.openxmlformats.org/officeDocument/2006/relationships/hyperlink" Target="http://factfinder2.census.gov/faces/nav/jsf/pages/index.xhtml"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6.wav"/><Relationship Id="rId1" Type="http://schemas.openxmlformats.org/officeDocument/2006/relationships/tags" Target="../tags/tag29.xml"/><Relationship Id="rId5" Type="http://schemas.openxmlformats.org/officeDocument/2006/relationships/image" Target="../media/image5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audio37.wav"/><Relationship Id="rId1" Type="http://schemas.openxmlformats.org/officeDocument/2006/relationships/tags" Target="../tags/tag3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38.wav"/><Relationship Id="rId1" Type="http://schemas.openxmlformats.org/officeDocument/2006/relationships/tags" Target="../tags/tag31.xml"/><Relationship Id="rId5" Type="http://schemas.openxmlformats.org/officeDocument/2006/relationships/image" Target="../media/image6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audio39.wav"/><Relationship Id="rId1" Type="http://schemas.openxmlformats.org/officeDocument/2006/relationships/tags" Target="../tags/tag32.xml"/><Relationship Id="rId6" Type="http://schemas.openxmlformats.org/officeDocument/2006/relationships/hyperlink" Target="http://www.jobs.mo.gov/" TargetMode="External"/><Relationship Id="rId5" Type="http://schemas.openxmlformats.org/officeDocument/2006/relationships/image" Target="../media/image6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40.wav"/><Relationship Id="rId1" Type="http://schemas.openxmlformats.org/officeDocument/2006/relationships/tags" Target="../tags/tag33.xml"/><Relationship Id="rId5" Type="http://schemas.openxmlformats.org/officeDocument/2006/relationships/image" Target="../media/image5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audio" Target="../media/audio41.wav"/><Relationship Id="rId6" Type="http://schemas.openxmlformats.org/officeDocument/2006/relationships/hyperlink" Target="http://www.missourieconomy.org/occupations/occ_proj.stm" TargetMode="External"/><Relationship Id="rId5" Type="http://schemas.openxmlformats.org/officeDocument/2006/relationships/hyperlink" Target="http://apps.oseda.missouri.edu/MOWorkKeys/" TargetMode="External"/><Relationship Id="rId4" Type="http://schemas.openxmlformats.org/officeDocument/2006/relationships/hyperlink" Target="http://www.onetonline.org/"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audio" Target="../media/audio42.wav"/><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audio" Target="../media/audio43.wav"/><Relationship Id="rId1" Type="http://schemas.openxmlformats.org/officeDocument/2006/relationships/tags" Target="../tags/tag34.xml"/><Relationship Id="rId6" Type="http://schemas.openxmlformats.org/officeDocument/2006/relationships/image" Target="../media/image64.png"/><Relationship Id="rId5" Type="http://schemas.openxmlformats.org/officeDocument/2006/relationships/image" Target="../media/image3.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9.xml"/><Relationship Id="rId7" Type="http://schemas.openxmlformats.org/officeDocument/2006/relationships/image" Target="../media/image67.emf"/><Relationship Id="rId2" Type="http://schemas.openxmlformats.org/officeDocument/2006/relationships/audio" Target="../media/audio44.wav"/><Relationship Id="rId1" Type="http://schemas.openxmlformats.org/officeDocument/2006/relationships/tags" Target="../tags/tag35.xml"/><Relationship Id="rId6" Type="http://schemas.openxmlformats.org/officeDocument/2006/relationships/hyperlink" Target="http://apps.oseda.missouri.edu/MOGreenExplore/" TargetMode="External"/><Relationship Id="rId5" Type="http://schemas.openxmlformats.org/officeDocument/2006/relationships/image" Target="../media/image66.png"/><Relationship Id="rId4" Type="http://schemas.openxmlformats.org/officeDocument/2006/relationships/notesSlide" Target="../notesSlides/notesSlide44.xml"/><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45.wav"/><Relationship Id="rId1" Type="http://schemas.openxmlformats.org/officeDocument/2006/relationships/tags" Target="../tags/tag36.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46.wav"/><Relationship Id="rId1" Type="http://schemas.openxmlformats.org/officeDocument/2006/relationships/tags" Target="../tags/tag3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4.png"/><Relationship Id="rId2" Type="http://schemas.openxmlformats.org/officeDocument/2006/relationships/audio" Target="../media/audio47.wav"/><Relationship Id="rId1" Type="http://schemas.openxmlformats.org/officeDocument/2006/relationships/tags" Target="../tags/tag38.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48.wav"/><Relationship Id="rId1" Type="http://schemas.openxmlformats.org/officeDocument/2006/relationships/tags" Target="../tags/tag3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audio" Target="../media/audio49.wav"/><Relationship Id="rId1" Type="http://schemas.openxmlformats.org/officeDocument/2006/relationships/tags" Target="../tags/tag4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audio5.wav"/><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audio" Target="../media/audio50.wav"/><Relationship Id="rId5" Type="http://schemas.openxmlformats.org/officeDocument/2006/relationships/image" Target="../media/image80.png"/><Relationship Id="rId4" Type="http://schemas.openxmlformats.org/officeDocument/2006/relationships/hyperlink" Target="http://www.missourieconomy.org/customer/statewide.stm"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audio51.wav"/><Relationship Id="rId1" Type="http://schemas.openxmlformats.org/officeDocument/2006/relationships/tags" Target="../tags/tag41.xml"/><Relationship Id="rId5" Type="http://schemas.openxmlformats.org/officeDocument/2006/relationships/image" Target="../media/image2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5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2.wav"/><Relationship Id="rId6" Type="http://schemas.openxmlformats.org/officeDocument/2006/relationships/image" Target="../media/image3.jpeg"/><Relationship Id="rId5" Type="http://schemas.openxmlformats.org/officeDocument/2006/relationships/image" Target="../media/image81.png"/><Relationship Id="rId4" Type="http://schemas.openxmlformats.org/officeDocument/2006/relationships/hyperlink" Target="http://www.missourieconomy.or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surveymonkey.com/s/M7BLRV9" TargetMode="External"/><Relationship Id="rId2" Type="http://schemas.openxmlformats.org/officeDocument/2006/relationships/slideLayout" Target="../slideLayouts/slideLayout9.xml"/><Relationship Id="rId1" Type="http://schemas.openxmlformats.org/officeDocument/2006/relationships/audio" Target="../media/audio53.wav"/><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wav"/><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8.wav"/><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audio9.wav"/><Relationship Id="rId1" Type="http://schemas.openxmlformats.org/officeDocument/2006/relationships/tags" Target="../tags/tag9.xml"/><Relationship Id="rId6" Type="http://schemas.openxmlformats.org/officeDocument/2006/relationships/hyperlink" Target="http://www.missourieconomy.org/industry/qcew/" TargetMode="External"/><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9925"/>
            <a:ext cx="9144000" cy="1616075"/>
          </a:xfrm>
        </p:spPr>
        <p:txBody>
          <a:bodyPr>
            <a:normAutofit fontScale="90000"/>
          </a:bodyPr>
          <a:lstStyle/>
          <a:p>
            <a:pPr algn="ctr" eaLnBrk="1" fontAlgn="auto" hangingPunct="1">
              <a:spcAft>
                <a:spcPts val="0"/>
              </a:spcAft>
              <a:defRPr/>
            </a:pPr>
            <a:r>
              <a:rPr lang="en-US" sz="4000" dirty="0" smtClean="0">
                <a:latin typeface="Calibri" pitchFamily="34" charset="0"/>
              </a:rPr>
              <a:t>Module 1: Lesson 1</a:t>
            </a:r>
            <a:br>
              <a:rPr lang="en-US" sz="4000" dirty="0" smtClean="0">
                <a:latin typeface="Calibri" pitchFamily="34" charset="0"/>
              </a:rPr>
            </a:br>
            <a:r>
              <a:rPr lang="en-US" sz="4000" dirty="0" smtClean="0">
                <a:latin typeface="Calibri" pitchFamily="34" charset="0"/>
              </a:rPr>
              <a:t>Labor Market Information</a:t>
            </a:r>
            <a:br>
              <a:rPr lang="en-US" sz="4000" dirty="0" smtClean="0">
                <a:latin typeface="Calibri" pitchFamily="34" charset="0"/>
              </a:rPr>
            </a:br>
            <a:r>
              <a:rPr lang="en-US" sz="4000" dirty="0" smtClean="0">
                <a:latin typeface="Calibri" pitchFamily="34" charset="0"/>
              </a:rPr>
              <a:t> Fundamentals</a:t>
            </a:r>
            <a:endParaRPr lang="en-US" sz="4000" dirty="0">
              <a:latin typeface="Calibri" pitchFamily="34" charset="0"/>
            </a:endParaRPr>
          </a:p>
        </p:txBody>
      </p:sp>
      <p:sp>
        <p:nvSpPr>
          <p:cNvPr id="3" name="Subtitle 2"/>
          <p:cNvSpPr>
            <a:spLocks noGrp="1"/>
          </p:cNvSpPr>
          <p:nvPr>
            <p:ph type="subTitle" idx="1"/>
          </p:nvPr>
        </p:nvSpPr>
        <p:spPr>
          <a:xfrm>
            <a:off x="571500" y="5105400"/>
            <a:ext cx="8001000" cy="762000"/>
          </a:xfrm>
        </p:spPr>
        <p:txBody>
          <a:bodyPr>
            <a:normAutofit fontScale="47500" lnSpcReduction="20000"/>
          </a:bodyPr>
          <a:lstStyle/>
          <a:p>
            <a:pPr eaLnBrk="1" fontAlgn="auto" hangingPunct="1">
              <a:spcAft>
                <a:spcPts val="0"/>
              </a:spcAft>
              <a:buFont typeface="Wingdings"/>
              <a:buNone/>
              <a:defRPr/>
            </a:pPr>
            <a:r>
              <a:rPr lang="en-US" sz="3000" i="1" dirty="0" smtClean="0">
                <a:solidFill>
                  <a:schemeClr val="tx1"/>
                </a:solidFill>
              </a:rPr>
              <a:t>This project has been funded, either wholly or in part, with Federal funds from the Department of Labor, Employment &amp; Training Administration under Task Order Number </a:t>
            </a:r>
            <a:r>
              <a:rPr lang="en-US" sz="3000" b="1" i="1" dirty="0" smtClean="0">
                <a:solidFill>
                  <a:schemeClr val="tx1"/>
                </a:solidFill>
              </a:rPr>
              <a:t>DOLJ061A20373</a:t>
            </a:r>
            <a:r>
              <a:rPr lang="en-US" sz="3000" i="1" dirty="0" smtClean="0">
                <a:solidFill>
                  <a:schemeClr val="tx1"/>
                </a:solidFill>
              </a:rPr>
              <a:t>; the mention of trade names, commercial products, or organizations does not imply endorsement of same by the U.S. Government.</a:t>
            </a:r>
            <a:r>
              <a:rPr lang="en-US" sz="3000" dirty="0" smtClean="0">
                <a:solidFill>
                  <a:schemeClr val="tx1"/>
                </a:solidFill>
              </a:rPr>
              <a:t> </a:t>
            </a:r>
          </a:p>
          <a:p>
            <a:pPr eaLnBrk="1" fontAlgn="auto" hangingPunct="1">
              <a:spcAft>
                <a:spcPts val="0"/>
              </a:spcAft>
              <a:buFont typeface="Wingdings"/>
              <a:buNone/>
              <a:defRPr/>
            </a:pPr>
            <a:endParaRPr lang="en-US" dirty="0"/>
          </a:p>
        </p:txBody>
      </p:sp>
      <p:sp>
        <p:nvSpPr>
          <p:cNvPr id="16388" name="TextBox 3"/>
          <p:cNvSpPr txBox="1">
            <a:spLocks noChangeArrowheads="1"/>
          </p:cNvSpPr>
          <p:nvPr/>
        </p:nvSpPr>
        <p:spPr bwMode="auto">
          <a:xfrm>
            <a:off x="0" y="2743200"/>
            <a:ext cx="6934200" cy="923925"/>
          </a:xfrm>
          <a:prstGeom prst="rect">
            <a:avLst/>
          </a:prstGeom>
          <a:noFill/>
          <a:ln w="9525">
            <a:noFill/>
            <a:miter lim="800000"/>
            <a:headEnd/>
            <a:tailEnd/>
          </a:ln>
        </p:spPr>
        <p:txBody>
          <a:bodyPr>
            <a:spAutoFit/>
          </a:bodyPr>
          <a:lstStyle/>
          <a:p>
            <a:r>
              <a:rPr lang="en-US">
                <a:latin typeface="Tw Cen MT Condensed" pitchFamily="34" charset="0"/>
              </a:rPr>
              <a:t>U.S. Department of Labor—Employment &amp; Training Administration| Missouri Economic Research and Information Center| Missouri Department of Economic Development</a:t>
            </a:r>
          </a:p>
          <a:p>
            <a:endParaRPr lang="en-US">
              <a:latin typeface="Tw Cen MT" pitchFamily="34" charset="0"/>
            </a:endParaRPr>
          </a:p>
        </p:txBody>
      </p:sp>
      <p:pic>
        <p:nvPicPr>
          <p:cNvPr id="16389" name="Picture 4" descr="NewDED_color.jpg"/>
          <p:cNvPicPr>
            <a:picLocks noChangeAspect="1"/>
          </p:cNvPicPr>
          <p:nvPr/>
        </p:nvPicPr>
        <p:blipFill>
          <a:blip r:embed="rId5" cstate="print"/>
          <a:srcRect/>
          <a:stretch>
            <a:fillRect/>
          </a:stretch>
        </p:blipFill>
        <p:spPr bwMode="auto">
          <a:xfrm>
            <a:off x="5181600" y="4114800"/>
            <a:ext cx="3041650" cy="793750"/>
          </a:xfrm>
          <a:prstGeom prst="rect">
            <a:avLst/>
          </a:prstGeom>
          <a:noFill/>
          <a:ln w="9525">
            <a:noFill/>
            <a:miter lim="800000"/>
            <a:headEnd/>
            <a:tailEnd/>
          </a:ln>
        </p:spPr>
      </p:pic>
      <p:pic>
        <p:nvPicPr>
          <p:cNvPr id="16390" name="Picture 2" descr="http://www.workforce3one.org/images/email/newsletter_images/footer.gif"/>
          <p:cNvPicPr>
            <a:picLocks noChangeAspect="1" noChangeArrowheads="1"/>
          </p:cNvPicPr>
          <p:nvPr/>
        </p:nvPicPr>
        <p:blipFill>
          <a:blip r:embed="rId6" cstate="print"/>
          <a:srcRect r="55405" b="7246"/>
          <a:stretch>
            <a:fillRect/>
          </a:stretch>
        </p:blipFill>
        <p:spPr bwMode="auto">
          <a:xfrm>
            <a:off x="838200" y="4114800"/>
            <a:ext cx="3384550" cy="820738"/>
          </a:xfrm>
          <a:prstGeom prst="rect">
            <a:avLst/>
          </a:prstGeom>
          <a:noFill/>
          <a:ln w="9525">
            <a:noFill/>
            <a:miter lim="800000"/>
            <a:headEnd/>
            <a:tailEnd/>
          </a:ln>
        </p:spPr>
      </p:pic>
      <p:pic>
        <p:nvPicPr>
          <p:cNvPr id="8" name="~PP1857.WAV">
            <a:hlinkClick r:id="" action="ppaction://media"/>
          </p:cNvPr>
          <p:cNvPicPr>
            <a:picLocks noRot="1" noChangeAspect="1"/>
          </p:cNvPicPr>
          <p:nvPr>
            <a:wavAudioFile r:embed="rId2" name="~PP1857.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16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le 2"/>
          <p:cNvSpPr>
            <a:spLocks noGrp="1"/>
          </p:cNvSpPr>
          <p:nvPr>
            <p:ph type="title"/>
          </p:nvPr>
        </p:nvSpPr>
        <p:spPr/>
        <p:txBody>
          <a:bodyPr/>
          <a:lstStyle/>
          <a:p>
            <a:r>
              <a:rPr lang="en-US" smtClean="0"/>
              <a:t>Where to Find—</a:t>
            </a:r>
            <a:r>
              <a:rPr lang="en-US" smtClean="0">
                <a:solidFill>
                  <a:schemeClr val="tx1"/>
                </a:solidFill>
              </a:rPr>
              <a:t>Employment Data</a:t>
            </a:r>
          </a:p>
        </p:txBody>
      </p:sp>
      <p:sp>
        <p:nvSpPr>
          <p:cNvPr id="27650" name="Content Placeholder 3"/>
          <p:cNvSpPr>
            <a:spLocks noGrp="1"/>
          </p:cNvSpPr>
          <p:nvPr>
            <p:ph sz="quarter" idx="1"/>
          </p:nvPr>
        </p:nvSpPr>
        <p:spPr>
          <a:xfrm>
            <a:off x="304800" y="1600200"/>
            <a:ext cx="8534400" cy="2971800"/>
          </a:xfrm>
        </p:spPr>
        <p:txBody>
          <a:bodyPr/>
          <a:lstStyle/>
          <a:p>
            <a:r>
              <a:rPr lang="en-US" sz="2400" dirty="0" smtClean="0"/>
              <a:t>Longitudinal Employer-Household Dynamics-LEHD</a:t>
            </a:r>
          </a:p>
          <a:p>
            <a:pPr lvl="1"/>
            <a:r>
              <a:rPr lang="en-US" sz="2400" dirty="0" smtClean="0"/>
              <a:t>Based on Industry Classifications – NAICS (North American Industry Classification System (up to 4-digit)</a:t>
            </a:r>
          </a:p>
          <a:p>
            <a:pPr lvl="1"/>
            <a:r>
              <a:rPr lang="en-US" sz="2400" dirty="0" smtClean="0"/>
              <a:t>Searchable by Geography and/or Industry</a:t>
            </a:r>
          </a:p>
          <a:p>
            <a:pPr lvl="1"/>
            <a:r>
              <a:rPr lang="en-US" sz="2400" dirty="0" smtClean="0"/>
              <a:t>Industry Employment information is inclusive of all Occupations within each Industry.</a:t>
            </a:r>
          </a:p>
        </p:txBody>
      </p:sp>
      <p:sp>
        <p:nvSpPr>
          <p:cNvPr id="6" name="Rectangle 5"/>
          <p:cNvSpPr/>
          <p:nvPr/>
        </p:nvSpPr>
        <p:spPr>
          <a:xfrm>
            <a:off x="685800" y="1219200"/>
            <a:ext cx="6324600" cy="369332"/>
          </a:xfrm>
          <a:prstGeom prst="rect">
            <a:avLst/>
          </a:prstGeom>
        </p:spPr>
        <p:txBody>
          <a:bodyPr wrap="square">
            <a:spAutoFit/>
          </a:bodyPr>
          <a:lstStyle/>
          <a:p>
            <a:r>
              <a:rPr lang="en-US" dirty="0" smtClean="0">
                <a:hlinkClick r:id="rId5"/>
              </a:rPr>
              <a:t>http://www.missourieconomy.org/indicators/lehd/index.stm</a:t>
            </a:r>
            <a:r>
              <a:rPr lang="en-US" dirty="0" smtClean="0"/>
              <a:t> </a:t>
            </a:r>
          </a:p>
        </p:txBody>
      </p:sp>
      <p:pic>
        <p:nvPicPr>
          <p:cNvPr id="8" name="Picture 7"/>
          <p:cNvPicPr/>
          <p:nvPr/>
        </p:nvPicPr>
        <p:blipFill>
          <a:blip r:embed="rId6" cstate="print"/>
          <a:srcRect t="38682" r="43590" b="17962"/>
          <a:stretch>
            <a:fillRect/>
          </a:stretch>
        </p:blipFill>
        <p:spPr bwMode="auto">
          <a:xfrm>
            <a:off x="2209800" y="4114800"/>
            <a:ext cx="4648200" cy="2514600"/>
          </a:xfrm>
          <a:prstGeom prst="rect">
            <a:avLst/>
          </a:prstGeom>
          <a:noFill/>
          <a:ln w="9525">
            <a:solidFill>
              <a:srgbClr val="0000FF"/>
            </a:solidFill>
            <a:miter lim="800000"/>
            <a:headEnd/>
            <a:tailEnd/>
          </a:ln>
        </p:spPr>
      </p:pic>
      <p:pic>
        <p:nvPicPr>
          <p:cNvPr id="10" name="~PP1390.WAV">
            <a:hlinkClick r:id="" action="ppaction://media"/>
          </p:cNvPr>
          <p:cNvPicPr>
            <a:picLocks noRot="1" noChangeAspect="1"/>
          </p:cNvPicPr>
          <p:nvPr>
            <a:wavAudioFile r:embed="rId2" name="~PP1390.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19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5" cstate="print"/>
          <a:srcRect l="499" t="22616" r="43590" b="17962"/>
          <a:stretch>
            <a:fillRect/>
          </a:stretch>
        </p:blipFill>
        <p:spPr bwMode="auto">
          <a:xfrm>
            <a:off x="228600" y="1600200"/>
            <a:ext cx="8534400" cy="5029199"/>
          </a:xfrm>
          <a:prstGeom prst="rect">
            <a:avLst/>
          </a:prstGeom>
          <a:noFill/>
          <a:ln w="9525">
            <a:solidFill>
              <a:srgbClr val="0000FF"/>
            </a:solidFill>
            <a:miter lim="800000"/>
            <a:headEnd/>
            <a:tailEnd/>
          </a:ln>
        </p:spPr>
      </p:pic>
      <p:sp>
        <p:nvSpPr>
          <p:cNvPr id="4" name="Title 1"/>
          <p:cNvSpPr txBox="1">
            <a:spLocks/>
          </p:cNvSpPr>
          <p:nvPr/>
        </p:nvSpPr>
        <p:spPr bwMode="auto">
          <a:xfrm>
            <a:off x="609600" y="228600"/>
            <a:ext cx="8077200" cy="869950"/>
          </a:xfrm>
          <a:prstGeom prst="rect">
            <a:avLst/>
          </a:prstGeom>
          <a:noFill/>
          <a:ln w="9525">
            <a:noFill/>
            <a:miter lim="800000"/>
            <a:headEnd/>
            <a:tailEnd/>
          </a:ln>
        </p:spPr>
        <p:txBody>
          <a:bodyPr anchor="ctr"/>
          <a:lstStyle/>
          <a:p>
            <a:pPr eaLnBrk="0" hangingPunct="0">
              <a:defRPr/>
            </a:pPr>
            <a:r>
              <a:rPr lang="en-US" sz="4400" dirty="0">
                <a:solidFill>
                  <a:schemeClr val="tx2"/>
                </a:solidFill>
                <a:latin typeface="+mj-lt"/>
                <a:ea typeface="+mj-ea"/>
                <a:cs typeface="+mj-cs"/>
              </a:rPr>
              <a:t>Employment Data-LEHD</a:t>
            </a:r>
            <a:endParaRPr lang="en-US" sz="4400" dirty="0">
              <a:latin typeface="+mj-lt"/>
              <a:ea typeface="+mj-ea"/>
              <a:cs typeface="+mj-cs"/>
            </a:endParaRPr>
          </a:p>
        </p:txBody>
      </p:sp>
      <p:sp>
        <p:nvSpPr>
          <p:cNvPr id="6" name="Rectangle 5"/>
          <p:cNvSpPr/>
          <p:nvPr/>
        </p:nvSpPr>
        <p:spPr>
          <a:xfrm>
            <a:off x="304800" y="1981200"/>
            <a:ext cx="8382000" cy="1066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4419600" y="1981200"/>
            <a:ext cx="2362200"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P2702.WAV">
            <a:hlinkClick r:id="" action="ppaction://media"/>
          </p:cNvPr>
          <p:cNvPicPr>
            <a:picLocks noRot="1" noChangeAspect="1"/>
          </p:cNvPicPr>
          <p:nvPr>
            <a:wavAudioFile r:embed="rId2" name="~PP270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6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P spid="6" grpId="1"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5" cstate="print"/>
          <a:srcRect l="962" t="22252" r="43589" b="5630"/>
          <a:stretch>
            <a:fillRect/>
          </a:stretch>
        </p:blipFill>
        <p:spPr bwMode="auto">
          <a:xfrm>
            <a:off x="609600" y="1676400"/>
            <a:ext cx="6553200" cy="3809999"/>
          </a:xfrm>
          <a:prstGeom prst="rect">
            <a:avLst/>
          </a:prstGeom>
          <a:noFill/>
          <a:ln w="9525">
            <a:solidFill>
              <a:srgbClr val="0000FF"/>
            </a:solidFill>
            <a:miter lim="800000"/>
            <a:headEnd/>
            <a:tailEnd/>
          </a:ln>
        </p:spPr>
      </p:pic>
      <p:sp>
        <p:nvSpPr>
          <p:cNvPr id="29699" name="Title 2"/>
          <p:cNvSpPr>
            <a:spLocks noGrp="1"/>
          </p:cNvSpPr>
          <p:nvPr>
            <p:ph type="title"/>
          </p:nvPr>
        </p:nvSpPr>
        <p:spPr/>
        <p:txBody>
          <a:bodyPr/>
          <a:lstStyle/>
          <a:p>
            <a:r>
              <a:rPr lang="en-US" smtClean="0"/>
              <a:t>Employment Data-LEHD</a:t>
            </a:r>
          </a:p>
        </p:txBody>
      </p:sp>
      <p:sp>
        <p:nvSpPr>
          <p:cNvPr id="4" name="Rounded Rectangle 3"/>
          <p:cNvSpPr/>
          <p:nvPr/>
        </p:nvSpPr>
        <p:spPr>
          <a:xfrm>
            <a:off x="1066800" y="2895600"/>
            <a:ext cx="2590800" cy="2286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4"/>
          <p:cNvSpPr/>
          <p:nvPr/>
        </p:nvSpPr>
        <p:spPr>
          <a:xfrm>
            <a:off x="762000" y="2895600"/>
            <a:ext cx="685800" cy="2397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P3053.WAV">
            <a:hlinkClick r:id="" action="ppaction://media"/>
          </p:cNvPr>
          <p:cNvPicPr>
            <a:picLocks noRot="1" noChangeAspect="1"/>
          </p:cNvPicPr>
          <p:nvPr>
            <a:wavAudioFile r:embed="rId2" name="~PP305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3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5" cstate="print"/>
          <a:srcRect l="1122" t="28500" r="49359" b="5750"/>
          <a:stretch>
            <a:fillRect/>
          </a:stretch>
        </p:blipFill>
        <p:spPr bwMode="auto">
          <a:xfrm>
            <a:off x="381000" y="1600200"/>
            <a:ext cx="6858000" cy="4953000"/>
          </a:xfrm>
          <a:prstGeom prst="rect">
            <a:avLst/>
          </a:prstGeom>
          <a:noFill/>
          <a:ln w="9525">
            <a:solidFill>
              <a:srgbClr val="0000FF"/>
            </a:solidFill>
            <a:miter lim="800000"/>
            <a:headEnd/>
            <a:tailEnd/>
          </a:ln>
        </p:spPr>
      </p:pic>
      <p:sp>
        <p:nvSpPr>
          <p:cNvPr id="30723" name="Title 2"/>
          <p:cNvSpPr>
            <a:spLocks noGrp="1"/>
          </p:cNvSpPr>
          <p:nvPr>
            <p:ph type="title"/>
          </p:nvPr>
        </p:nvSpPr>
        <p:spPr/>
        <p:txBody>
          <a:bodyPr/>
          <a:lstStyle/>
          <a:p>
            <a:r>
              <a:rPr lang="en-US" smtClean="0"/>
              <a:t>Employment Data-LEHD</a:t>
            </a:r>
          </a:p>
        </p:txBody>
      </p:sp>
      <p:sp>
        <p:nvSpPr>
          <p:cNvPr id="4" name="Rectangle 3"/>
          <p:cNvSpPr/>
          <p:nvPr/>
        </p:nvSpPr>
        <p:spPr>
          <a:xfrm>
            <a:off x="457200" y="3581400"/>
            <a:ext cx="6629400" cy="2743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114800" y="2286000"/>
            <a:ext cx="2057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P2941.WAV">
            <a:hlinkClick r:id="" action="ppaction://media"/>
          </p:cNvPr>
          <p:cNvPicPr>
            <a:picLocks noRot="1" noChangeAspect="1"/>
          </p:cNvPicPr>
          <p:nvPr>
            <a:wavAudioFile r:embed="rId2" name="~PP294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2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4"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97086" y="2743200"/>
            <a:ext cx="7696200" cy="3733800"/>
          </a:xfrm>
        </p:spPr>
        <p:txBody>
          <a:bodyPr>
            <a:normAutofit/>
          </a:bodyPr>
          <a:lstStyle/>
          <a:p>
            <a:r>
              <a:rPr lang="en-US" b="1" dirty="0" smtClean="0"/>
              <a:t>Quarterly Census of Employment &amp; Wages: </a:t>
            </a:r>
            <a:r>
              <a:rPr lang="en-US" sz="2500" dirty="0" smtClean="0">
                <a:hlinkClick r:id="rId4"/>
              </a:rPr>
              <a:t>http://www.missourieconomy.org/industry/qcew/</a:t>
            </a:r>
            <a:r>
              <a:rPr lang="en-US" sz="2500" dirty="0" smtClean="0"/>
              <a:t> </a:t>
            </a:r>
          </a:p>
          <a:p>
            <a:endParaRPr lang="en-US" dirty="0" smtClean="0"/>
          </a:p>
          <a:p>
            <a:r>
              <a:rPr lang="en-US" b="1" dirty="0" smtClean="0"/>
              <a:t>Longitudinal Employer-Household Dynamics:</a:t>
            </a:r>
          </a:p>
          <a:p>
            <a:r>
              <a:rPr lang="en-US" sz="2500" dirty="0" smtClean="0">
                <a:hlinkClick r:id="rId5"/>
              </a:rPr>
              <a:t>http://www.missourieconomy.org/indicators/lehd/index.stm</a:t>
            </a:r>
            <a:r>
              <a:rPr lang="en-US" sz="2500" dirty="0" smtClean="0"/>
              <a:t> </a:t>
            </a:r>
          </a:p>
        </p:txBody>
      </p:sp>
      <p:sp>
        <p:nvSpPr>
          <p:cNvPr id="3" name="Title 2"/>
          <p:cNvSpPr>
            <a:spLocks noGrp="1"/>
          </p:cNvSpPr>
          <p:nvPr>
            <p:ph type="title"/>
          </p:nvPr>
        </p:nvSpPr>
        <p:spPr/>
        <p:txBody>
          <a:bodyPr/>
          <a:lstStyle/>
          <a:p>
            <a:r>
              <a:rPr lang="en-US" dirty="0" smtClean="0"/>
              <a:t>Employment Data Website Links</a:t>
            </a:r>
            <a:endParaRPr lang="en-US" dirty="0"/>
          </a:p>
        </p:txBody>
      </p:sp>
      <p:pic>
        <p:nvPicPr>
          <p:cNvPr id="6" name="~PP1192.WAV">
            <a:hlinkClick r:id="" action="ppaction://media"/>
          </p:cNvPr>
          <p:cNvPicPr>
            <a:picLocks noRot="1" noChangeAspect="1"/>
          </p:cNvPicPr>
          <p:nvPr>
            <a:wavAudioFile r:embed="rId1" name="~PP1192.WAV"/>
          </p:nvPr>
        </p:nvPicPr>
        <p:blipFill>
          <a:blip r:embed="rId6" cstate="print"/>
          <a:stretch>
            <a:fillRect/>
          </a:stretch>
        </p:blipFill>
        <p:spPr>
          <a:xfrm>
            <a:off x="8716963" y="6430963"/>
            <a:ext cx="304800" cy="304800"/>
          </a:xfrm>
          <a:prstGeom prst="rect">
            <a:avLst/>
          </a:prstGeom>
        </p:spPr>
      </p:pic>
    </p:spTree>
  </p:cSld>
  <p:clrMapOvr>
    <a:masterClrMapping/>
  </p:clrMapOvr>
  <p:transition advTm="13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Labor Force Data</a:t>
            </a:r>
          </a:p>
        </p:txBody>
      </p:sp>
      <p:sp>
        <p:nvSpPr>
          <p:cNvPr id="32771" name="Content Placeholder 2"/>
          <p:cNvSpPr>
            <a:spLocks noGrp="1"/>
          </p:cNvSpPr>
          <p:nvPr>
            <p:ph sz="quarter" idx="1"/>
          </p:nvPr>
        </p:nvSpPr>
        <p:spPr>
          <a:xfrm>
            <a:off x="612775" y="1600200"/>
            <a:ext cx="8153400" cy="5257800"/>
          </a:xfrm>
        </p:spPr>
        <p:txBody>
          <a:bodyPr/>
          <a:lstStyle/>
          <a:p>
            <a:r>
              <a:rPr lang="en-US" sz="2400" dirty="0" smtClean="0"/>
              <a:t>…is about </a:t>
            </a:r>
            <a:r>
              <a:rPr lang="en-US" sz="2400" b="1" dirty="0" smtClean="0"/>
              <a:t>PEOPLE</a:t>
            </a:r>
            <a:r>
              <a:rPr lang="en-US" sz="2400" dirty="0" smtClean="0"/>
              <a:t> and where they reside, not the jobs they do! – Includes data on people </a:t>
            </a:r>
            <a:r>
              <a:rPr lang="en-US" sz="2400" b="1" i="1" dirty="0" smtClean="0"/>
              <a:t>by place of residence</a:t>
            </a:r>
            <a:r>
              <a:rPr lang="en-US" sz="2400" dirty="0" smtClean="0"/>
              <a:t>, regardless of where they work.</a:t>
            </a:r>
          </a:p>
          <a:p>
            <a:endParaRPr lang="en-US" sz="2400" dirty="0" smtClean="0"/>
          </a:p>
          <a:p>
            <a:r>
              <a:rPr lang="en-US" sz="2400" dirty="0" smtClean="0"/>
              <a:t>Provides Data Regarding:</a:t>
            </a:r>
          </a:p>
          <a:p>
            <a:pPr lvl="1"/>
            <a:r>
              <a:rPr lang="en-US" sz="2400" dirty="0" smtClean="0"/>
              <a:t>The Employed and Unemployed</a:t>
            </a:r>
          </a:p>
          <a:p>
            <a:pPr lvl="1"/>
            <a:r>
              <a:rPr lang="en-US" sz="2400" dirty="0" smtClean="0"/>
              <a:t>Where Residents Work</a:t>
            </a:r>
          </a:p>
          <a:p>
            <a:pPr lvl="1"/>
            <a:r>
              <a:rPr lang="en-US" sz="2400" dirty="0" smtClean="0"/>
              <a:t>What Residents Earn</a:t>
            </a:r>
          </a:p>
          <a:p>
            <a:pPr lvl="1"/>
            <a:r>
              <a:rPr lang="en-US" sz="2400" dirty="0" smtClean="0"/>
              <a:t>Educational Attainment/Skills</a:t>
            </a:r>
          </a:p>
        </p:txBody>
      </p:sp>
      <p:pic>
        <p:nvPicPr>
          <p:cNvPr id="8" name="~PP3599.WAV">
            <a:hlinkClick r:id="" action="ppaction://media"/>
          </p:cNvPr>
          <p:cNvPicPr>
            <a:picLocks noRot="1" noChangeAspect="1"/>
          </p:cNvPicPr>
          <p:nvPr>
            <a:wavAudioFile r:embed="rId2" name="~PP3599.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33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Where to Find – </a:t>
            </a:r>
            <a:r>
              <a:rPr lang="en-US" smtClean="0">
                <a:solidFill>
                  <a:schemeClr val="tx1"/>
                </a:solidFill>
              </a:rPr>
              <a:t>Labor Force Data</a:t>
            </a:r>
            <a:endParaRPr lang="en-US" smtClean="0"/>
          </a:p>
        </p:txBody>
      </p:sp>
      <p:sp>
        <p:nvSpPr>
          <p:cNvPr id="33795" name="Content Placeholder 2"/>
          <p:cNvSpPr>
            <a:spLocks noGrp="1"/>
          </p:cNvSpPr>
          <p:nvPr>
            <p:ph sz="quarter" idx="1"/>
          </p:nvPr>
        </p:nvSpPr>
        <p:spPr>
          <a:xfrm>
            <a:off x="569913" y="1589088"/>
            <a:ext cx="7202487" cy="4572000"/>
          </a:xfrm>
        </p:spPr>
        <p:txBody>
          <a:bodyPr/>
          <a:lstStyle/>
          <a:p>
            <a:r>
              <a:rPr lang="en-US" dirty="0" smtClean="0"/>
              <a:t>Local Area Unemployment Statistics (LAUS)</a:t>
            </a:r>
          </a:p>
          <a:p>
            <a:pPr lvl="1"/>
            <a:r>
              <a:rPr lang="en-US" dirty="0" smtClean="0"/>
              <a:t>Monthly</a:t>
            </a:r>
          </a:p>
          <a:p>
            <a:pPr lvl="1"/>
            <a:r>
              <a:rPr lang="en-US" dirty="0" smtClean="0"/>
              <a:t>Employed and Unemployed</a:t>
            </a:r>
          </a:p>
          <a:p>
            <a:r>
              <a:rPr lang="en-US" dirty="0" smtClean="0"/>
              <a:t>MERIC Option</a:t>
            </a:r>
          </a:p>
          <a:p>
            <a:pPr lvl="1"/>
            <a:r>
              <a:rPr lang="en-US" dirty="0" smtClean="0"/>
              <a:t>State, County, Metropolitan and </a:t>
            </a:r>
            <a:r>
              <a:rPr lang="en-US" dirty="0" err="1" smtClean="0"/>
              <a:t>Micropolitan</a:t>
            </a:r>
            <a:r>
              <a:rPr lang="en-US" dirty="0" smtClean="0"/>
              <a:t> Statistical Area (MSA), and City Options</a:t>
            </a:r>
          </a:p>
        </p:txBody>
      </p:sp>
      <p:sp>
        <p:nvSpPr>
          <p:cNvPr id="6" name="TextBox 5"/>
          <p:cNvSpPr txBox="1"/>
          <p:nvPr/>
        </p:nvSpPr>
        <p:spPr>
          <a:xfrm>
            <a:off x="762000" y="1219200"/>
            <a:ext cx="6400085" cy="369332"/>
          </a:xfrm>
          <a:prstGeom prst="rect">
            <a:avLst/>
          </a:prstGeom>
          <a:noFill/>
        </p:spPr>
        <p:txBody>
          <a:bodyPr wrap="none" rtlCol="0">
            <a:spAutoFit/>
          </a:bodyPr>
          <a:lstStyle/>
          <a:p>
            <a:r>
              <a:rPr lang="en-US" dirty="0" smtClean="0">
                <a:solidFill>
                  <a:schemeClr val="tx2"/>
                </a:solidFill>
                <a:hlinkClick r:id="rId5"/>
              </a:rPr>
              <a:t>http://www.missourieconomy.org/indicators/laus/default.aspx</a:t>
            </a:r>
            <a:r>
              <a:rPr lang="en-US" dirty="0" smtClean="0">
                <a:solidFill>
                  <a:schemeClr val="tx2"/>
                </a:solidFill>
                <a:hlinkClick r:id="rId6"/>
              </a:rPr>
              <a:t> </a:t>
            </a:r>
          </a:p>
        </p:txBody>
      </p:sp>
      <p:pic>
        <p:nvPicPr>
          <p:cNvPr id="10" name="Picture 9"/>
          <p:cNvPicPr/>
          <p:nvPr/>
        </p:nvPicPr>
        <p:blipFill>
          <a:blip r:embed="rId7" cstate="print"/>
          <a:srcRect l="14904" t="57500" r="23558" b="13250"/>
          <a:stretch>
            <a:fillRect/>
          </a:stretch>
        </p:blipFill>
        <p:spPr bwMode="auto">
          <a:xfrm>
            <a:off x="1524000" y="4724401"/>
            <a:ext cx="6172200" cy="1828800"/>
          </a:xfrm>
          <a:prstGeom prst="rect">
            <a:avLst/>
          </a:prstGeom>
          <a:noFill/>
          <a:ln w="9525">
            <a:solidFill>
              <a:srgbClr val="0000FF"/>
            </a:solidFill>
            <a:miter lim="800000"/>
            <a:headEnd/>
            <a:tailEnd/>
          </a:ln>
        </p:spPr>
      </p:pic>
      <p:pic>
        <p:nvPicPr>
          <p:cNvPr id="13" name="~PP4089.WAV">
            <a:hlinkClick r:id="" action="ppaction://media"/>
          </p:cNvPr>
          <p:cNvPicPr>
            <a:picLocks noRot="1" noChangeAspect="1"/>
          </p:cNvPicPr>
          <p:nvPr>
            <a:wavAudioFile r:embed="rId2" name="~PP4089.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Tm="46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cstate="print"/>
          <a:srcRect l="17816" t="21000" r="21762" b="36238"/>
          <a:stretch>
            <a:fillRect/>
          </a:stretch>
        </p:blipFill>
        <p:spPr bwMode="auto">
          <a:xfrm>
            <a:off x="1676400" y="0"/>
            <a:ext cx="5867400" cy="4038600"/>
          </a:xfrm>
          <a:prstGeom prst="rect">
            <a:avLst/>
          </a:prstGeom>
          <a:noFill/>
          <a:ln w="9525">
            <a:noFill/>
            <a:miter lim="800000"/>
            <a:headEnd/>
            <a:tailEnd/>
          </a:ln>
        </p:spPr>
      </p:pic>
      <p:cxnSp>
        <p:nvCxnSpPr>
          <p:cNvPr id="5" name="Straight Arrow Connector 4"/>
          <p:cNvCxnSpPr/>
          <p:nvPr/>
        </p:nvCxnSpPr>
        <p:spPr>
          <a:xfrm>
            <a:off x="457200" y="3276600"/>
            <a:ext cx="1143000" cy="1588"/>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5" cstate="print"/>
          <a:srcRect l="15005" t="70755" r="21898" b="10000"/>
          <a:stretch>
            <a:fillRect/>
          </a:stretch>
        </p:blipFill>
        <p:spPr bwMode="auto">
          <a:xfrm>
            <a:off x="1066800" y="4114800"/>
            <a:ext cx="6934200" cy="2743200"/>
          </a:xfrm>
          <a:prstGeom prst="rect">
            <a:avLst/>
          </a:prstGeom>
          <a:noFill/>
          <a:ln w="9525">
            <a:noFill/>
            <a:miter lim="800000"/>
            <a:headEnd/>
            <a:tailEnd/>
          </a:ln>
        </p:spPr>
      </p:pic>
      <p:pic>
        <p:nvPicPr>
          <p:cNvPr id="9" name="~PP2198.WAV">
            <a:hlinkClick r:id="" action="ppaction://media"/>
          </p:cNvPr>
          <p:cNvPicPr>
            <a:picLocks noRot="1" noChangeAspect="1"/>
          </p:cNvPicPr>
          <p:nvPr>
            <a:wavAudioFile r:embed="rId2" name="~PP2198.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0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Quick Find – </a:t>
            </a:r>
            <a:r>
              <a:rPr lang="en-US" smtClean="0">
                <a:solidFill>
                  <a:schemeClr val="tx1"/>
                </a:solidFill>
              </a:rPr>
              <a:t>Labor Force Data</a:t>
            </a:r>
          </a:p>
        </p:txBody>
      </p:sp>
      <p:sp>
        <p:nvSpPr>
          <p:cNvPr id="35843" name="Content Placeholder 3"/>
          <p:cNvSpPr>
            <a:spLocks noGrp="1"/>
          </p:cNvSpPr>
          <p:nvPr>
            <p:ph sz="quarter" idx="1"/>
          </p:nvPr>
        </p:nvSpPr>
        <p:spPr>
          <a:xfrm>
            <a:off x="609600" y="1524000"/>
            <a:ext cx="6400800" cy="4419600"/>
          </a:xfrm>
        </p:spPr>
        <p:txBody>
          <a:bodyPr/>
          <a:lstStyle/>
          <a:p>
            <a:endParaRPr lang="en-US" dirty="0" smtClean="0"/>
          </a:p>
          <a:p>
            <a:r>
              <a:rPr lang="en-US" dirty="0" smtClean="0"/>
              <a:t>Regional Profiles</a:t>
            </a:r>
          </a:p>
          <a:p>
            <a:pPr lvl="1"/>
            <a:r>
              <a:rPr lang="en-US" dirty="0" smtClean="0"/>
              <a:t>Snapshot Summary</a:t>
            </a:r>
          </a:p>
          <a:p>
            <a:pPr lvl="1"/>
            <a:r>
              <a:rPr lang="en-US" dirty="0" smtClean="0"/>
              <a:t>Population</a:t>
            </a:r>
          </a:p>
          <a:p>
            <a:pPr lvl="1"/>
            <a:r>
              <a:rPr lang="en-US" dirty="0" smtClean="0"/>
              <a:t>Income</a:t>
            </a:r>
          </a:p>
          <a:p>
            <a:pPr lvl="1"/>
            <a:r>
              <a:rPr lang="en-US" dirty="0" smtClean="0"/>
              <a:t>Educational Attainment</a:t>
            </a:r>
          </a:p>
        </p:txBody>
      </p:sp>
      <p:pic>
        <p:nvPicPr>
          <p:cNvPr id="6" name="Picture 5"/>
          <p:cNvPicPr/>
          <p:nvPr/>
        </p:nvPicPr>
        <p:blipFill>
          <a:blip r:embed="rId5" cstate="print"/>
          <a:srcRect l="7212" t="38835" r="55128" b="8738"/>
          <a:stretch>
            <a:fillRect/>
          </a:stretch>
        </p:blipFill>
        <p:spPr bwMode="auto">
          <a:xfrm>
            <a:off x="4648200" y="2209800"/>
            <a:ext cx="4243388" cy="3390900"/>
          </a:xfrm>
          <a:prstGeom prst="rect">
            <a:avLst/>
          </a:prstGeom>
          <a:noFill/>
          <a:ln w="9525">
            <a:noFill/>
            <a:miter lim="800000"/>
            <a:headEnd/>
            <a:tailEnd/>
          </a:ln>
        </p:spPr>
      </p:pic>
      <p:sp>
        <p:nvSpPr>
          <p:cNvPr id="10" name="TextBox 9"/>
          <p:cNvSpPr txBox="1"/>
          <p:nvPr/>
        </p:nvSpPr>
        <p:spPr>
          <a:xfrm>
            <a:off x="1066800" y="1219200"/>
            <a:ext cx="6553200" cy="369332"/>
          </a:xfrm>
          <a:prstGeom prst="rect">
            <a:avLst/>
          </a:prstGeom>
          <a:noFill/>
        </p:spPr>
        <p:txBody>
          <a:bodyPr wrap="square" rtlCol="0">
            <a:spAutoFit/>
          </a:bodyPr>
          <a:lstStyle/>
          <a:p>
            <a:r>
              <a:rPr lang="en-US" dirty="0" smtClean="0">
                <a:solidFill>
                  <a:schemeClr val="tx2"/>
                </a:solidFill>
                <a:hlinkClick r:id="rId6"/>
              </a:rPr>
              <a:t>http://www.missourieconomy.org/regional/index.stm </a:t>
            </a:r>
            <a:endParaRPr lang="en-US" dirty="0"/>
          </a:p>
        </p:txBody>
      </p:sp>
      <p:pic>
        <p:nvPicPr>
          <p:cNvPr id="12" name="~PP3221.WAV">
            <a:hlinkClick r:id="" action="ppaction://media"/>
          </p:cNvPr>
          <p:cNvPicPr>
            <a:picLocks noRot="1" noChangeAspect="1"/>
          </p:cNvPicPr>
          <p:nvPr>
            <a:wavAudioFile r:embed="rId2" name="~PP3221.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5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srcRect l="7343" t="16241" r="8848" b="5336"/>
          <a:stretch>
            <a:fillRect/>
          </a:stretch>
        </p:blipFill>
        <p:spPr bwMode="auto">
          <a:xfrm>
            <a:off x="0" y="0"/>
            <a:ext cx="9144000" cy="6858000"/>
          </a:xfrm>
          <a:prstGeom prst="rect">
            <a:avLst/>
          </a:prstGeom>
          <a:noFill/>
          <a:ln w="9525">
            <a:noFill/>
            <a:miter lim="800000"/>
            <a:headEnd/>
            <a:tailEnd/>
          </a:ln>
        </p:spPr>
      </p:pic>
      <p:pic>
        <p:nvPicPr>
          <p:cNvPr id="5" name="~PP2712.WAV">
            <a:hlinkClick r:id="" action="ppaction://media"/>
          </p:cNvPr>
          <p:cNvPicPr>
            <a:picLocks noRot="1" noChangeAspect="1"/>
          </p:cNvPicPr>
          <p:nvPr>
            <a:wavAudioFile r:embed="rId1" name="~PP2712.WAV"/>
          </p:nvPr>
        </p:nvPicPr>
        <p:blipFill>
          <a:blip r:embed="rId5" cstate="print"/>
          <a:stretch>
            <a:fillRect/>
          </a:stretch>
        </p:blipFill>
        <p:spPr>
          <a:xfrm>
            <a:off x="8716963" y="6430963"/>
            <a:ext cx="304800" cy="304800"/>
          </a:xfrm>
          <a:prstGeom prst="rect">
            <a:avLst/>
          </a:prstGeom>
        </p:spPr>
      </p:pic>
    </p:spTree>
  </p:cSld>
  <p:clrMapOvr>
    <a:masterClrMapping/>
  </p:clrMapOvr>
  <p:transition advTm="14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63563" y="258763"/>
            <a:ext cx="8058150" cy="893762"/>
          </a:xfrm>
        </p:spPr>
        <p:txBody>
          <a:bodyPr/>
          <a:lstStyle/>
          <a:p>
            <a:pPr eaLnBrk="1" hangingPunct="1"/>
            <a:r>
              <a:rPr lang="en-US" smtClean="0"/>
              <a:t>Today’s Lesson</a:t>
            </a:r>
          </a:p>
        </p:txBody>
      </p:sp>
      <p:sp>
        <p:nvSpPr>
          <p:cNvPr id="7" name="Text Placeholder 2"/>
          <p:cNvSpPr>
            <a:spLocks noGrp="1"/>
          </p:cNvSpPr>
          <p:nvPr>
            <p:ph type="body" sz="half" idx="1"/>
          </p:nvPr>
        </p:nvSpPr>
        <p:spPr>
          <a:xfrm>
            <a:off x="566737" y="1600200"/>
            <a:ext cx="7662863" cy="5105400"/>
          </a:xfrm>
        </p:spPr>
        <p:txBody>
          <a:bodyPr>
            <a:normAutofit fontScale="92500"/>
          </a:bodyPr>
          <a:lstStyle/>
          <a:p>
            <a:pPr marL="1771650" indent="-1771650">
              <a:buNone/>
              <a:tabLst>
                <a:tab pos="1771650" algn="l"/>
              </a:tabLst>
              <a:defRPr/>
            </a:pPr>
            <a:r>
              <a:rPr lang="en-US" dirty="0" smtClean="0"/>
              <a:t>Module 1:	Labor Market Information Fundamentals</a:t>
            </a:r>
          </a:p>
          <a:p>
            <a:pPr marL="2122488" lvl="1" indent="-327025">
              <a:defRPr/>
            </a:pPr>
            <a:r>
              <a:rPr lang="en-US" b="1" dirty="0" smtClean="0">
                <a:solidFill>
                  <a:schemeClr val="accent4">
                    <a:lumMod val="50000"/>
                  </a:schemeClr>
                </a:solidFill>
              </a:rPr>
              <a:t>Lesson 1:  LMI Fundamentals</a:t>
            </a:r>
          </a:p>
          <a:p>
            <a:pPr marL="2122488" lvl="1" indent="-327025">
              <a:defRPr/>
            </a:pPr>
            <a:r>
              <a:rPr lang="en-US" dirty="0" smtClean="0"/>
              <a:t>Lesson 2: LMI and Employment Fundamentals</a:t>
            </a:r>
            <a:endParaRPr lang="en-US" b="1" dirty="0" smtClean="0">
              <a:solidFill>
                <a:schemeClr val="accent4">
                  <a:lumMod val="50000"/>
                </a:schemeClr>
              </a:solidFill>
            </a:endParaRPr>
          </a:p>
          <a:p>
            <a:pPr marL="1771650" indent="-1771650">
              <a:buNone/>
              <a:tabLst>
                <a:tab pos="1771650" algn="l"/>
              </a:tabLst>
              <a:defRPr/>
            </a:pPr>
            <a:r>
              <a:rPr lang="en-US" dirty="0" smtClean="0"/>
              <a:t>Module 2:	Skills Assessments &amp; Career Pathway Planning</a:t>
            </a:r>
          </a:p>
          <a:p>
            <a:pPr marL="1771650" indent="-1771650">
              <a:buNone/>
              <a:tabLst>
                <a:tab pos="1771650" algn="l"/>
              </a:tabLst>
              <a:defRPr/>
            </a:pPr>
            <a:r>
              <a:rPr lang="en-US" dirty="0" smtClean="0"/>
              <a:t>Module 3:	Using Economic &amp; Workforce Data to Drive Reemployment Strategy</a:t>
            </a:r>
          </a:p>
          <a:p>
            <a:pPr marL="1771650" indent="-1771650">
              <a:buNone/>
              <a:tabLst>
                <a:tab pos="1771650" algn="l"/>
              </a:tabLst>
              <a:defRPr/>
            </a:pPr>
            <a:r>
              <a:rPr lang="en-US" dirty="0" smtClean="0"/>
              <a:t>Module 4:	Guiding Businesses to Use LMI Resources to Support Human Resource Functions</a:t>
            </a:r>
          </a:p>
        </p:txBody>
      </p:sp>
      <p:pic>
        <p:nvPicPr>
          <p:cNvPr id="8" name="~PP3162.WAV">
            <a:hlinkClick r:id="" action="ppaction://media"/>
          </p:cNvPr>
          <p:cNvPicPr>
            <a:picLocks noRot="1" noChangeAspect="1"/>
          </p:cNvPicPr>
          <p:nvPr>
            <a:wavAudioFile r:embed="rId2" name="~PP3162.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22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p:txBody>
          <a:bodyPr/>
          <a:lstStyle/>
          <a:p>
            <a:r>
              <a:rPr lang="en-US" dirty="0" smtClean="0"/>
              <a:t>Other Tools – </a:t>
            </a:r>
            <a:r>
              <a:rPr lang="en-US" dirty="0" smtClean="0">
                <a:solidFill>
                  <a:schemeClr val="tx1"/>
                </a:solidFill>
              </a:rPr>
              <a:t>Labor Force Data</a:t>
            </a:r>
            <a:endParaRPr lang="en-US" dirty="0" smtClean="0"/>
          </a:p>
        </p:txBody>
      </p:sp>
      <p:sp>
        <p:nvSpPr>
          <p:cNvPr id="37892" name="Content Placeholder 2"/>
          <p:cNvSpPr>
            <a:spLocks noGrp="1"/>
          </p:cNvSpPr>
          <p:nvPr>
            <p:ph sz="quarter" idx="1"/>
          </p:nvPr>
        </p:nvSpPr>
        <p:spPr>
          <a:xfrm>
            <a:off x="914400" y="1589088"/>
            <a:ext cx="7239000" cy="4572000"/>
          </a:xfrm>
        </p:spPr>
        <p:txBody>
          <a:bodyPr/>
          <a:lstStyle/>
          <a:p>
            <a:r>
              <a:rPr lang="en-US" dirty="0" smtClean="0"/>
              <a:t>Commuting Data</a:t>
            </a:r>
          </a:p>
          <a:p>
            <a:pPr lvl="1"/>
            <a:r>
              <a:rPr lang="en-US" dirty="0" smtClean="0"/>
              <a:t>Shows place-of-work/place-of-residence relationship</a:t>
            </a:r>
          </a:p>
          <a:p>
            <a:pPr lvl="2"/>
            <a:r>
              <a:rPr lang="en-US" dirty="0" smtClean="0"/>
              <a:t>ACS</a:t>
            </a:r>
          </a:p>
          <a:p>
            <a:pPr lvl="2"/>
            <a:r>
              <a:rPr lang="en-US" dirty="0" smtClean="0"/>
              <a:t>LED On the Map</a:t>
            </a:r>
          </a:p>
          <a:p>
            <a:r>
              <a:rPr lang="en-US" dirty="0" smtClean="0"/>
              <a:t>Migration Data</a:t>
            </a:r>
          </a:p>
          <a:p>
            <a:pPr lvl="1"/>
            <a:r>
              <a:rPr lang="en-US" dirty="0" smtClean="0"/>
              <a:t>Shows movements into and out of area</a:t>
            </a:r>
          </a:p>
          <a:p>
            <a:pPr lvl="2"/>
            <a:r>
              <a:rPr lang="en-US" dirty="0" smtClean="0"/>
              <a:t>ACS</a:t>
            </a:r>
          </a:p>
          <a:p>
            <a:pPr lvl="2"/>
            <a:r>
              <a:rPr lang="en-US" dirty="0" smtClean="0"/>
              <a:t>IRS</a:t>
            </a:r>
          </a:p>
        </p:txBody>
      </p:sp>
      <p:pic>
        <p:nvPicPr>
          <p:cNvPr id="6" name="~PP957.WAV">
            <a:hlinkClick r:id="" action="ppaction://media"/>
          </p:cNvPr>
          <p:cNvPicPr>
            <a:picLocks noRot="1" noChangeAspect="1"/>
          </p:cNvPicPr>
          <p:nvPr>
            <a:wavAudioFile r:embed="rId2" name="~PP95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58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3962400"/>
            <a:ext cx="1447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a:blip r:embed="rId5" cstate="print"/>
          <a:srcRect t="17350" r="24229" b="5542"/>
          <a:stretch>
            <a:fillRect/>
          </a:stretch>
        </p:blipFill>
        <p:spPr bwMode="auto">
          <a:xfrm>
            <a:off x="304800" y="304800"/>
            <a:ext cx="7848600" cy="5867399"/>
          </a:xfrm>
          <a:prstGeom prst="rect">
            <a:avLst/>
          </a:prstGeom>
          <a:noFill/>
          <a:ln w="9525">
            <a:noFill/>
            <a:miter lim="800000"/>
            <a:headEnd/>
            <a:tailEnd/>
          </a:ln>
        </p:spPr>
      </p:pic>
      <p:sp>
        <p:nvSpPr>
          <p:cNvPr id="9" name="Rectangle 8"/>
          <p:cNvSpPr/>
          <p:nvPr/>
        </p:nvSpPr>
        <p:spPr>
          <a:xfrm>
            <a:off x="457200" y="3962400"/>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P1596.WAV">
            <a:hlinkClick r:id="" action="ppaction://media"/>
          </p:cNvPr>
          <p:cNvPicPr>
            <a:picLocks noRot="1" noChangeAspect="1"/>
          </p:cNvPicPr>
          <p:nvPr>
            <a:wavAudioFile r:embed="rId2" name="~PP1596.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9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5" cstate="print"/>
          <a:srcRect l="29555" t="14234" r="31536" b="12110"/>
          <a:stretch>
            <a:fillRect/>
          </a:stretch>
        </p:blipFill>
        <p:spPr bwMode="auto">
          <a:xfrm>
            <a:off x="1524000" y="0"/>
            <a:ext cx="54101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P2442.WAV">
            <a:hlinkClick r:id="" action="ppaction://media"/>
          </p:cNvPr>
          <p:cNvPicPr>
            <a:picLocks noRot="1" noChangeAspect="1"/>
          </p:cNvPicPr>
          <p:nvPr>
            <a:wavAudioFile r:embed="rId2" name="~PP244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10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Labor Force Data Website Links</a:t>
            </a:r>
            <a:endParaRPr lang="en-US" dirty="0"/>
          </a:p>
        </p:txBody>
      </p:sp>
      <p:sp>
        <p:nvSpPr>
          <p:cNvPr id="4" name="Text Placeholder 1"/>
          <p:cNvSpPr txBox="1">
            <a:spLocks/>
          </p:cNvSpPr>
          <p:nvPr/>
        </p:nvSpPr>
        <p:spPr bwMode="auto">
          <a:xfrm>
            <a:off x="613774" y="2819400"/>
            <a:ext cx="8530226"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ts val="700"/>
              </a:spcBef>
              <a:spcAft>
                <a:spcPct val="0"/>
              </a:spcAft>
              <a:buClr>
                <a:schemeClr val="accent2"/>
              </a:buClr>
              <a:buSzPct val="75000"/>
              <a:buFont typeface="Wingdings" pitchFamily="2" charset="2"/>
              <a:buNone/>
              <a:tabLst/>
              <a:defRPr/>
            </a:pPr>
            <a:r>
              <a:rPr kumimoji="0" lang="en-US" sz="2800" b="1" i="0" u="none" strike="noStrike" kern="1200" cap="none" spc="0" normalizeH="0" baseline="0" noProof="0" dirty="0" smtClean="0">
                <a:ln>
                  <a:noFill/>
                </a:ln>
                <a:solidFill>
                  <a:schemeClr val="tx2"/>
                </a:solidFill>
                <a:effectLst/>
                <a:uLnTx/>
                <a:uFillTx/>
                <a:latin typeface="+mn-lt"/>
                <a:ea typeface="+mn-ea"/>
                <a:cs typeface="+mn-cs"/>
              </a:rPr>
              <a:t>Local Area Unemployment Statistics:</a:t>
            </a:r>
          </a:p>
          <a:p>
            <a:r>
              <a:rPr lang="en-US" sz="2400" dirty="0" smtClean="0">
                <a:solidFill>
                  <a:schemeClr val="tx2"/>
                </a:solidFill>
                <a:latin typeface="+mn-lt"/>
                <a:hlinkClick r:id="rId4"/>
              </a:rPr>
              <a:t>http://www.missourieconomy.org/indicators/laus/default.aspx</a:t>
            </a:r>
            <a:r>
              <a:rPr lang="en-US" sz="2400" dirty="0" smtClean="0">
                <a:solidFill>
                  <a:schemeClr val="tx2"/>
                </a:solidFill>
                <a:latin typeface="+mn-lt"/>
                <a:hlinkClick r:id="rId5"/>
              </a:rPr>
              <a:t> </a:t>
            </a:r>
          </a:p>
          <a:p>
            <a:pPr lvl="0" eaLnBrk="0" hangingPunct="0">
              <a:spcBef>
                <a:spcPts val="700"/>
              </a:spcBef>
              <a:buClr>
                <a:schemeClr val="accent2"/>
              </a:buClr>
              <a:buSzPct val="75000"/>
            </a:pPr>
            <a:r>
              <a:rPr kumimoji="0" lang="en-US" sz="2800" b="1" i="0" u="none" strike="noStrike" kern="1200" cap="none" spc="0" normalizeH="0" baseline="0" noProof="0" dirty="0" smtClean="0">
                <a:ln>
                  <a:noFill/>
                </a:ln>
                <a:solidFill>
                  <a:schemeClr val="tx2"/>
                </a:solidFill>
                <a:effectLst/>
                <a:uLnTx/>
                <a:uFillTx/>
                <a:latin typeface="+mn-lt"/>
                <a:ea typeface="+mn-ea"/>
                <a:cs typeface="+mn-cs"/>
              </a:rPr>
              <a:t>Regional Profiles:</a:t>
            </a:r>
          </a:p>
          <a:p>
            <a:pPr lvl="0" eaLnBrk="0" hangingPunct="0">
              <a:spcBef>
                <a:spcPts val="700"/>
              </a:spcBef>
              <a:buClr>
                <a:schemeClr val="accent2"/>
              </a:buClr>
              <a:buSzPct val="75000"/>
            </a:pPr>
            <a:r>
              <a:rPr lang="en-US" sz="2400" u="sng" dirty="0" smtClean="0">
                <a:latin typeface="+mn-lt"/>
                <a:hlinkClick r:id="rId6"/>
              </a:rPr>
              <a:t>http://</a:t>
            </a:r>
            <a:r>
              <a:rPr lang="en-US" sz="2400" u="sng" dirty="0" smtClean="0">
                <a:solidFill>
                  <a:srgbClr val="7030A0"/>
                </a:solidFill>
                <a:latin typeface="+mn-lt"/>
                <a:hlinkClick r:id="rId6"/>
              </a:rPr>
              <a:t>www.missourieconomy.org/regional/index.stm</a:t>
            </a:r>
            <a:r>
              <a:rPr lang="en-US" sz="2400" u="sng" dirty="0" smtClean="0">
                <a:solidFill>
                  <a:srgbClr val="7030A0"/>
                </a:solidFill>
                <a:latin typeface="+mn-lt"/>
                <a:hlinkClick r:id="rId7"/>
              </a:rPr>
              <a:t> </a:t>
            </a:r>
          </a:p>
          <a:p>
            <a:pPr lvl="0" eaLnBrk="0" hangingPunct="0">
              <a:spcBef>
                <a:spcPts val="700"/>
              </a:spcBef>
              <a:buClr>
                <a:schemeClr val="accent2"/>
              </a:buClr>
              <a:buSzPct val="75000"/>
            </a:pPr>
            <a:r>
              <a:rPr lang="en-US" sz="2800" b="1" dirty="0" smtClean="0">
                <a:solidFill>
                  <a:schemeClr val="tx2"/>
                </a:solidFill>
                <a:latin typeface="+mj-lt"/>
              </a:rPr>
              <a:t>On the Map Commuting:</a:t>
            </a:r>
          </a:p>
          <a:p>
            <a:pPr lvl="0" eaLnBrk="0" hangingPunct="0">
              <a:spcBef>
                <a:spcPts val="700"/>
              </a:spcBef>
              <a:buClr>
                <a:schemeClr val="accent2"/>
              </a:buClr>
              <a:buSzPct val="75000"/>
            </a:pPr>
            <a:r>
              <a:rPr lang="en-US" sz="2400" u="sng" dirty="0" smtClean="0">
                <a:solidFill>
                  <a:srgbClr val="7030A0"/>
                </a:solidFill>
                <a:latin typeface="+mn-lt"/>
                <a:hlinkClick r:id="rId8"/>
              </a:rPr>
              <a:t>http://onthemap.ces.census.gov</a:t>
            </a:r>
            <a:r>
              <a:rPr lang="en-US" sz="2800" b="1" dirty="0" smtClean="0">
                <a:solidFill>
                  <a:schemeClr val="tx2"/>
                </a:solidFill>
                <a:latin typeface="+mj-lt"/>
              </a:rPr>
              <a:t/>
            </a:r>
            <a:br>
              <a:rPr lang="en-US" sz="2800" b="1" dirty="0" smtClean="0">
                <a:solidFill>
                  <a:schemeClr val="tx2"/>
                </a:solidFill>
                <a:latin typeface="+mj-lt"/>
              </a:rPr>
            </a:br>
            <a:r>
              <a:rPr lang="en-US" sz="2800" b="1" dirty="0" smtClean="0">
                <a:solidFill>
                  <a:schemeClr val="tx2"/>
                </a:solidFill>
                <a:latin typeface="+mn-lt"/>
              </a:rPr>
              <a:t>Migration Patterns: </a:t>
            </a:r>
          </a:p>
          <a:p>
            <a:pPr lvl="0" eaLnBrk="0" hangingPunct="0">
              <a:spcBef>
                <a:spcPts val="700"/>
              </a:spcBef>
              <a:buClr>
                <a:schemeClr val="accent2"/>
              </a:buClr>
              <a:buSzPct val="75000"/>
            </a:pPr>
            <a:r>
              <a:rPr lang="en-US" sz="2400" u="sng" dirty="0" smtClean="0">
                <a:latin typeface="+mn-lt"/>
                <a:hlinkClick r:id="rId7"/>
              </a:rPr>
              <a:t>http://www.missourieconomy.org/regional/migration.stm</a:t>
            </a:r>
            <a:endParaRPr lang="en-US" sz="2400" u="sng" dirty="0" smtClean="0">
              <a:latin typeface="+mn-lt"/>
            </a:endParaRPr>
          </a:p>
        </p:txBody>
      </p:sp>
      <p:pic>
        <p:nvPicPr>
          <p:cNvPr id="5" name="~PP4050.WAV">
            <a:hlinkClick r:id="" action="ppaction://media"/>
          </p:cNvPr>
          <p:cNvPicPr>
            <a:picLocks noRot="1" noChangeAspect="1"/>
          </p:cNvPicPr>
          <p:nvPr>
            <a:wavAudioFile r:embed="rId1" name="~PP4050.WAV"/>
          </p:nvPr>
        </p:nvPicPr>
        <p:blipFill>
          <a:blip r:embed="rId9" cstate="print"/>
          <a:stretch>
            <a:fillRect/>
          </a:stretch>
        </p:blipFill>
        <p:spPr>
          <a:xfrm>
            <a:off x="8716963" y="6430963"/>
            <a:ext cx="304800" cy="304800"/>
          </a:xfrm>
          <a:prstGeom prst="rect">
            <a:avLst/>
          </a:prstGeom>
        </p:spPr>
      </p:pic>
    </p:spTree>
  </p:cSld>
  <p:clrMapOvr>
    <a:masterClrMapping/>
  </p:clrMapOvr>
  <p:transition advTm="14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Wage Data</a:t>
            </a:r>
          </a:p>
        </p:txBody>
      </p:sp>
      <p:sp>
        <p:nvSpPr>
          <p:cNvPr id="38915" name="Content Placeholder 2"/>
          <p:cNvSpPr>
            <a:spLocks noGrp="1"/>
          </p:cNvSpPr>
          <p:nvPr>
            <p:ph sz="quarter" idx="1"/>
          </p:nvPr>
        </p:nvSpPr>
        <p:spPr/>
        <p:txBody>
          <a:bodyPr/>
          <a:lstStyle/>
          <a:p>
            <a:r>
              <a:rPr lang="en-US" sz="2400" dirty="0" smtClean="0"/>
              <a:t>…is closely tied to employment data AND labor force data. </a:t>
            </a:r>
          </a:p>
          <a:p>
            <a:pPr>
              <a:buFont typeface="Wingdings" pitchFamily="2" charset="2"/>
              <a:buNone/>
            </a:pPr>
            <a:endParaRPr lang="en-US" sz="2400" dirty="0" smtClean="0"/>
          </a:p>
          <a:p>
            <a:r>
              <a:rPr lang="en-US" sz="2400" dirty="0" smtClean="0"/>
              <a:t>Provided Data:</a:t>
            </a:r>
          </a:p>
          <a:p>
            <a:pPr lvl="1"/>
            <a:r>
              <a:rPr lang="en-US" sz="2400" dirty="0" smtClean="0"/>
              <a:t>Industry Averages</a:t>
            </a:r>
          </a:p>
          <a:p>
            <a:pPr lvl="1"/>
            <a:r>
              <a:rPr lang="en-US" sz="2400" dirty="0" smtClean="0"/>
              <a:t>Occupational Average</a:t>
            </a:r>
          </a:p>
          <a:p>
            <a:pPr lvl="1"/>
            <a:r>
              <a:rPr lang="en-US" sz="2400" dirty="0" smtClean="0"/>
              <a:t>Regional  Breakouts</a:t>
            </a:r>
          </a:p>
          <a:p>
            <a:pPr lvl="1"/>
            <a:r>
              <a:rPr lang="en-US" sz="2400" dirty="0" smtClean="0"/>
              <a:t>Demographic Difference</a:t>
            </a:r>
            <a:r>
              <a:rPr lang="en-US" sz="2200" dirty="0" smtClean="0">
                <a:solidFill>
                  <a:srgbClr val="375A1F"/>
                </a:solidFill>
              </a:rPr>
              <a:t>	</a:t>
            </a:r>
          </a:p>
          <a:p>
            <a:pPr>
              <a:buFont typeface="Arial" pitchFamily="34" charset="0"/>
              <a:buChar char="•"/>
            </a:pPr>
            <a:endParaRPr lang="en-US" dirty="0" smtClean="0"/>
          </a:p>
        </p:txBody>
      </p:sp>
      <p:pic>
        <p:nvPicPr>
          <p:cNvPr id="9" name="~PP1666.WAV">
            <a:hlinkClick r:id="" action="ppaction://media"/>
          </p:cNvPr>
          <p:cNvPicPr>
            <a:picLocks noRot="1" noChangeAspect="1"/>
          </p:cNvPicPr>
          <p:nvPr>
            <a:wavAudioFile r:embed="rId2" name="~PP1666.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3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Where to Find – </a:t>
            </a:r>
            <a:r>
              <a:rPr lang="en-US" smtClean="0">
                <a:solidFill>
                  <a:schemeClr val="tx1"/>
                </a:solidFill>
              </a:rPr>
              <a:t>Wage Data</a:t>
            </a:r>
          </a:p>
        </p:txBody>
      </p:sp>
      <p:sp>
        <p:nvSpPr>
          <p:cNvPr id="16387" name="Text Placeholder 2"/>
          <p:cNvSpPr>
            <a:spLocks noGrp="1"/>
          </p:cNvSpPr>
          <p:nvPr>
            <p:ph type="body" idx="2"/>
          </p:nvPr>
        </p:nvSpPr>
        <p:spPr>
          <a:xfrm>
            <a:off x="152400" y="1905000"/>
            <a:ext cx="2286000" cy="3124200"/>
          </a:xfrm>
          <a:solidFill>
            <a:schemeClr val="accent1">
              <a:lumMod val="20000"/>
              <a:lumOff val="80000"/>
            </a:schemeClr>
          </a:solidFill>
        </p:spPr>
        <p:txBody>
          <a:bodyPr/>
          <a:lstStyle/>
          <a:p>
            <a:r>
              <a:rPr lang="en-US" sz="2000" dirty="0" smtClean="0">
                <a:solidFill>
                  <a:schemeClr val="tx1"/>
                </a:solidFill>
              </a:rPr>
              <a:t>Example Question:</a:t>
            </a:r>
          </a:p>
          <a:p>
            <a:r>
              <a:rPr lang="en-US" sz="2000" dirty="0" smtClean="0">
                <a:solidFill>
                  <a:schemeClr val="tx1"/>
                </a:solidFill>
              </a:rPr>
              <a:t>What is the entry-level hourly wage for a worker employed in the Ozark Region as a transportation supervisor?</a:t>
            </a:r>
          </a:p>
        </p:txBody>
      </p:sp>
      <p:sp>
        <p:nvSpPr>
          <p:cNvPr id="41988" name="Content Placeholder 3"/>
          <p:cNvSpPr>
            <a:spLocks noGrp="1"/>
          </p:cNvSpPr>
          <p:nvPr>
            <p:ph sz="quarter" idx="1"/>
          </p:nvPr>
        </p:nvSpPr>
        <p:spPr>
          <a:xfrm>
            <a:off x="2676525" y="1719263"/>
            <a:ext cx="6400800" cy="4419600"/>
          </a:xfrm>
        </p:spPr>
        <p:txBody>
          <a:bodyPr/>
          <a:lstStyle/>
          <a:p>
            <a:r>
              <a:rPr lang="en-US" smtClean="0"/>
              <a:t>Occupational Employment Statistics (OES)</a:t>
            </a:r>
          </a:p>
          <a:p>
            <a:pPr lvl="1"/>
            <a:r>
              <a:rPr lang="en-US" smtClean="0"/>
              <a:t>Occupational Employment and Wages</a:t>
            </a:r>
          </a:p>
          <a:p>
            <a:r>
              <a:rPr lang="en-US" smtClean="0"/>
              <a:t>MERIC Option</a:t>
            </a:r>
          </a:p>
          <a:p>
            <a:pPr lvl="1"/>
            <a:r>
              <a:rPr lang="en-US" smtClean="0"/>
              <a:t>Search by Region or Occupation</a:t>
            </a:r>
          </a:p>
          <a:p>
            <a:pPr lvl="1"/>
            <a:r>
              <a:rPr lang="en-US" smtClean="0"/>
              <a:t>Mean, Entry, Experienced and Median Wages</a:t>
            </a:r>
          </a:p>
        </p:txBody>
      </p:sp>
      <p:sp>
        <p:nvSpPr>
          <p:cNvPr id="6" name="TextBox 5"/>
          <p:cNvSpPr txBox="1"/>
          <p:nvPr/>
        </p:nvSpPr>
        <p:spPr>
          <a:xfrm>
            <a:off x="685800" y="1219200"/>
            <a:ext cx="5899948" cy="369332"/>
          </a:xfrm>
          <a:prstGeom prst="rect">
            <a:avLst/>
          </a:prstGeom>
          <a:noFill/>
        </p:spPr>
        <p:txBody>
          <a:bodyPr wrap="none" rtlCol="0">
            <a:spAutoFit/>
          </a:bodyPr>
          <a:lstStyle/>
          <a:p>
            <a:r>
              <a:rPr lang="en-US" dirty="0" smtClean="0">
                <a:hlinkClick r:id="rId5"/>
              </a:rPr>
              <a:t>http://www.missourieconomy.org/occupations/oeswage/</a:t>
            </a:r>
            <a:r>
              <a:rPr lang="en-US" dirty="0" smtClean="0"/>
              <a:t> </a:t>
            </a:r>
            <a:endParaRPr lang="en-US" dirty="0"/>
          </a:p>
        </p:txBody>
      </p:sp>
      <p:pic>
        <p:nvPicPr>
          <p:cNvPr id="12" name="~PP2856.WAV">
            <a:hlinkClick r:id="" action="ppaction://media"/>
          </p:cNvPr>
          <p:cNvPicPr>
            <a:picLocks noRot="1" noChangeAspect="1"/>
          </p:cNvPicPr>
          <p:nvPr>
            <a:wavAudioFile r:embed="rId2" name="~PP2856.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60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p:cNvPicPr>
            <a:picLocks noChangeAspect="1" noChangeArrowheads="1"/>
          </p:cNvPicPr>
          <p:nvPr/>
        </p:nvPicPr>
        <p:blipFill>
          <a:blip r:embed="rId5" cstate="print"/>
          <a:srcRect l="7222" t="27556" r="13333" b="34310"/>
          <a:stretch>
            <a:fillRect/>
          </a:stretch>
        </p:blipFill>
        <p:spPr bwMode="auto">
          <a:xfrm>
            <a:off x="298" y="0"/>
            <a:ext cx="9143702" cy="2743200"/>
          </a:xfrm>
          <a:prstGeom prst="rect">
            <a:avLst/>
          </a:prstGeom>
          <a:noFill/>
          <a:ln w="9525">
            <a:noFill/>
            <a:miter lim="800000"/>
            <a:headEnd/>
            <a:tailEnd/>
          </a:ln>
        </p:spPr>
      </p:pic>
      <p:cxnSp>
        <p:nvCxnSpPr>
          <p:cNvPr id="6" name="Straight Arrow Connector 5"/>
          <p:cNvCxnSpPr/>
          <p:nvPr/>
        </p:nvCxnSpPr>
        <p:spPr>
          <a:xfrm>
            <a:off x="457200" y="3276600"/>
            <a:ext cx="1295400" cy="1587"/>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6" cstate="print"/>
          <a:srcRect l="13301" t="18812" r="19712" b="73555"/>
          <a:stretch>
            <a:fillRect/>
          </a:stretch>
        </p:blipFill>
        <p:spPr bwMode="auto">
          <a:xfrm>
            <a:off x="762000" y="4114800"/>
            <a:ext cx="7620000" cy="457200"/>
          </a:xfrm>
          <a:prstGeom prst="rect">
            <a:avLst/>
          </a:prstGeom>
          <a:noFill/>
          <a:ln w="9525">
            <a:noFill/>
            <a:miter lim="800000"/>
            <a:headEnd/>
            <a:tailEnd/>
          </a:ln>
        </p:spPr>
      </p:pic>
      <p:pic>
        <p:nvPicPr>
          <p:cNvPr id="12" name="Picture 11"/>
          <p:cNvPicPr/>
          <p:nvPr/>
        </p:nvPicPr>
        <p:blipFill>
          <a:blip r:embed="rId7" cstate="print"/>
          <a:srcRect l="11218" t="30446" r="27244" b="47772"/>
          <a:stretch>
            <a:fillRect/>
          </a:stretch>
        </p:blipFill>
        <p:spPr bwMode="auto">
          <a:xfrm>
            <a:off x="1752600" y="2819400"/>
            <a:ext cx="5638800" cy="1295400"/>
          </a:xfrm>
          <a:prstGeom prst="rect">
            <a:avLst/>
          </a:prstGeom>
          <a:noFill/>
          <a:ln w="9525">
            <a:noFill/>
            <a:miter lim="800000"/>
            <a:headEnd/>
            <a:tailEnd/>
          </a:ln>
        </p:spPr>
      </p:pic>
      <p:pic>
        <p:nvPicPr>
          <p:cNvPr id="13" name="Picture 12"/>
          <p:cNvPicPr/>
          <p:nvPr/>
        </p:nvPicPr>
        <p:blipFill>
          <a:blip r:embed="rId8" cstate="print"/>
          <a:srcRect l="16506" t="21453" r="22436" b="53887"/>
          <a:stretch>
            <a:fillRect/>
          </a:stretch>
        </p:blipFill>
        <p:spPr bwMode="auto">
          <a:xfrm>
            <a:off x="838200" y="4572000"/>
            <a:ext cx="7620000" cy="2057400"/>
          </a:xfrm>
          <a:prstGeom prst="rect">
            <a:avLst/>
          </a:prstGeom>
          <a:noFill/>
          <a:ln w="9525">
            <a:noFill/>
            <a:miter lim="800000"/>
            <a:headEnd/>
            <a:tailEnd/>
          </a:ln>
        </p:spPr>
      </p:pic>
      <p:sp>
        <p:nvSpPr>
          <p:cNvPr id="9" name="Rectangle 8"/>
          <p:cNvSpPr/>
          <p:nvPr/>
        </p:nvSpPr>
        <p:spPr>
          <a:xfrm>
            <a:off x="914400" y="6172200"/>
            <a:ext cx="7467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6858000" y="3505200"/>
            <a:ext cx="10668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P3262.WAV">
            <a:hlinkClick r:id="" action="ppaction://media"/>
          </p:cNvPr>
          <p:cNvPicPr>
            <a:picLocks noRot="1" noChangeAspect="1"/>
          </p:cNvPicPr>
          <p:nvPr>
            <a:wavAudioFile r:embed="rId2" name="~PP3262.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56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28651" y="2743200"/>
            <a:ext cx="7391400" cy="3733800"/>
          </a:xfrm>
        </p:spPr>
        <p:txBody>
          <a:bodyPr>
            <a:normAutofit/>
          </a:bodyPr>
          <a:lstStyle/>
          <a:p>
            <a:r>
              <a:rPr lang="en-US" b="1" dirty="0" smtClean="0"/>
              <a:t>Occupational Employment Statistics: </a:t>
            </a:r>
            <a:r>
              <a:rPr lang="en-US" sz="2400" dirty="0" smtClean="0">
                <a:hlinkClick r:id="rId4"/>
              </a:rPr>
              <a:t>http://www.missourieconomy.org/occupations/oeswage/</a:t>
            </a:r>
            <a:r>
              <a:rPr lang="en-US" sz="2400" dirty="0" smtClean="0"/>
              <a:t>  </a:t>
            </a:r>
            <a:endParaRPr lang="en-US" dirty="0" smtClean="0"/>
          </a:p>
        </p:txBody>
      </p:sp>
      <p:sp>
        <p:nvSpPr>
          <p:cNvPr id="3" name="Title 2"/>
          <p:cNvSpPr>
            <a:spLocks noGrp="1"/>
          </p:cNvSpPr>
          <p:nvPr>
            <p:ph type="title"/>
          </p:nvPr>
        </p:nvSpPr>
        <p:spPr/>
        <p:txBody>
          <a:bodyPr/>
          <a:lstStyle/>
          <a:p>
            <a:r>
              <a:rPr lang="en-US" dirty="0" smtClean="0"/>
              <a:t>Wage Data Website Links</a:t>
            </a:r>
            <a:endParaRPr lang="en-US" dirty="0"/>
          </a:p>
        </p:txBody>
      </p:sp>
      <p:pic>
        <p:nvPicPr>
          <p:cNvPr id="5" name="~PP3098.WAV">
            <a:hlinkClick r:id="" action="ppaction://media"/>
          </p:cNvPr>
          <p:cNvPicPr>
            <a:picLocks noRot="1" noChangeAspect="1"/>
          </p:cNvPicPr>
          <p:nvPr>
            <a:wavAudioFile r:embed="rId1" name="~PP3098.WAV"/>
          </p:nvPr>
        </p:nvPicPr>
        <p:blipFill>
          <a:blip r:embed="rId5" cstate="print"/>
          <a:stretch>
            <a:fillRect/>
          </a:stretch>
        </p:blipFill>
        <p:spPr>
          <a:xfrm>
            <a:off x="8716963" y="6430963"/>
            <a:ext cx="304800" cy="304800"/>
          </a:xfrm>
          <a:prstGeom prst="rect">
            <a:avLst/>
          </a:prstGeom>
        </p:spPr>
      </p:pic>
    </p:spTree>
  </p:cSld>
  <p:clrMapOvr>
    <a:masterClrMapping/>
  </p:clrMapOvr>
  <p:transition advTm="13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Demographic Data</a:t>
            </a:r>
          </a:p>
        </p:txBody>
      </p:sp>
      <p:sp>
        <p:nvSpPr>
          <p:cNvPr id="50179" name="Content Placeholder 2"/>
          <p:cNvSpPr>
            <a:spLocks noGrp="1"/>
          </p:cNvSpPr>
          <p:nvPr>
            <p:ph sz="quarter" idx="1"/>
          </p:nvPr>
        </p:nvSpPr>
        <p:spPr/>
        <p:txBody>
          <a:bodyPr/>
          <a:lstStyle/>
          <a:p>
            <a:r>
              <a:rPr lang="en-US" sz="2400" dirty="0" smtClean="0"/>
              <a:t>…is about </a:t>
            </a:r>
            <a:r>
              <a:rPr lang="en-US" sz="2400" b="1" dirty="0" smtClean="0"/>
              <a:t>GENERAL POPULATION CHARACTERISTICS </a:t>
            </a:r>
            <a:r>
              <a:rPr lang="en-US" sz="2400" dirty="0" smtClean="0"/>
              <a:t>related to employment and workers.  Some data can be found on the MERIC website…</a:t>
            </a:r>
          </a:p>
          <a:p>
            <a:pPr>
              <a:buFont typeface="Wingdings" pitchFamily="2" charset="2"/>
              <a:buNone/>
            </a:pPr>
            <a:endParaRPr lang="en-US" sz="2400" dirty="0" smtClean="0"/>
          </a:p>
          <a:p>
            <a:endParaRPr lang="en-US" sz="2400" dirty="0" smtClean="0"/>
          </a:p>
          <a:p>
            <a:pPr lvl="1">
              <a:buFont typeface="Arial" pitchFamily="34" charset="0"/>
              <a:buChar char="•"/>
            </a:pPr>
            <a:endParaRPr lang="en-US" sz="2400" dirty="0" smtClean="0"/>
          </a:p>
          <a:p>
            <a:pPr lvl="1">
              <a:buFont typeface="Arial" pitchFamily="34" charset="0"/>
              <a:buChar char="•"/>
            </a:pPr>
            <a:endParaRPr lang="en-US" sz="2500" dirty="0" smtClean="0"/>
          </a:p>
          <a:p>
            <a:endParaRPr lang="en-US" dirty="0" smtClean="0"/>
          </a:p>
        </p:txBody>
      </p:sp>
      <p:pic>
        <p:nvPicPr>
          <p:cNvPr id="1026" name="Picture 2"/>
          <p:cNvPicPr>
            <a:picLocks noChangeAspect="1" noChangeArrowheads="1"/>
          </p:cNvPicPr>
          <p:nvPr/>
        </p:nvPicPr>
        <p:blipFill>
          <a:blip r:embed="rId5" cstate="print"/>
          <a:srcRect l="1657" t="11622" r="14917" b="7022"/>
          <a:stretch>
            <a:fillRect/>
          </a:stretch>
        </p:blipFill>
        <p:spPr bwMode="auto">
          <a:xfrm>
            <a:off x="990600" y="2814354"/>
            <a:ext cx="6858000" cy="3815046"/>
          </a:xfrm>
          <a:prstGeom prst="rect">
            <a:avLst/>
          </a:prstGeom>
          <a:noFill/>
          <a:ln w="9525">
            <a:noFill/>
            <a:miter lim="800000"/>
            <a:headEnd/>
            <a:tailEnd/>
          </a:ln>
        </p:spPr>
      </p:pic>
      <p:pic>
        <p:nvPicPr>
          <p:cNvPr id="9" name="~PP3351.WAV">
            <a:hlinkClick r:id="" action="ppaction://media"/>
          </p:cNvPr>
          <p:cNvPicPr>
            <a:picLocks noRot="1" noChangeAspect="1"/>
          </p:cNvPicPr>
          <p:nvPr>
            <a:wavAudioFile r:embed="rId2" name="~PP335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2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09600" y="273050"/>
            <a:ext cx="8229600" cy="869950"/>
          </a:xfrm>
        </p:spPr>
        <p:txBody>
          <a:bodyPr/>
          <a:lstStyle/>
          <a:p>
            <a:r>
              <a:rPr lang="en-US" smtClean="0"/>
              <a:t>Where to Find – </a:t>
            </a:r>
            <a:r>
              <a:rPr lang="en-US" smtClean="0">
                <a:solidFill>
                  <a:schemeClr val="tx1"/>
                </a:solidFill>
              </a:rPr>
              <a:t>Demographic Data</a:t>
            </a:r>
          </a:p>
        </p:txBody>
      </p:sp>
      <p:sp>
        <p:nvSpPr>
          <p:cNvPr id="16387" name="Text Placeholder 2"/>
          <p:cNvSpPr>
            <a:spLocks noGrp="1"/>
          </p:cNvSpPr>
          <p:nvPr>
            <p:ph type="body" idx="2"/>
          </p:nvPr>
        </p:nvSpPr>
        <p:spPr>
          <a:xfrm>
            <a:off x="227310" y="2286000"/>
            <a:ext cx="2286000" cy="3276600"/>
          </a:xfrm>
          <a:solidFill>
            <a:schemeClr val="accent1">
              <a:lumMod val="20000"/>
              <a:lumOff val="80000"/>
            </a:schemeClr>
          </a:solidFill>
          <a:ln w="50800" cap="sq" cmpd="dbl" algn="ctr">
            <a:solidFill>
              <a:schemeClr val="accent2"/>
            </a:solidFill>
          </a:ln>
        </p:spPr>
        <p:txBody>
          <a:bodyPr lIns="137160" tIns="182880" rIns="137160" bIns="91440"/>
          <a:lstStyle/>
          <a:p>
            <a:pPr marL="0" indent="0">
              <a:spcAft>
                <a:spcPts val="1000"/>
              </a:spcAft>
              <a:buFont typeface="Wingdings" pitchFamily="2" charset="2"/>
              <a:buNone/>
            </a:pPr>
            <a:r>
              <a:rPr lang="en-US" sz="2000" dirty="0" smtClean="0">
                <a:solidFill>
                  <a:schemeClr val="tx1"/>
                </a:solidFill>
              </a:rPr>
              <a:t>Example Question:</a:t>
            </a:r>
          </a:p>
          <a:p>
            <a:pPr marL="0" indent="0">
              <a:spcAft>
                <a:spcPts val="1000"/>
              </a:spcAft>
              <a:buFont typeface="Wingdings" pitchFamily="2" charset="2"/>
              <a:buNone/>
            </a:pPr>
            <a:r>
              <a:rPr lang="en-US" sz="2000" dirty="0" smtClean="0">
                <a:solidFill>
                  <a:schemeClr val="tx1"/>
                </a:solidFill>
              </a:rPr>
              <a:t>What is the number of Missourians (25 and over) who do not have a high school diploma?  How many have a Bachelor’s degree or higher?</a:t>
            </a:r>
          </a:p>
        </p:txBody>
      </p:sp>
      <p:sp>
        <p:nvSpPr>
          <p:cNvPr id="51203" name="Content Placeholder 3"/>
          <p:cNvSpPr>
            <a:spLocks noGrp="1"/>
          </p:cNvSpPr>
          <p:nvPr>
            <p:ph sz="quarter" idx="1"/>
          </p:nvPr>
        </p:nvSpPr>
        <p:spPr>
          <a:xfrm>
            <a:off x="2590800" y="1676400"/>
            <a:ext cx="6400800" cy="4724400"/>
          </a:xfrm>
        </p:spPr>
        <p:txBody>
          <a:bodyPr/>
          <a:lstStyle/>
          <a:p>
            <a:r>
              <a:rPr lang="en-US" dirty="0" smtClean="0"/>
              <a:t>Most data come from US Census Bureau</a:t>
            </a:r>
          </a:p>
          <a:p>
            <a:pPr lvl="1"/>
            <a:r>
              <a:rPr lang="en-US" dirty="0" smtClean="0"/>
              <a:t>Complex tables to simple summaries</a:t>
            </a:r>
          </a:p>
          <a:p>
            <a:pPr lvl="1"/>
            <a:r>
              <a:rPr lang="en-US" dirty="0" smtClean="0"/>
              <a:t>Decennial Census (2000…2010…)</a:t>
            </a:r>
          </a:p>
          <a:p>
            <a:pPr lvl="2"/>
            <a:r>
              <a:rPr lang="en-US" dirty="0" smtClean="0"/>
              <a:t> Complete counts of the population</a:t>
            </a:r>
          </a:p>
          <a:p>
            <a:pPr lvl="1"/>
            <a:r>
              <a:rPr lang="en-US" dirty="0" smtClean="0"/>
              <a:t>American Community Survey (data published annually)</a:t>
            </a:r>
          </a:p>
          <a:p>
            <a:pPr lvl="2"/>
            <a:r>
              <a:rPr lang="en-US" dirty="0" smtClean="0"/>
              <a:t>Detailed socioeconomic characteristics</a:t>
            </a:r>
          </a:p>
          <a:p>
            <a:pPr lvl="3"/>
            <a:r>
              <a:rPr lang="en-US" dirty="0" smtClean="0"/>
              <a:t>Employment</a:t>
            </a:r>
          </a:p>
          <a:p>
            <a:pPr lvl="3"/>
            <a:r>
              <a:rPr lang="en-US" dirty="0" smtClean="0"/>
              <a:t>Income and poverty</a:t>
            </a:r>
          </a:p>
          <a:p>
            <a:pPr lvl="3"/>
            <a:r>
              <a:rPr lang="en-US" dirty="0" smtClean="0"/>
              <a:t>Education</a:t>
            </a:r>
          </a:p>
          <a:p>
            <a:pPr lvl="3"/>
            <a:r>
              <a:rPr lang="en-US" dirty="0" smtClean="0"/>
              <a:t>Disability</a:t>
            </a:r>
          </a:p>
          <a:p>
            <a:pPr lvl="3"/>
            <a:endParaRPr lang="en-US" dirty="0" smtClean="0"/>
          </a:p>
          <a:p>
            <a:pPr lvl="3"/>
            <a:endParaRPr lang="en-US" dirty="0" smtClean="0"/>
          </a:p>
          <a:p>
            <a:pPr lvl="1"/>
            <a:r>
              <a:rPr lang="en-US" dirty="0" smtClean="0"/>
              <a:t>Finite to state level geographies</a:t>
            </a:r>
          </a:p>
          <a:p>
            <a:pPr lvl="1"/>
            <a:r>
              <a:rPr lang="en-US" dirty="0" smtClean="0"/>
              <a:t>Complex tables to simple summaries</a:t>
            </a:r>
          </a:p>
          <a:p>
            <a:r>
              <a:rPr lang="en-US" dirty="0" smtClean="0"/>
              <a:t>MERIC Option</a:t>
            </a:r>
          </a:p>
          <a:p>
            <a:pPr lvl="1"/>
            <a:r>
              <a:rPr lang="en-US" dirty="0" smtClean="0"/>
              <a:t>Regional Summary Reports</a:t>
            </a:r>
          </a:p>
        </p:txBody>
      </p:sp>
      <p:pic>
        <p:nvPicPr>
          <p:cNvPr id="7" name="~PP1982.WAV">
            <a:hlinkClick r:id="" action="ppaction://media"/>
          </p:cNvPr>
          <p:cNvPicPr>
            <a:picLocks noRot="1" noChangeAspect="1"/>
          </p:cNvPicPr>
          <p:nvPr>
            <a:wavAudioFile r:embed="rId2" name="~PP1982.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8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63563" y="258763"/>
            <a:ext cx="8058150" cy="893762"/>
          </a:xfrm>
        </p:spPr>
        <p:txBody>
          <a:bodyPr/>
          <a:lstStyle/>
          <a:p>
            <a:r>
              <a:rPr lang="en-US" smtClean="0"/>
              <a:t>What’s in it for me?</a:t>
            </a:r>
          </a:p>
        </p:txBody>
      </p:sp>
      <p:sp>
        <p:nvSpPr>
          <p:cNvPr id="10243" name="Text Placeholder 2"/>
          <p:cNvSpPr>
            <a:spLocks noGrp="1"/>
          </p:cNvSpPr>
          <p:nvPr>
            <p:ph type="body" sz="half" idx="1"/>
          </p:nvPr>
        </p:nvSpPr>
        <p:spPr>
          <a:xfrm>
            <a:off x="457200" y="1600200"/>
            <a:ext cx="7662863" cy="4525963"/>
          </a:xfrm>
        </p:spPr>
        <p:txBody>
          <a:bodyPr>
            <a:normAutofit/>
          </a:bodyPr>
          <a:lstStyle/>
          <a:p>
            <a:r>
              <a:rPr lang="en-US" dirty="0" smtClean="0"/>
              <a:t>After participating in this module, you will be able to:</a:t>
            </a:r>
          </a:p>
          <a:p>
            <a:pPr lvl="1"/>
            <a:r>
              <a:rPr lang="en-US" dirty="0" smtClean="0"/>
              <a:t>Identify Types of Basic LMI tools</a:t>
            </a:r>
          </a:p>
          <a:p>
            <a:pPr lvl="1"/>
            <a:r>
              <a:rPr lang="en-US" dirty="0" smtClean="0"/>
              <a:t>Navigate Sources of LMI</a:t>
            </a:r>
          </a:p>
          <a:p>
            <a:pPr lvl="1"/>
            <a:r>
              <a:rPr lang="en-US" dirty="0" smtClean="0"/>
              <a:t>Understand the use of LMI in Workforce/Economic Development</a:t>
            </a:r>
          </a:p>
        </p:txBody>
      </p:sp>
      <p:pic>
        <p:nvPicPr>
          <p:cNvPr id="5" name="~PP2207.WAV">
            <a:hlinkClick r:id="" action="ppaction://media"/>
          </p:cNvPr>
          <p:cNvPicPr>
            <a:picLocks noRot="1" noChangeAspect="1"/>
          </p:cNvPicPr>
          <p:nvPr>
            <a:wavAudioFile r:embed="rId1" name="~PP2207.WAV"/>
          </p:nvPr>
        </p:nvPicPr>
        <p:blipFill>
          <a:blip r:embed="rId4" cstate="print"/>
          <a:stretch>
            <a:fillRect/>
          </a:stretch>
        </p:blipFill>
        <p:spPr>
          <a:xfrm>
            <a:off x="8716963" y="6430963"/>
            <a:ext cx="304800" cy="304800"/>
          </a:xfrm>
          <a:prstGeom prst="rect">
            <a:avLst/>
          </a:prstGeom>
        </p:spPr>
      </p:pic>
    </p:spTree>
  </p:cSld>
  <p:clrMapOvr>
    <a:masterClrMapping/>
  </p:clrMapOvr>
  <p:transition advTm="13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cstate="print"/>
          <a:srcRect l="2334" t="12517" r="5056" b="6182"/>
          <a:stretch>
            <a:fillRect/>
          </a:stretch>
        </p:blipFill>
        <p:spPr bwMode="auto">
          <a:xfrm>
            <a:off x="228600" y="609600"/>
            <a:ext cx="8686800" cy="5334000"/>
          </a:xfrm>
          <a:prstGeom prst="rect">
            <a:avLst/>
          </a:prstGeom>
          <a:noFill/>
          <a:ln w="9525">
            <a:noFill/>
            <a:miter lim="800000"/>
            <a:headEnd/>
            <a:tailEnd/>
          </a:ln>
        </p:spPr>
      </p:pic>
      <p:sp>
        <p:nvSpPr>
          <p:cNvPr id="116739" name="Line 3"/>
          <p:cNvSpPr>
            <a:spLocks noChangeShapeType="1"/>
          </p:cNvSpPr>
          <p:nvPr/>
        </p:nvSpPr>
        <p:spPr bwMode="auto">
          <a:xfrm flipH="1">
            <a:off x="2895600" y="2743200"/>
            <a:ext cx="838200" cy="0"/>
          </a:xfrm>
          <a:prstGeom prst="line">
            <a:avLst/>
          </a:prstGeom>
          <a:noFill/>
          <a:ln w="38100">
            <a:solidFill>
              <a:srgbClr val="CC0000"/>
            </a:solidFill>
            <a:round/>
            <a:headEnd/>
            <a:tailEnd type="triangle" w="med" len="med"/>
          </a:ln>
          <a:effectLst/>
        </p:spPr>
        <p:txBody>
          <a:bodyPr/>
          <a:lstStyle/>
          <a:p>
            <a:endParaRPr lang="en-US"/>
          </a:p>
        </p:txBody>
      </p:sp>
      <p:pic>
        <p:nvPicPr>
          <p:cNvPr id="9" name="~PP492.WAV">
            <a:hlinkClick r:id="" action="ppaction://media"/>
          </p:cNvPr>
          <p:cNvPicPr>
            <a:picLocks noRot="1" noChangeAspect="1"/>
          </p:cNvPicPr>
          <p:nvPr>
            <a:wavAudioFile r:embed="rId2" name="~PP49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3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6739"/>
                                        </p:tgtEl>
                                        <p:attrNameLst>
                                          <p:attrName>style.visibility</p:attrName>
                                        </p:attrNameLst>
                                      </p:cBhvr>
                                      <p:to>
                                        <p:strVal val="visible"/>
                                      </p:to>
                                    </p:set>
                                    <p:anim calcmode="lin" valueType="num">
                                      <p:cBhvr additive="base">
                                        <p:cTn id="11" dur="500" fill="hold"/>
                                        <p:tgtEl>
                                          <p:spTgt spid="116739"/>
                                        </p:tgtEl>
                                        <p:attrNameLst>
                                          <p:attrName>ppt_x</p:attrName>
                                        </p:attrNameLst>
                                      </p:cBhvr>
                                      <p:tavLst>
                                        <p:tav tm="0">
                                          <p:val>
                                            <p:strVal val="1+#ppt_w/2"/>
                                          </p:val>
                                        </p:tav>
                                        <p:tav tm="100000">
                                          <p:val>
                                            <p:strVal val="#ppt_x"/>
                                          </p:val>
                                        </p:tav>
                                      </p:tavLst>
                                    </p:anim>
                                    <p:anim calcmode="lin" valueType="num">
                                      <p:cBhvr additive="base">
                                        <p:cTn id="12"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1167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srcRect l="2241" t="11837" r="5135" b="3329"/>
          <a:stretch>
            <a:fillRect/>
          </a:stretch>
        </p:blipFill>
        <p:spPr bwMode="auto">
          <a:xfrm>
            <a:off x="228600" y="381000"/>
            <a:ext cx="8686800" cy="6024716"/>
          </a:xfrm>
          <a:prstGeom prst="rect">
            <a:avLst/>
          </a:prstGeom>
          <a:noFill/>
          <a:ln w="9525">
            <a:noFill/>
            <a:miter lim="800000"/>
            <a:headEnd/>
            <a:tailEnd/>
          </a:ln>
        </p:spPr>
      </p:pic>
      <p:sp>
        <p:nvSpPr>
          <p:cNvPr id="7" name="Rectangle 6"/>
          <p:cNvSpPr/>
          <p:nvPr/>
        </p:nvSpPr>
        <p:spPr>
          <a:xfrm>
            <a:off x="2286000" y="4495800"/>
            <a:ext cx="3810000"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P2086.WAV">
            <a:hlinkClick r:id="" action="ppaction://media"/>
          </p:cNvPr>
          <p:cNvPicPr>
            <a:picLocks noRot="1" noChangeAspect="1"/>
          </p:cNvPicPr>
          <p:nvPr>
            <a:wavAudioFile r:embed="rId2" name="~PP2086.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7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l="2241" t="10851" r="10364" b="4316"/>
          <a:stretch>
            <a:fillRect/>
          </a:stretch>
        </p:blipFill>
        <p:spPr bwMode="auto">
          <a:xfrm>
            <a:off x="0" y="0"/>
            <a:ext cx="8915400" cy="6553200"/>
          </a:xfrm>
          <a:prstGeom prst="rect">
            <a:avLst/>
          </a:prstGeom>
          <a:noFill/>
          <a:ln w="9525">
            <a:noFill/>
            <a:miter lim="800000"/>
            <a:headEnd/>
            <a:tailEnd/>
          </a:ln>
        </p:spPr>
      </p:pic>
      <p:pic>
        <p:nvPicPr>
          <p:cNvPr id="4" name="~PP179.WAV">
            <a:hlinkClick r:id="" action="ppaction://media"/>
          </p:cNvPr>
          <p:cNvPicPr>
            <a:picLocks noRot="1" noChangeAspect="1"/>
          </p:cNvPicPr>
          <p:nvPr>
            <a:wavAudioFile r:embed="rId1" name="~PP179.WAV"/>
          </p:nvPr>
        </p:nvPicPr>
        <p:blipFill>
          <a:blip r:embed="rId5" cstate="print"/>
          <a:stretch>
            <a:fillRect/>
          </a:stretch>
        </p:blipFill>
        <p:spPr>
          <a:xfrm>
            <a:off x="8716963" y="6430963"/>
            <a:ext cx="304800" cy="304800"/>
          </a:xfrm>
          <a:prstGeom prst="rect">
            <a:avLst/>
          </a:prstGeom>
        </p:spPr>
      </p:pic>
    </p:spTree>
  </p:cSld>
  <p:clrMapOvr>
    <a:masterClrMapping/>
  </p:clrMapOvr>
  <p:transition advTm="4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cstate="print"/>
          <a:srcRect l="3735" t="11837" r="24556" b="7275"/>
          <a:stretch>
            <a:fillRect/>
          </a:stretch>
        </p:blipFill>
        <p:spPr bwMode="auto">
          <a:xfrm>
            <a:off x="609600" y="304800"/>
            <a:ext cx="7315200" cy="6248400"/>
          </a:xfrm>
          <a:prstGeom prst="rect">
            <a:avLst/>
          </a:prstGeom>
          <a:noFill/>
          <a:ln w="9525">
            <a:noFill/>
            <a:miter lim="800000"/>
            <a:headEnd/>
            <a:tailEnd/>
          </a:ln>
        </p:spPr>
      </p:pic>
      <p:sp>
        <p:nvSpPr>
          <p:cNvPr id="6" name="Rectangle 5"/>
          <p:cNvSpPr/>
          <p:nvPr/>
        </p:nvSpPr>
        <p:spPr>
          <a:xfrm>
            <a:off x="685800" y="4114800"/>
            <a:ext cx="7162800" cy="381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228600" y="1524000"/>
            <a:ext cx="4572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 y="2743200"/>
            <a:ext cx="4572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8600" y="4648200"/>
            <a:ext cx="4572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28600" y="5257800"/>
            <a:ext cx="4572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P1825.WAV">
            <a:hlinkClick r:id="" action="ppaction://media"/>
          </p:cNvPr>
          <p:cNvPicPr>
            <a:picLocks noRot="1" noChangeAspect="1"/>
          </p:cNvPicPr>
          <p:nvPr>
            <a:wavAudioFile r:embed="rId2" name="~PP1825.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4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l="1711" t="11837" r="5882" b="11221"/>
          <a:stretch>
            <a:fillRect/>
          </a:stretch>
        </p:blipFill>
        <p:spPr bwMode="auto">
          <a:xfrm>
            <a:off x="457200" y="609600"/>
            <a:ext cx="8229600" cy="5188857"/>
          </a:xfrm>
          <a:prstGeom prst="rect">
            <a:avLst/>
          </a:prstGeom>
          <a:noFill/>
          <a:ln w="9525">
            <a:noFill/>
            <a:miter lim="800000"/>
            <a:headEnd/>
            <a:tailEnd/>
          </a:ln>
        </p:spPr>
      </p:pic>
      <p:sp>
        <p:nvSpPr>
          <p:cNvPr id="4" name="Rectangle 3"/>
          <p:cNvSpPr/>
          <p:nvPr/>
        </p:nvSpPr>
        <p:spPr>
          <a:xfrm>
            <a:off x="3200400" y="2590800"/>
            <a:ext cx="4495800" cy="762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P1791.WAV">
            <a:hlinkClick r:id="" action="ppaction://media"/>
          </p:cNvPr>
          <p:cNvPicPr>
            <a:picLocks noRot="1" noChangeAspect="1"/>
          </p:cNvPicPr>
          <p:nvPr>
            <a:wavAudioFile r:embed="rId1" name="~PP1791.WAV"/>
          </p:nvPr>
        </p:nvPicPr>
        <p:blipFill>
          <a:blip r:embed="rId5" cstate="print"/>
          <a:stretch>
            <a:fillRect/>
          </a:stretch>
        </p:blipFill>
        <p:spPr>
          <a:xfrm>
            <a:off x="8716963" y="6430963"/>
            <a:ext cx="304800" cy="304800"/>
          </a:xfrm>
          <a:prstGeom prst="rect">
            <a:avLst/>
          </a:prstGeom>
        </p:spPr>
      </p:pic>
    </p:spTree>
  </p:cSld>
  <p:clrMapOvr>
    <a:masterClrMapping/>
  </p:clrMapOvr>
  <p:transition advTm="11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Demographics Data Website Links</a:t>
            </a:r>
            <a:endParaRPr lang="en-US" sz="4000" dirty="0"/>
          </a:p>
        </p:txBody>
      </p:sp>
      <p:sp>
        <p:nvSpPr>
          <p:cNvPr id="5" name="Text Placeholder 1"/>
          <p:cNvSpPr txBox="1">
            <a:spLocks/>
          </p:cNvSpPr>
          <p:nvPr/>
        </p:nvSpPr>
        <p:spPr bwMode="auto">
          <a:xfrm>
            <a:off x="1419684" y="2743200"/>
            <a:ext cx="7495716"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eaLnBrk="0" hangingPunct="0">
              <a:spcBef>
                <a:spcPts val="700"/>
              </a:spcBef>
              <a:buClr>
                <a:schemeClr val="accent2"/>
              </a:buClr>
              <a:buSzPct val="75000"/>
            </a:pPr>
            <a:r>
              <a:rPr kumimoji="0" lang="en-US" sz="2800" b="1" i="0" u="none" strike="noStrike" kern="1200" cap="none" spc="0" normalizeH="0" baseline="0" noProof="0" dirty="0" smtClean="0">
                <a:ln>
                  <a:noFill/>
                </a:ln>
                <a:solidFill>
                  <a:schemeClr val="tx2"/>
                </a:solidFill>
                <a:effectLst/>
                <a:uLnTx/>
                <a:uFillTx/>
                <a:latin typeface="+mn-lt"/>
                <a:ea typeface="+mn-ea"/>
                <a:cs typeface="+mn-cs"/>
              </a:rPr>
              <a:t>Census Bureau’s American Fact</a:t>
            </a:r>
            <a:r>
              <a:rPr lang="en-US" sz="2800" b="1" dirty="0" smtClean="0">
                <a:solidFill>
                  <a:schemeClr val="tx2"/>
                </a:solidFill>
                <a:latin typeface="+mn-lt"/>
              </a:rPr>
              <a:t>Finder:</a:t>
            </a:r>
          </a:p>
          <a:p>
            <a:pPr eaLnBrk="0" hangingPunct="0">
              <a:spcBef>
                <a:spcPts val="700"/>
              </a:spcBef>
              <a:buClr>
                <a:schemeClr val="accent2"/>
              </a:buClr>
              <a:buSzPct val="75000"/>
            </a:pPr>
            <a:r>
              <a:rPr lang="en-US" sz="2000" u="sng" dirty="0" smtClean="0">
                <a:hlinkClick r:id="rId4"/>
              </a:rPr>
              <a:t>http://factfinder2.census.gov/faces/nav/jsf/pages/index.xhtml</a:t>
            </a:r>
            <a:endParaRPr lang="en-US" sz="2000" dirty="0" smtClean="0"/>
          </a:p>
          <a:p>
            <a:pPr lvl="0" eaLnBrk="0" hangingPunct="0">
              <a:spcBef>
                <a:spcPts val="700"/>
              </a:spcBef>
              <a:buClr>
                <a:schemeClr val="accent2"/>
              </a:buClr>
              <a:buSzPct val="75000"/>
            </a:pPr>
            <a:endParaRPr lang="en-US" sz="2400" dirty="0" smtClean="0">
              <a:solidFill>
                <a:schemeClr val="tx2"/>
              </a:solidFill>
              <a:latin typeface="+mn-lt"/>
              <a:hlinkClick r:id="rId5"/>
            </a:endParaRPr>
          </a:p>
          <a:p>
            <a:pPr eaLnBrk="0" hangingPunct="0">
              <a:spcBef>
                <a:spcPts val="700"/>
              </a:spcBef>
              <a:buClr>
                <a:schemeClr val="accent2"/>
              </a:buClr>
              <a:buSzPct val="75000"/>
            </a:pPr>
            <a:r>
              <a:rPr kumimoji="0" lang="en-US" sz="2800" b="1" i="0" u="none" strike="noStrike" kern="1200" cap="none" spc="0" normalizeH="0" baseline="0" noProof="0" dirty="0" smtClean="0">
                <a:ln>
                  <a:noFill/>
                </a:ln>
                <a:solidFill>
                  <a:schemeClr val="tx2"/>
                </a:solidFill>
                <a:effectLst/>
                <a:uLnTx/>
                <a:uFillTx/>
                <a:latin typeface="+mn-lt"/>
                <a:ea typeface="+mn-ea"/>
                <a:cs typeface="+mn-cs"/>
              </a:rPr>
              <a:t>MERIC Population Data</a:t>
            </a:r>
            <a:r>
              <a:rPr lang="en-US" sz="2800" b="1" dirty="0" smtClean="0">
                <a:solidFill>
                  <a:schemeClr val="tx2"/>
                </a:solidFill>
                <a:latin typeface="+mn-lt"/>
              </a:rPr>
              <a:t>: </a:t>
            </a:r>
            <a:r>
              <a:rPr lang="en-US" sz="2000" u="sng" dirty="0" smtClean="0">
                <a:hlinkClick r:id="rId6"/>
              </a:rPr>
              <a:t>http://www.missourieconomy.org/indicators/population/index.stm</a:t>
            </a:r>
            <a:endParaRPr lang="en-US" sz="2000" dirty="0" smtClean="0"/>
          </a:p>
          <a:p>
            <a:pPr lvl="0" eaLnBrk="0" hangingPunct="0">
              <a:spcBef>
                <a:spcPts val="700"/>
              </a:spcBef>
              <a:buClr>
                <a:schemeClr val="accent2"/>
              </a:buClr>
              <a:buSzPct val="75000"/>
            </a:pPr>
            <a:endParaRPr lang="en-US" sz="2400" dirty="0" smtClean="0">
              <a:solidFill>
                <a:schemeClr val="tx2"/>
              </a:solidFill>
              <a:latin typeface="+mn-lt"/>
              <a:hlinkClick r:id="rId7"/>
            </a:endParaRPr>
          </a:p>
        </p:txBody>
      </p:sp>
      <p:pic>
        <p:nvPicPr>
          <p:cNvPr id="7" name="~PP1425.WAV">
            <a:hlinkClick r:id="" action="ppaction://media"/>
          </p:cNvPr>
          <p:cNvPicPr>
            <a:picLocks noRot="1" noChangeAspect="1"/>
          </p:cNvPicPr>
          <p:nvPr>
            <a:wavAudioFile r:embed="rId1" name="~PP1425.WAV"/>
          </p:nvPr>
        </p:nvPicPr>
        <p:blipFill>
          <a:blip r:embed="rId8" cstate="print"/>
          <a:stretch>
            <a:fillRect/>
          </a:stretch>
        </p:blipFill>
        <p:spPr>
          <a:xfrm>
            <a:off x="8716963" y="6430963"/>
            <a:ext cx="304800" cy="304800"/>
          </a:xfrm>
          <a:prstGeom prst="rect">
            <a:avLst/>
          </a:prstGeom>
        </p:spPr>
      </p:pic>
    </p:spTree>
  </p:cSld>
  <p:clrMapOvr>
    <a:masterClrMapping/>
  </p:clrMapOvr>
  <p:transition advTm="13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Career Planning Information</a:t>
            </a:r>
          </a:p>
        </p:txBody>
      </p:sp>
      <p:sp>
        <p:nvSpPr>
          <p:cNvPr id="52227" name="Content Placeholder 2"/>
          <p:cNvSpPr>
            <a:spLocks noGrp="1"/>
          </p:cNvSpPr>
          <p:nvPr>
            <p:ph sz="quarter" idx="1"/>
          </p:nvPr>
        </p:nvSpPr>
        <p:spPr/>
        <p:txBody>
          <a:bodyPr/>
          <a:lstStyle/>
          <a:p>
            <a:r>
              <a:rPr lang="en-US" sz="2400" smtClean="0"/>
              <a:t>…enables planning for future careers, both long-term &amp; short-term.</a:t>
            </a:r>
          </a:p>
          <a:p>
            <a:pPr>
              <a:buFont typeface="Wingdings" pitchFamily="2" charset="2"/>
              <a:buNone/>
            </a:pPr>
            <a:endParaRPr lang="en-US" sz="2400" b="1" smtClean="0"/>
          </a:p>
          <a:p>
            <a:r>
              <a:rPr lang="en-US" sz="2400" smtClean="0"/>
              <a:t>Provides Data Regarding:</a:t>
            </a:r>
          </a:p>
          <a:p>
            <a:pPr lvl="1"/>
            <a:r>
              <a:rPr lang="en-US" sz="2400" smtClean="0"/>
              <a:t>Regional and State In-Demand Jobs</a:t>
            </a:r>
          </a:p>
          <a:p>
            <a:pPr lvl="1"/>
            <a:r>
              <a:rPr lang="en-US" sz="2400" smtClean="0"/>
              <a:t>Training Programs Available</a:t>
            </a:r>
          </a:p>
          <a:p>
            <a:pPr lvl="1"/>
            <a:r>
              <a:rPr lang="en-US" sz="2400" smtClean="0"/>
              <a:t>Wages for Major Occupations</a:t>
            </a:r>
          </a:p>
          <a:p>
            <a:pPr lvl="1">
              <a:buFont typeface="Wingdings 2" pitchFamily="18" charset="2"/>
              <a:buNone/>
            </a:pPr>
            <a:endParaRPr lang="en-US" sz="2400" smtClean="0"/>
          </a:p>
        </p:txBody>
      </p:sp>
      <p:pic>
        <p:nvPicPr>
          <p:cNvPr id="6" name="~PP2368.WAV">
            <a:hlinkClick r:id="" action="ppaction://media"/>
          </p:cNvPr>
          <p:cNvPicPr>
            <a:picLocks noRot="1" noChangeAspect="1"/>
          </p:cNvPicPr>
          <p:nvPr>
            <a:wavAudioFile r:embed="rId2" name="~PP2368.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47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4000" smtClean="0"/>
              <a:t>Where to Find – </a:t>
            </a:r>
            <a:r>
              <a:rPr lang="en-US" sz="4000" smtClean="0">
                <a:solidFill>
                  <a:schemeClr val="tx1"/>
                </a:solidFill>
              </a:rPr>
              <a:t>Career Planning Data</a:t>
            </a:r>
          </a:p>
        </p:txBody>
      </p:sp>
      <p:sp>
        <p:nvSpPr>
          <p:cNvPr id="8" name="Text Placeholder 7"/>
          <p:cNvSpPr>
            <a:spLocks noGrp="1"/>
          </p:cNvSpPr>
          <p:nvPr>
            <p:ph type="body" idx="2"/>
          </p:nvPr>
        </p:nvSpPr>
        <p:spPr>
          <a:xfrm>
            <a:off x="228600" y="1752600"/>
            <a:ext cx="1981200" cy="4343400"/>
          </a:xfrm>
          <a:solidFill>
            <a:schemeClr val="accent3">
              <a:lumMod val="60000"/>
              <a:lumOff val="40000"/>
            </a:schemeClr>
          </a:solidFill>
          <a:ln>
            <a:noFill/>
          </a:ln>
        </p:spPr>
        <p:txBody>
          <a:bodyPr/>
          <a:lstStyle/>
          <a:p>
            <a:r>
              <a:rPr lang="en-US" sz="2000" dirty="0" smtClean="0">
                <a:solidFill>
                  <a:schemeClr val="tx1"/>
                </a:solidFill>
              </a:rPr>
              <a:t>These tools and websites offer information describing over 800 occupations, their average wages, education and training requirements, and employment outlook.</a:t>
            </a:r>
          </a:p>
        </p:txBody>
      </p:sp>
      <p:sp>
        <p:nvSpPr>
          <p:cNvPr id="53251" name="Content Placeholder 3"/>
          <p:cNvSpPr>
            <a:spLocks noGrp="1"/>
          </p:cNvSpPr>
          <p:nvPr>
            <p:ph sz="quarter" idx="1"/>
          </p:nvPr>
        </p:nvSpPr>
        <p:spPr>
          <a:xfrm>
            <a:off x="2209800" y="1752600"/>
            <a:ext cx="6400800" cy="3810000"/>
          </a:xfrm>
        </p:spPr>
        <p:txBody>
          <a:bodyPr/>
          <a:lstStyle/>
          <a:p>
            <a:r>
              <a:rPr lang="en-US" dirty="0" smtClean="0"/>
              <a:t>O*Net Online</a:t>
            </a:r>
            <a:endParaRPr lang="en-US" sz="2700" dirty="0" smtClean="0"/>
          </a:p>
          <a:p>
            <a:r>
              <a:rPr lang="en-US" dirty="0" smtClean="0"/>
              <a:t>MERIC</a:t>
            </a:r>
          </a:p>
          <a:p>
            <a:pPr lvl="1"/>
            <a:r>
              <a:rPr lang="en-US" sz="2400" dirty="0" smtClean="0"/>
              <a:t>Education and Career Explorer Tool</a:t>
            </a:r>
          </a:p>
          <a:p>
            <a:pPr lvl="1"/>
            <a:r>
              <a:rPr lang="en-US" sz="2400" dirty="0" smtClean="0"/>
              <a:t>Missouri Employment Projections</a:t>
            </a:r>
          </a:p>
        </p:txBody>
      </p:sp>
      <p:pic>
        <p:nvPicPr>
          <p:cNvPr id="53258" name="Picture 2"/>
          <p:cNvPicPr>
            <a:picLocks noChangeAspect="1" noChangeArrowheads="1"/>
          </p:cNvPicPr>
          <p:nvPr/>
        </p:nvPicPr>
        <p:blipFill>
          <a:blip r:embed="rId5" cstate="print"/>
          <a:srcRect/>
          <a:stretch>
            <a:fillRect/>
          </a:stretch>
        </p:blipFill>
        <p:spPr bwMode="auto">
          <a:xfrm>
            <a:off x="2514600" y="3657600"/>
            <a:ext cx="3352800" cy="2333027"/>
          </a:xfrm>
          <a:prstGeom prst="rect">
            <a:avLst/>
          </a:prstGeom>
          <a:noFill/>
          <a:ln w="9525">
            <a:solidFill>
              <a:schemeClr val="accent1"/>
            </a:solidFill>
            <a:miter lim="800000"/>
            <a:headEnd/>
            <a:tailEnd/>
          </a:ln>
        </p:spPr>
      </p:pic>
      <p:pic>
        <p:nvPicPr>
          <p:cNvPr id="9" name="Picture 8"/>
          <p:cNvPicPr/>
          <p:nvPr/>
        </p:nvPicPr>
        <p:blipFill>
          <a:blip r:embed="rId6" cstate="print"/>
          <a:srcRect t="2600" r="2083" b="3200"/>
          <a:stretch>
            <a:fillRect/>
          </a:stretch>
        </p:blipFill>
        <p:spPr bwMode="auto">
          <a:xfrm>
            <a:off x="5943600" y="3657601"/>
            <a:ext cx="2819400" cy="2286000"/>
          </a:xfrm>
          <a:prstGeom prst="rect">
            <a:avLst/>
          </a:prstGeom>
          <a:noFill/>
          <a:ln w="9525">
            <a:noFill/>
            <a:miter lim="800000"/>
            <a:headEnd/>
            <a:tailEnd/>
          </a:ln>
        </p:spPr>
      </p:pic>
      <p:pic>
        <p:nvPicPr>
          <p:cNvPr id="10" name="~PP1982.WAV">
            <a:hlinkClick r:id="" action="ppaction://media"/>
          </p:cNvPr>
          <p:cNvPicPr>
            <a:picLocks noRot="1" noChangeAspect="1"/>
          </p:cNvPicPr>
          <p:nvPr>
            <a:wavAudioFile r:embed="rId2" name="~PP1982.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9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Occupational Information Network (O*Net) Online</a:t>
            </a:r>
            <a:endParaRPr lang="en-US" dirty="0"/>
          </a:p>
        </p:txBody>
      </p:sp>
      <p:sp>
        <p:nvSpPr>
          <p:cNvPr id="54275" name="Content Placeholder 3"/>
          <p:cNvSpPr>
            <a:spLocks noGrp="1"/>
          </p:cNvSpPr>
          <p:nvPr>
            <p:ph sz="quarter" idx="1"/>
          </p:nvPr>
        </p:nvSpPr>
        <p:spPr>
          <a:xfrm>
            <a:off x="609600" y="1600200"/>
            <a:ext cx="6629400" cy="4419600"/>
          </a:xfrm>
        </p:spPr>
        <p:txBody>
          <a:bodyPr/>
          <a:lstStyle/>
          <a:p>
            <a:r>
              <a:rPr lang="en-US" dirty="0" smtClean="0"/>
              <a:t>Assisting all types of job seekers and businesses</a:t>
            </a:r>
          </a:p>
          <a:p>
            <a:pPr lvl="1"/>
            <a:r>
              <a:rPr lang="en-US" dirty="0" smtClean="0"/>
              <a:t>Jobseekers can narrow career path searches</a:t>
            </a:r>
          </a:p>
          <a:p>
            <a:pPr lvl="1"/>
            <a:r>
              <a:rPr lang="en-US" dirty="0" smtClean="0"/>
              <a:t>Businesses can utilize for human resources</a:t>
            </a:r>
          </a:p>
          <a:p>
            <a:r>
              <a:rPr lang="en-US" dirty="0" smtClean="0"/>
              <a:t>Constantly Updated</a:t>
            </a:r>
          </a:p>
        </p:txBody>
      </p:sp>
      <p:pic>
        <p:nvPicPr>
          <p:cNvPr id="6" name="~PP1484.WAV">
            <a:hlinkClick r:id="" action="ppaction://media"/>
          </p:cNvPr>
          <p:cNvPicPr>
            <a:picLocks noRot="1" noChangeAspect="1"/>
          </p:cNvPicPr>
          <p:nvPr>
            <a:wavAudioFile r:embed="rId2" name="~PP148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56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1"/>
          <p:cNvSpPr>
            <a:spLocks noGrp="1"/>
          </p:cNvSpPr>
          <p:nvPr>
            <p:ph type="title"/>
          </p:nvPr>
        </p:nvSpPr>
        <p:spPr/>
        <p:txBody>
          <a:bodyPr/>
          <a:lstStyle/>
          <a:p>
            <a:r>
              <a:rPr lang="en-US" sz="4200" dirty="0" smtClean="0"/>
              <a:t>Career Explorer</a:t>
            </a:r>
          </a:p>
        </p:txBody>
      </p:sp>
      <p:sp>
        <p:nvSpPr>
          <p:cNvPr id="61444" name="Content Placeholder 2"/>
          <p:cNvSpPr>
            <a:spLocks noGrp="1"/>
          </p:cNvSpPr>
          <p:nvPr>
            <p:ph sz="quarter" idx="1"/>
          </p:nvPr>
        </p:nvSpPr>
        <p:spPr>
          <a:xfrm>
            <a:off x="228600" y="2133600"/>
            <a:ext cx="3352800" cy="3429000"/>
          </a:xfrm>
        </p:spPr>
        <p:txBody>
          <a:bodyPr/>
          <a:lstStyle/>
          <a:p>
            <a:r>
              <a:rPr lang="en-US" dirty="0" smtClean="0"/>
              <a:t>Missouri-specific employment figures</a:t>
            </a:r>
          </a:p>
          <a:p>
            <a:r>
              <a:rPr lang="en-US" dirty="0" smtClean="0"/>
              <a:t>O*Net data</a:t>
            </a:r>
          </a:p>
          <a:p>
            <a:r>
              <a:rPr lang="en-US" dirty="0" smtClean="0"/>
              <a:t>Job Openings</a:t>
            </a:r>
          </a:p>
          <a:p>
            <a:r>
              <a:rPr lang="en-US" dirty="0" err="1" smtClean="0"/>
              <a:t>WorkKeys</a:t>
            </a:r>
            <a:r>
              <a:rPr lang="en-US" dirty="0" smtClean="0"/>
              <a:t> filters</a:t>
            </a:r>
            <a:br>
              <a:rPr lang="en-US" dirty="0" smtClean="0"/>
            </a:br>
            <a:endParaRPr lang="en-US" dirty="0" smtClean="0"/>
          </a:p>
        </p:txBody>
      </p:sp>
      <p:pic>
        <p:nvPicPr>
          <p:cNvPr id="7" name="Picture 6"/>
          <p:cNvPicPr/>
          <p:nvPr/>
        </p:nvPicPr>
        <p:blipFill>
          <a:blip r:embed="rId5" cstate="print"/>
          <a:srcRect t="2600" r="2083" b="3200"/>
          <a:stretch>
            <a:fillRect/>
          </a:stretch>
        </p:blipFill>
        <p:spPr bwMode="auto">
          <a:xfrm>
            <a:off x="3810000" y="1752600"/>
            <a:ext cx="4814887" cy="3995737"/>
          </a:xfrm>
          <a:prstGeom prst="rect">
            <a:avLst/>
          </a:prstGeom>
          <a:noFill/>
          <a:ln w="9525">
            <a:noFill/>
            <a:miter lim="800000"/>
            <a:headEnd/>
            <a:tailEnd/>
          </a:ln>
        </p:spPr>
      </p:pic>
      <p:sp>
        <p:nvSpPr>
          <p:cNvPr id="8" name="Rectangle 7"/>
          <p:cNvSpPr/>
          <p:nvPr/>
        </p:nvSpPr>
        <p:spPr>
          <a:xfrm>
            <a:off x="685800" y="1219200"/>
            <a:ext cx="6781800" cy="369332"/>
          </a:xfrm>
          <a:prstGeom prst="rect">
            <a:avLst/>
          </a:prstGeom>
        </p:spPr>
        <p:txBody>
          <a:bodyPr wrap="square">
            <a:spAutoFit/>
          </a:bodyPr>
          <a:lstStyle/>
          <a:p>
            <a:r>
              <a:rPr lang="en-US" dirty="0" smtClean="0"/>
              <a:t>https://</a:t>
            </a:r>
            <a:r>
              <a:rPr lang="en-US" dirty="0" smtClean="0">
                <a:hlinkClick r:id="rId6"/>
              </a:rPr>
              <a:t>jobs.mo.gov</a:t>
            </a:r>
            <a:r>
              <a:rPr lang="en-US" dirty="0" smtClean="0"/>
              <a:t>/</a:t>
            </a:r>
            <a:endParaRPr lang="en-US" dirty="0"/>
          </a:p>
        </p:txBody>
      </p:sp>
      <p:pic>
        <p:nvPicPr>
          <p:cNvPr id="13" name="~PP3097.WAV">
            <a:hlinkClick r:id="" action="ppaction://media"/>
          </p:cNvPr>
          <p:cNvPicPr>
            <a:picLocks noRot="1" noChangeAspect="1"/>
          </p:cNvPicPr>
          <p:nvPr>
            <a:wavAudioFile r:embed="rId2" name="~PP3097.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9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5" cstate="print"/>
          <a:srcRect l="22222" t="26889" r="20556" b="17111"/>
          <a:stretch>
            <a:fillRect/>
          </a:stretch>
        </p:blipFill>
        <p:spPr bwMode="auto">
          <a:xfrm>
            <a:off x="762000" y="1828800"/>
            <a:ext cx="7848600" cy="4800600"/>
          </a:xfrm>
          <a:prstGeom prst="rect">
            <a:avLst/>
          </a:prstGeom>
          <a:noFill/>
          <a:ln w="9525">
            <a:noFill/>
            <a:miter lim="800000"/>
            <a:headEnd/>
            <a:tailEnd/>
          </a:ln>
        </p:spPr>
      </p:pic>
      <p:grpSp>
        <p:nvGrpSpPr>
          <p:cNvPr id="8" name="Group 7"/>
          <p:cNvGrpSpPr/>
          <p:nvPr/>
        </p:nvGrpSpPr>
        <p:grpSpPr>
          <a:xfrm>
            <a:off x="685800" y="1600200"/>
            <a:ext cx="8153400" cy="4285344"/>
            <a:chOff x="685800" y="1600200"/>
            <a:chExt cx="8153400" cy="4285344"/>
          </a:xfrm>
        </p:grpSpPr>
        <p:pic>
          <p:nvPicPr>
            <p:cNvPr id="19469" name="Picture 13"/>
            <p:cNvPicPr>
              <a:picLocks noChangeAspect="1" noChangeArrowheads="1"/>
            </p:cNvPicPr>
            <p:nvPr/>
          </p:nvPicPr>
          <p:blipFill>
            <a:blip r:embed="rId6" cstate="print"/>
            <a:srcRect l="21667" t="37344" r="20000" b="13556"/>
            <a:stretch>
              <a:fillRect/>
            </a:stretch>
          </p:blipFill>
          <p:spPr bwMode="auto">
            <a:xfrm>
              <a:off x="685800" y="1676400"/>
              <a:ext cx="8001000" cy="4209144"/>
            </a:xfrm>
            <a:prstGeom prst="rect">
              <a:avLst/>
            </a:prstGeom>
            <a:noFill/>
            <a:ln w="9525">
              <a:noFill/>
              <a:miter lim="800000"/>
              <a:headEnd/>
              <a:tailEnd/>
            </a:ln>
          </p:spPr>
        </p:pic>
        <p:sp>
          <p:nvSpPr>
            <p:cNvPr id="7" name="Oval 6"/>
            <p:cNvSpPr/>
            <p:nvPr/>
          </p:nvSpPr>
          <p:spPr>
            <a:xfrm>
              <a:off x="7696200" y="1600200"/>
              <a:ext cx="11430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58" name="Title 1"/>
          <p:cNvSpPr>
            <a:spLocks noGrp="1"/>
          </p:cNvSpPr>
          <p:nvPr>
            <p:ph type="title"/>
          </p:nvPr>
        </p:nvSpPr>
        <p:spPr/>
        <p:txBody>
          <a:bodyPr/>
          <a:lstStyle/>
          <a:p>
            <a:r>
              <a:rPr lang="en-US" smtClean="0"/>
              <a:t>LMI Fundamentals Cheat Sheet</a:t>
            </a:r>
          </a:p>
        </p:txBody>
      </p:sp>
      <p:pic>
        <p:nvPicPr>
          <p:cNvPr id="6" name="Picture 2"/>
          <p:cNvPicPr>
            <a:picLocks noChangeAspect="1" noChangeArrowheads="1"/>
          </p:cNvPicPr>
          <p:nvPr/>
        </p:nvPicPr>
        <p:blipFill>
          <a:blip r:embed="rId7" cstate="print"/>
          <a:srcRect l="22222" t="24889" r="20556" b="22667"/>
          <a:stretch>
            <a:fillRect/>
          </a:stretch>
        </p:blipFill>
        <p:spPr bwMode="auto">
          <a:xfrm>
            <a:off x="758370" y="2133600"/>
            <a:ext cx="7848600" cy="4495800"/>
          </a:xfrm>
          <a:prstGeom prst="rect">
            <a:avLst/>
          </a:prstGeom>
          <a:noFill/>
          <a:ln w="9525">
            <a:noFill/>
            <a:miter lim="800000"/>
            <a:headEnd/>
            <a:tailEnd/>
          </a:ln>
        </p:spPr>
      </p:pic>
      <p:pic>
        <p:nvPicPr>
          <p:cNvPr id="12" name="~PP3251.WAV">
            <a:hlinkClick r:id="" action="ppaction://media"/>
          </p:cNvPr>
          <p:cNvPicPr>
            <a:picLocks noRot="1" noChangeAspect="1"/>
          </p:cNvPicPr>
          <p:nvPr>
            <a:wavAudioFile r:embed="rId2" name="~PP3251.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Tm="27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z="4200" dirty="0" smtClean="0"/>
              <a:t>State Occupational Projections</a:t>
            </a:r>
          </a:p>
        </p:txBody>
      </p:sp>
      <p:sp>
        <p:nvSpPr>
          <p:cNvPr id="57347" name="Content Placeholder 2"/>
          <p:cNvSpPr>
            <a:spLocks noGrp="1"/>
          </p:cNvSpPr>
          <p:nvPr>
            <p:ph sz="quarter" idx="1"/>
          </p:nvPr>
        </p:nvSpPr>
        <p:spPr>
          <a:xfrm>
            <a:off x="573088" y="1589088"/>
            <a:ext cx="6894512" cy="4572000"/>
          </a:xfrm>
        </p:spPr>
        <p:txBody>
          <a:bodyPr/>
          <a:lstStyle/>
          <a:p>
            <a:r>
              <a:rPr lang="en-US" dirty="0" smtClean="0"/>
              <a:t>Bureau of Labor Statistics</a:t>
            </a:r>
          </a:p>
          <a:p>
            <a:pPr lvl="1"/>
            <a:r>
              <a:rPr lang="en-US" dirty="0" smtClean="0"/>
              <a:t>QCEW</a:t>
            </a:r>
          </a:p>
          <a:p>
            <a:pPr lvl="1"/>
            <a:r>
              <a:rPr lang="en-US" dirty="0" smtClean="0"/>
              <a:t>NAICS Establishments</a:t>
            </a:r>
          </a:p>
          <a:p>
            <a:r>
              <a:rPr lang="en-US" dirty="0" smtClean="0"/>
              <a:t>MERIC</a:t>
            </a:r>
          </a:p>
          <a:p>
            <a:pPr lvl="1"/>
            <a:r>
              <a:rPr lang="en-US" dirty="0" smtClean="0"/>
              <a:t>2 and 10-year</a:t>
            </a:r>
          </a:p>
          <a:p>
            <a:pPr lvl="1"/>
            <a:r>
              <a:rPr lang="en-US" dirty="0" smtClean="0"/>
              <a:t>Supplements non-farm data with self-employed, agriculture, religious organization, and railroad employment</a:t>
            </a:r>
          </a:p>
        </p:txBody>
      </p:sp>
      <p:pic>
        <p:nvPicPr>
          <p:cNvPr id="10" name="~PP1277.WAV">
            <a:hlinkClick r:id="" action="ppaction://media"/>
          </p:cNvPr>
          <p:cNvPicPr>
            <a:picLocks noRot="1" noChangeAspect="1"/>
          </p:cNvPicPr>
          <p:nvPr>
            <a:wavAudioFile r:embed="rId2" name="~PP127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56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391400" cy="3733800"/>
          </a:xfrm>
        </p:spPr>
        <p:txBody>
          <a:bodyPr>
            <a:normAutofit/>
          </a:bodyPr>
          <a:lstStyle/>
          <a:p>
            <a:r>
              <a:rPr lang="en-US" b="1" dirty="0" smtClean="0"/>
              <a:t>O*Net Online: </a:t>
            </a:r>
          </a:p>
          <a:p>
            <a:r>
              <a:rPr lang="en-US" sz="2400" dirty="0" smtClean="0">
                <a:hlinkClick r:id="rId4"/>
              </a:rPr>
              <a:t>http://www.onetonline.org/</a:t>
            </a:r>
            <a:r>
              <a:rPr lang="en-US" sz="2400" dirty="0" smtClean="0"/>
              <a:t> </a:t>
            </a:r>
          </a:p>
          <a:p>
            <a:r>
              <a:rPr lang="en-US" b="1" dirty="0" smtClean="0"/>
              <a:t>Career Explorer</a:t>
            </a:r>
            <a:r>
              <a:rPr lang="en-US" b="1" smtClean="0"/>
              <a:t>: </a:t>
            </a:r>
          </a:p>
          <a:p>
            <a:r>
              <a:rPr lang="en-US" sz="2400" smtClean="0">
                <a:hlinkClick r:id="rId5"/>
              </a:rPr>
              <a:t>www.jobs.mo.gov</a:t>
            </a:r>
            <a:r>
              <a:rPr lang="en-US" sz="2400" dirty="0" smtClean="0">
                <a:hlinkClick r:id="rId5"/>
              </a:rPr>
              <a:t>/</a:t>
            </a:r>
            <a:r>
              <a:rPr lang="en-US" sz="2400" dirty="0" smtClean="0"/>
              <a:t> </a:t>
            </a:r>
          </a:p>
          <a:p>
            <a:r>
              <a:rPr lang="en-US" b="1" dirty="0" smtClean="0"/>
              <a:t>Missouri Occupational Projections: </a:t>
            </a:r>
            <a:r>
              <a:rPr lang="en-US" sz="2400" dirty="0" smtClean="0">
                <a:hlinkClick r:id="rId6"/>
              </a:rPr>
              <a:t>http://www.missourieconomy.org/occupations/occ_proj.stm</a:t>
            </a:r>
            <a:r>
              <a:rPr lang="en-US" sz="2400" dirty="0" smtClean="0"/>
              <a:t> </a:t>
            </a:r>
            <a:endParaRPr lang="en-US" dirty="0"/>
          </a:p>
        </p:txBody>
      </p:sp>
      <p:sp>
        <p:nvSpPr>
          <p:cNvPr id="3" name="Title 2"/>
          <p:cNvSpPr>
            <a:spLocks noGrp="1"/>
          </p:cNvSpPr>
          <p:nvPr>
            <p:ph type="title"/>
          </p:nvPr>
        </p:nvSpPr>
        <p:spPr/>
        <p:txBody>
          <a:bodyPr/>
          <a:lstStyle/>
          <a:p>
            <a:r>
              <a:rPr lang="en-US" sz="4000" dirty="0" smtClean="0"/>
              <a:t>Career Planning Data Website Links</a:t>
            </a:r>
            <a:endParaRPr lang="en-US" sz="4000" dirty="0"/>
          </a:p>
        </p:txBody>
      </p:sp>
      <p:pic>
        <p:nvPicPr>
          <p:cNvPr id="7" name="~PP2285.WAV">
            <a:hlinkClick r:id="" action="ppaction://media"/>
          </p:cNvPr>
          <p:cNvPicPr>
            <a:picLocks noRot="1" noChangeAspect="1"/>
          </p:cNvPicPr>
          <p:nvPr>
            <a:wavAudioFile r:embed="rId1" name="~PP2285.WAV"/>
          </p:nvPr>
        </p:nvPicPr>
        <p:blipFill>
          <a:blip r:embed="rId7" cstate="print"/>
          <a:stretch>
            <a:fillRect/>
          </a:stretch>
        </p:blipFill>
        <p:spPr>
          <a:xfrm>
            <a:off x="8716963" y="6430963"/>
            <a:ext cx="304800" cy="304800"/>
          </a:xfrm>
          <a:prstGeom prst="rect">
            <a:avLst/>
          </a:prstGeom>
        </p:spPr>
      </p:pic>
    </p:spTree>
  </p:cSld>
  <p:clrMapOvr>
    <a:masterClrMapping/>
  </p:clrMapOvr>
  <p:transition advTm="11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a:bodyPr>
          <a:lstStyle/>
          <a:p>
            <a:r>
              <a:rPr lang="en-US" dirty="0" smtClean="0"/>
              <a:t>What is it?</a:t>
            </a:r>
          </a:p>
          <a:p>
            <a:pPr lvl="1"/>
            <a:r>
              <a:rPr lang="en-US" dirty="0" smtClean="0"/>
              <a:t>Emerging data source</a:t>
            </a:r>
          </a:p>
          <a:p>
            <a:pPr lvl="1"/>
            <a:r>
              <a:rPr lang="en-US" dirty="0" smtClean="0"/>
              <a:t>Aggregates online job postings into one database</a:t>
            </a:r>
          </a:p>
          <a:p>
            <a:pPr lvl="1"/>
            <a:r>
              <a:rPr lang="en-US" dirty="0" smtClean="0"/>
              <a:t>Gives comprehensive picture of current hiring </a:t>
            </a:r>
          </a:p>
          <a:p>
            <a:pPr lvl="1"/>
            <a:r>
              <a:rPr lang="en-US" dirty="0" smtClean="0"/>
              <a:t>Utilizes thousands of existing data sources </a:t>
            </a:r>
          </a:p>
          <a:p>
            <a:pPr lvl="1"/>
            <a:r>
              <a:rPr lang="en-US" dirty="0" smtClean="0"/>
              <a:t>Provides current analysis of hiring trends</a:t>
            </a:r>
            <a:endParaRPr lang="en-US" dirty="0"/>
          </a:p>
        </p:txBody>
      </p:sp>
      <p:sp>
        <p:nvSpPr>
          <p:cNvPr id="3" name="Content Placeholder 2"/>
          <p:cNvSpPr>
            <a:spLocks noGrp="1"/>
          </p:cNvSpPr>
          <p:nvPr>
            <p:ph sz="half" idx="2"/>
          </p:nvPr>
        </p:nvSpPr>
        <p:spPr/>
        <p:txBody>
          <a:bodyPr>
            <a:normAutofit fontScale="92500"/>
          </a:bodyPr>
          <a:lstStyle/>
          <a:p>
            <a:r>
              <a:rPr lang="en-US" dirty="0" smtClean="0"/>
              <a:t>Prominent vendors</a:t>
            </a:r>
          </a:p>
          <a:p>
            <a:pPr lvl="1"/>
            <a:r>
              <a:rPr lang="en-US" dirty="0" smtClean="0"/>
              <a:t>Burning Glass</a:t>
            </a:r>
          </a:p>
          <a:p>
            <a:pPr lvl="1"/>
            <a:r>
              <a:rPr lang="en-US" dirty="0" smtClean="0"/>
              <a:t>Wanted Analytics</a:t>
            </a:r>
            <a:endParaRPr lang="en-US" dirty="0"/>
          </a:p>
        </p:txBody>
      </p:sp>
      <p:sp>
        <p:nvSpPr>
          <p:cNvPr id="4" name="Title 3"/>
          <p:cNvSpPr>
            <a:spLocks noGrp="1"/>
          </p:cNvSpPr>
          <p:nvPr>
            <p:ph type="title"/>
          </p:nvPr>
        </p:nvSpPr>
        <p:spPr/>
        <p:txBody>
          <a:bodyPr>
            <a:noAutofit/>
          </a:bodyPr>
          <a:lstStyle/>
          <a:p>
            <a:r>
              <a:rPr lang="en-US" sz="4200" dirty="0" smtClean="0"/>
              <a:t>Real-time Labor Market Data</a:t>
            </a:r>
            <a:endParaRPr lang="en-US" sz="4200" dirty="0"/>
          </a:p>
        </p:txBody>
      </p:sp>
      <p:pic>
        <p:nvPicPr>
          <p:cNvPr id="12" name="~PP4063.WAV">
            <a:hlinkClick r:id="" action="ppaction://media"/>
          </p:cNvPr>
          <p:cNvPicPr>
            <a:picLocks noRot="1" noChangeAspect="1"/>
          </p:cNvPicPr>
          <p:nvPr>
            <a:wavAudioFile r:embed="rId1" name="~PP4063.WAV"/>
          </p:nvPr>
        </p:nvPicPr>
        <p:blipFill>
          <a:blip r:embed="rId4" cstate="print"/>
          <a:stretch>
            <a:fillRect/>
          </a:stretch>
        </p:blipFill>
        <p:spPr>
          <a:xfrm>
            <a:off x="8716963" y="6430963"/>
            <a:ext cx="304800" cy="304800"/>
          </a:xfrm>
          <a:prstGeom prst="rect">
            <a:avLst/>
          </a:prstGeom>
        </p:spPr>
      </p:pic>
    </p:spTree>
    <p:extLst>
      <p:ext uri="{BB962C8B-B14F-4D97-AF65-F5344CB8AC3E}">
        <p14:creationId xmlns:p14="http://schemas.microsoft.com/office/powerpoint/2010/main" xmlns="" val="2086322228"/>
      </p:ext>
    </p:extLst>
  </p:cSld>
  <p:clrMapOvr>
    <a:masterClrMapping/>
  </p:clrMapOvr>
  <p:transition advTm="48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NewDED_color.jpg"/>
          <p:cNvPicPr>
            <a:picLocks noChangeAspect="1"/>
          </p:cNvPicPr>
          <p:nvPr/>
        </p:nvPicPr>
        <p:blipFill>
          <a:blip r:embed="rId5" cstate="screen"/>
          <a:stretch>
            <a:fillRect/>
          </a:stretch>
        </p:blipFill>
        <p:spPr bwMode="auto">
          <a:xfrm>
            <a:off x="6229350" y="0"/>
            <a:ext cx="2915412" cy="760095"/>
          </a:xfrm>
          <a:prstGeom prst="rect">
            <a:avLst/>
          </a:prstGeom>
          <a:noFill/>
          <a:ln>
            <a:noFill/>
          </a:ln>
        </p:spPr>
      </p:pic>
      <p:sp>
        <p:nvSpPr>
          <p:cNvPr id="11" name="Rectangle 1"/>
          <p:cNvSpPr txBox="1">
            <a:spLocks/>
          </p:cNvSpPr>
          <p:nvPr/>
        </p:nvSpPr>
        <p:spPr>
          <a:xfrm>
            <a:off x="685800" y="152400"/>
            <a:ext cx="5257800" cy="76695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002060"/>
                </a:solidFill>
                <a:effectLst/>
                <a:uLnTx/>
                <a:uFillTx/>
                <a:latin typeface="Tw Cen MT Condensed" pitchFamily="34" charset="0"/>
                <a:ea typeface="+mj-ea"/>
                <a:cs typeface="+mj-cs"/>
              </a:rPr>
              <a:t>Know in Demand Jobs and Skills</a:t>
            </a:r>
          </a:p>
        </p:txBody>
      </p:sp>
      <p:sp>
        <p:nvSpPr>
          <p:cNvPr id="12" name="Rectangle 1"/>
          <p:cNvSpPr txBox="1">
            <a:spLocks/>
          </p:cNvSpPr>
          <p:nvPr/>
        </p:nvSpPr>
        <p:spPr>
          <a:xfrm>
            <a:off x="1219200" y="843455"/>
            <a:ext cx="5562600" cy="381000"/>
          </a:xfrm>
          <a:prstGeom prst="rect">
            <a:avLst/>
          </a:prstGeom>
        </p:spPr>
        <p:txBody>
          <a:bodyPr vert="horz" lIns="91440" tIns="45720" rIns="91440" bIns="4572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chemeClr val="tx1">
                    <a:lumMod val="65000"/>
                    <a:lumOff val="35000"/>
                  </a:schemeClr>
                </a:solidFill>
                <a:latin typeface="Tw Cen MT Condensed" pitchFamily="34" charset="0"/>
                <a:ea typeface="+mj-ea"/>
                <a:cs typeface="+mj-cs"/>
              </a:rPr>
              <a:t>Real Time Labor Market Summaries</a:t>
            </a:r>
            <a:r>
              <a:rPr kumimoji="0" lang="en-US" sz="2400" b="1" i="0" u="none" strike="noStrike" kern="1200" cap="none" spc="0" normalizeH="0" baseline="0" noProof="0" dirty="0" smtClean="0">
                <a:ln>
                  <a:noFill/>
                </a:ln>
                <a:solidFill>
                  <a:schemeClr val="tx1">
                    <a:lumMod val="65000"/>
                    <a:lumOff val="35000"/>
                  </a:schemeClr>
                </a:solidFill>
                <a:effectLst/>
                <a:uLnTx/>
                <a:uFillTx/>
                <a:latin typeface="Tw Cen MT Condensed" pitchFamily="34" charset="0"/>
                <a:ea typeface="+mj-ea"/>
                <a:cs typeface="+mj-cs"/>
              </a:rPr>
              <a:t/>
            </a:r>
            <a:br>
              <a:rPr kumimoji="0" lang="en-US" sz="2400" b="1" i="0" u="none" strike="noStrike" kern="1200" cap="none" spc="0" normalizeH="0" baseline="0" noProof="0" dirty="0" smtClean="0">
                <a:ln>
                  <a:noFill/>
                </a:ln>
                <a:solidFill>
                  <a:schemeClr val="tx1">
                    <a:lumMod val="65000"/>
                    <a:lumOff val="35000"/>
                  </a:schemeClr>
                </a:solidFill>
                <a:effectLst/>
                <a:uLnTx/>
                <a:uFillTx/>
                <a:latin typeface="Tw Cen MT Condensed" pitchFamily="34" charset="0"/>
                <a:ea typeface="+mj-ea"/>
                <a:cs typeface="+mj-cs"/>
              </a:rPr>
            </a:br>
            <a:endParaRPr kumimoji="0" lang="en-US" sz="2400" b="0" i="0" u="none" strike="noStrike" kern="1200" cap="none" spc="0" normalizeH="0" baseline="0" noProof="0" dirty="0" smtClean="0">
              <a:ln>
                <a:noFill/>
              </a:ln>
              <a:solidFill>
                <a:schemeClr val="tx1">
                  <a:lumMod val="50000"/>
                  <a:lumOff val="50000"/>
                </a:schemeClr>
              </a:solidFill>
              <a:effectLst/>
              <a:uLnTx/>
              <a:uFillTx/>
              <a:latin typeface="Tw Cen MT Condensed" pitchFamily="34" charset="0"/>
              <a:ea typeface="+mj-ea"/>
              <a:cs typeface="+mj-cs"/>
            </a:endParaRPr>
          </a:p>
        </p:txBody>
      </p:sp>
      <p:pic>
        <p:nvPicPr>
          <p:cNvPr id="1026" name="Picture 2"/>
          <p:cNvPicPr>
            <a:picLocks noChangeAspect="1" noChangeArrowheads="1"/>
          </p:cNvPicPr>
          <p:nvPr/>
        </p:nvPicPr>
        <p:blipFill>
          <a:blip r:embed="rId6" cstate="print"/>
          <a:srcRect t="17500" r="32031" b="7298"/>
          <a:stretch>
            <a:fillRect/>
          </a:stretch>
        </p:blipFill>
        <p:spPr bwMode="auto">
          <a:xfrm>
            <a:off x="512184" y="1305694"/>
            <a:ext cx="8631816" cy="5372110"/>
          </a:xfrm>
          <a:prstGeom prst="rect">
            <a:avLst/>
          </a:prstGeom>
          <a:noFill/>
          <a:ln w="9525">
            <a:noFill/>
            <a:miter lim="800000"/>
            <a:headEnd/>
            <a:tailEnd/>
          </a:ln>
          <a:effectLst/>
        </p:spPr>
      </p:pic>
      <p:sp>
        <p:nvSpPr>
          <p:cNvPr id="6" name="Right Arrow 5"/>
          <p:cNvSpPr/>
          <p:nvPr/>
        </p:nvSpPr>
        <p:spPr>
          <a:xfrm>
            <a:off x="3675590" y="3199985"/>
            <a:ext cx="2888851"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P575.WAV">
            <a:hlinkClick r:id="" action="ppaction://media"/>
          </p:cNvPr>
          <p:cNvPicPr>
            <a:picLocks noRot="1" noChangeAspect="1"/>
          </p:cNvPicPr>
          <p:nvPr>
            <a:wavAudioFile r:embed="rId2" name="~PP575.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spd="slow" advTm="24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Burning Glass Technologies, Labor/</a:t>
            </a:r>
            <a:r>
              <a:rPr lang="en-US" dirty="0" err="1" smtClean="0"/>
              <a:t>Insight</a:t>
            </a:r>
            <a:r>
              <a:rPr lang="en-US" baseline="30000" dirty="0" err="1" smtClean="0"/>
              <a:t>TM</a:t>
            </a:r>
            <a:endParaRPr lang="en-US" baseline="30000" dirty="0"/>
          </a:p>
        </p:txBody>
      </p:sp>
      <p:pic>
        <p:nvPicPr>
          <p:cNvPr id="8" name="Picture 3"/>
          <p:cNvPicPr>
            <a:picLocks noChangeAspect="1" noChangeArrowheads="1"/>
          </p:cNvPicPr>
          <p:nvPr/>
        </p:nvPicPr>
        <p:blipFill>
          <a:blip r:embed="rId5" cstate="print"/>
          <a:srcRect/>
          <a:stretch>
            <a:fillRect/>
          </a:stretch>
        </p:blipFill>
        <p:spPr bwMode="auto">
          <a:xfrm>
            <a:off x="4926836" y="5581933"/>
            <a:ext cx="3295730" cy="1005840"/>
          </a:xfrm>
          <a:prstGeom prst="rect">
            <a:avLst/>
          </a:prstGeom>
          <a:noFill/>
          <a:ln w="9525">
            <a:noFill/>
            <a:miter lim="800000"/>
            <a:headEnd/>
            <a:tailEnd/>
          </a:ln>
        </p:spPr>
      </p:pic>
      <p:sp>
        <p:nvSpPr>
          <p:cNvPr id="11" name="Rounded Rectangle 10">
            <a:hlinkClick r:id="rId6"/>
          </p:cNvPr>
          <p:cNvSpPr/>
          <p:nvPr/>
        </p:nvSpPr>
        <p:spPr>
          <a:xfrm>
            <a:off x="1485900" y="2253342"/>
            <a:ext cx="7658100" cy="783771"/>
          </a:xfrm>
          <a:prstGeom prst="roundRect">
            <a:avLst/>
          </a:prstGeom>
          <a:solidFill>
            <a:srgbClr val="2D8E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t>Real Time Labor Market Data</a:t>
            </a:r>
            <a:endParaRPr lang="en-US" sz="2800" b="1" dirty="0"/>
          </a:p>
        </p:txBody>
      </p:sp>
      <p:sp>
        <p:nvSpPr>
          <p:cNvPr id="13" name="Rounded Rectangle 12">
            <a:hlinkClick r:id="rId6"/>
          </p:cNvPr>
          <p:cNvSpPr/>
          <p:nvPr/>
        </p:nvSpPr>
        <p:spPr>
          <a:xfrm>
            <a:off x="1518557" y="3233056"/>
            <a:ext cx="7625443" cy="1061357"/>
          </a:xfrm>
          <a:prstGeom prst="roundRect">
            <a:avLst/>
          </a:prstGeom>
          <a:solidFill>
            <a:srgbClr val="2D8E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t>Available for Statewide and all 10 WIA regions</a:t>
            </a:r>
            <a:endParaRPr lang="en-US" sz="2800" b="1" dirty="0"/>
          </a:p>
        </p:txBody>
      </p:sp>
      <p:pic>
        <p:nvPicPr>
          <p:cNvPr id="15" name="Picture 14"/>
          <p:cNvPicPr/>
          <p:nvPr/>
        </p:nvPicPr>
        <p:blipFill>
          <a:blip r:embed="rId7" cstate="print"/>
          <a:srcRect/>
          <a:stretch>
            <a:fillRect/>
          </a:stretch>
        </p:blipFill>
        <p:spPr bwMode="auto">
          <a:xfrm>
            <a:off x="1692729" y="5562600"/>
            <a:ext cx="1371600" cy="1295400"/>
          </a:xfrm>
          <a:prstGeom prst="rect">
            <a:avLst/>
          </a:prstGeom>
          <a:noFill/>
          <a:ln w="9525">
            <a:noFill/>
            <a:miter lim="800000"/>
            <a:headEnd/>
            <a:tailEnd/>
          </a:ln>
        </p:spPr>
      </p:pic>
      <p:pic>
        <p:nvPicPr>
          <p:cNvPr id="2051" name="Picture 3"/>
          <p:cNvPicPr>
            <a:picLocks noGrp="1" noChangeAspect="1" noChangeArrowheads="1"/>
          </p:cNvPicPr>
          <p:nvPr>
            <p:ph type="pic" idx="1"/>
          </p:nvPr>
        </p:nvPicPr>
        <p:blipFill>
          <a:blip r:embed="rId8" cstate="print"/>
          <a:srcRect l="2462" r="2462"/>
          <a:stretch>
            <a:fillRect/>
          </a:stretch>
        </p:blipFill>
        <p:spPr bwMode="auto">
          <a:xfrm>
            <a:off x="1560513" y="0"/>
            <a:ext cx="7583487" cy="2197100"/>
          </a:xfrm>
          <a:prstGeom prst="rect">
            <a:avLst/>
          </a:prstGeom>
          <a:noFill/>
          <a:ln w="9525">
            <a:noFill/>
            <a:miter lim="800000"/>
            <a:headEnd/>
            <a:tailEnd/>
          </a:ln>
          <a:effectLst/>
        </p:spPr>
      </p:pic>
      <p:pic>
        <p:nvPicPr>
          <p:cNvPr id="20" name="~PP2816.WAV">
            <a:hlinkClick r:id="" action="ppaction://media"/>
          </p:cNvPr>
          <p:cNvPicPr>
            <a:picLocks noRot="1" noChangeAspect="1"/>
          </p:cNvPicPr>
          <p:nvPr>
            <a:wavAudioFile r:embed="rId2" name="~PP2816.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43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Burning Glass Technologies, Labor/</a:t>
            </a:r>
            <a:r>
              <a:rPr lang="en-US" sz="3600" dirty="0" err="1" smtClean="0"/>
              <a:t>Insight</a:t>
            </a:r>
            <a:r>
              <a:rPr lang="en-US" sz="3600" baseline="30000" dirty="0" err="1" smtClean="0"/>
              <a:t>TM</a:t>
            </a:r>
            <a:endParaRPr lang="en-US" sz="3600" dirty="0"/>
          </a:p>
        </p:txBody>
      </p:sp>
      <p:sp>
        <p:nvSpPr>
          <p:cNvPr id="5" name="Text Placeholder 4"/>
          <p:cNvSpPr>
            <a:spLocks noGrp="1"/>
          </p:cNvSpPr>
          <p:nvPr>
            <p:ph type="body" idx="2"/>
          </p:nvPr>
        </p:nvSpPr>
        <p:spPr/>
        <p:txBody>
          <a:bodyPr/>
          <a:lstStyle/>
          <a:p>
            <a:r>
              <a:rPr lang="en-US" dirty="0" smtClean="0"/>
              <a:t>Aggregates, mines and codes data from each job listing.</a:t>
            </a:r>
            <a:endParaRPr lang="en-US" dirty="0"/>
          </a:p>
        </p:txBody>
      </p:sp>
      <p:sp>
        <p:nvSpPr>
          <p:cNvPr id="3" name="Content Placeholder 2"/>
          <p:cNvSpPr>
            <a:spLocks noGrp="1"/>
          </p:cNvSpPr>
          <p:nvPr>
            <p:ph sz="quarter" idx="1"/>
          </p:nvPr>
        </p:nvSpPr>
        <p:spPr/>
        <p:txBody>
          <a:bodyPr/>
          <a:lstStyle/>
          <a:p>
            <a:r>
              <a:rPr lang="en-US" dirty="0" smtClean="0"/>
              <a:t>Skills</a:t>
            </a:r>
          </a:p>
          <a:p>
            <a:r>
              <a:rPr lang="en-US" dirty="0" smtClean="0"/>
              <a:t>Skill Clusters</a:t>
            </a:r>
          </a:p>
          <a:p>
            <a:r>
              <a:rPr lang="en-US" dirty="0" smtClean="0"/>
              <a:t>Education</a:t>
            </a:r>
          </a:p>
          <a:p>
            <a:r>
              <a:rPr lang="en-US" dirty="0" smtClean="0"/>
              <a:t>Experience Levels</a:t>
            </a:r>
          </a:p>
          <a:p>
            <a:r>
              <a:rPr lang="en-US" dirty="0" smtClean="0"/>
              <a:t>Certifications</a:t>
            </a:r>
          </a:p>
          <a:p>
            <a:r>
              <a:rPr lang="en-US" dirty="0" smtClean="0"/>
              <a:t>Work Activities</a:t>
            </a:r>
          </a:p>
          <a:p>
            <a:r>
              <a:rPr lang="en-US" dirty="0" smtClean="0"/>
              <a:t>Salary</a:t>
            </a:r>
          </a:p>
          <a:p>
            <a:r>
              <a:rPr lang="en-US" dirty="0" smtClean="0"/>
              <a:t>Number of Job Openings</a:t>
            </a:r>
          </a:p>
          <a:p>
            <a:endParaRPr lang="en-US" dirty="0" smtClean="0"/>
          </a:p>
          <a:p>
            <a:endParaRPr lang="en-US" dirty="0" smtClean="0"/>
          </a:p>
          <a:p>
            <a:endParaRPr lang="en-US" dirty="0"/>
          </a:p>
        </p:txBody>
      </p:sp>
      <p:pic>
        <p:nvPicPr>
          <p:cNvPr id="1027" name="Picture 3"/>
          <p:cNvPicPr>
            <a:picLocks noChangeAspect="1" noChangeArrowheads="1"/>
          </p:cNvPicPr>
          <p:nvPr/>
        </p:nvPicPr>
        <p:blipFill>
          <a:blip r:embed="rId5" cstate="print"/>
          <a:srcRect/>
          <a:stretch>
            <a:fillRect/>
          </a:stretch>
        </p:blipFill>
        <p:spPr bwMode="auto">
          <a:xfrm>
            <a:off x="6223379" y="2606722"/>
            <a:ext cx="2101755" cy="641445"/>
          </a:xfrm>
          <a:prstGeom prst="rect">
            <a:avLst/>
          </a:prstGeom>
          <a:noFill/>
          <a:ln w="9525">
            <a:noFill/>
            <a:miter lim="800000"/>
            <a:headEnd/>
            <a:tailEnd/>
          </a:ln>
        </p:spPr>
      </p:pic>
      <p:pic>
        <p:nvPicPr>
          <p:cNvPr id="7" name="~PP3335.WAV">
            <a:hlinkClick r:id="" action="ppaction://media"/>
          </p:cNvPr>
          <p:cNvPicPr>
            <a:picLocks noRot="1" noChangeAspect="1"/>
          </p:cNvPicPr>
          <p:nvPr>
            <a:wavAudioFile r:embed="rId2" name="~PP3335.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4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 </a:t>
            </a:r>
            <a:endParaRPr lang="en-US" dirty="0"/>
          </a:p>
        </p:txBody>
      </p:sp>
      <p:sp>
        <p:nvSpPr>
          <p:cNvPr id="10" name="Subtitle 9"/>
          <p:cNvSpPr>
            <a:spLocks noGrp="1"/>
          </p:cNvSpPr>
          <p:nvPr>
            <p:ph type="subTitle" idx="1"/>
          </p:nvPr>
        </p:nvSpPr>
        <p:spPr/>
        <p:txBody>
          <a:bodyPr/>
          <a:lstStyle/>
          <a:p>
            <a:r>
              <a:rPr lang="en-US" dirty="0" smtClean="0"/>
              <a:t> Real Time Labor Market Summaries</a:t>
            </a:r>
            <a:endParaRPr lang="en-US" dirty="0"/>
          </a:p>
        </p:txBody>
      </p:sp>
      <p:pic>
        <p:nvPicPr>
          <p:cNvPr id="3074" name="Picture 2"/>
          <p:cNvPicPr>
            <a:picLocks noChangeAspect="1" noChangeArrowheads="1"/>
          </p:cNvPicPr>
          <p:nvPr/>
        </p:nvPicPr>
        <p:blipFill>
          <a:blip r:embed="rId5" cstate="print"/>
          <a:srcRect/>
          <a:stretch>
            <a:fillRect/>
          </a:stretch>
        </p:blipFill>
        <p:spPr bwMode="auto">
          <a:xfrm>
            <a:off x="2355274" y="0"/>
            <a:ext cx="4433453" cy="5966489"/>
          </a:xfrm>
          <a:prstGeom prst="rect">
            <a:avLst/>
          </a:prstGeom>
          <a:noFill/>
          <a:ln w="9525">
            <a:noFill/>
            <a:miter lim="800000"/>
            <a:headEnd/>
            <a:tailEnd/>
          </a:ln>
          <a:effectLst/>
        </p:spPr>
      </p:pic>
      <p:cxnSp>
        <p:nvCxnSpPr>
          <p:cNvPr id="12" name="Straight Arrow Connector 11"/>
          <p:cNvCxnSpPr/>
          <p:nvPr/>
        </p:nvCxnSpPr>
        <p:spPr>
          <a:xfrm flipH="1">
            <a:off x="5099957" y="1667493"/>
            <a:ext cx="1219200" cy="0"/>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p:pic>
        <p:nvPicPr>
          <p:cNvPr id="8" name="~PP1750.WAV">
            <a:hlinkClick r:id="" action="ppaction://media"/>
          </p:cNvPr>
          <p:cNvPicPr>
            <a:picLocks noRot="1" noChangeAspect="1"/>
          </p:cNvPicPr>
          <p:nvPr>
            <a:wavAudioFile r:embed="rId2" name="~PP1750.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119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cstate="print"/>
          <a:srcRect/>
          <a:stretch>
            <a:fillRect/>
          </a:stretch>
        </p:blipFill>
        <p:spPr bwMode="auto">
          <a:xfrm>
            <a:off x="2355274" y="0"/>
            <a:ext cx="4433453" cy="5966489"/>
          </a:xfrm>
          <a:prstGeom prst="rect">
            <a:avLst/>
          </a:prstGeom>
          <a:noFill/>
          <a:ln w="9525">
            <a:noFill/>
            <a:miter lim="800000"/>
            <a:headEnd/>
            <a:tailEnd/>
          </a:ln>
          <a:effectLst/>
        </p:spPr>
      </p:pic>
      <p:sp>
        <p:nvSpPr>
          <p:cNvPr id="7" name="Title 6"/>
          <p:cNvSpPr>
            <a:spLocks noGrp="1"/>
          </p:cNvSpPr>
          <p:nvPr>
            <p:ph type="ctrTitle"/>
          </p:nvPr>
        </p:nvSpPr>
        <p:spPr/>
        <p:txBody>
          <a:bodyPr/>
          <a:lstStyle/>
          <a:p>
            <a:r>
              <a:rPr lang="en-US" dirty="0" smtClean="0"/>
              <a:t> </a:t>
            </a:r>
            <a:endParaRPr lang="en-US" dirty="0"/>
          </a:p>
        </p:txBody>
      </p:sp>
      <p:sp>
        <p:nvSpPr>
          <p:cNvPr id="8" name="Subtitle 7"/>
          <p:cNvSpPr>
            <a:spLocks noGrp="1"/>
          </p:cNvSpPr>
          <p:nvPr>
            <p:ph type="subTitle" idx="1"/>
          </p:nvPr>
        </p:nvSpPr>
        <p:spPr/>
        <p:txBody>
          <a:bodyPr/>
          <a:lstStyle/>
          <a:p>
            <a:r>
              <a:rPr lang="en-US" dirty="0" smtClean="0"/>
              <a:t> </a:t>
            </a:r>
            <a:endParaRPr lang="en-US" dirty="0"/>
          </a:p>
        </p:txBody>
      </p:sp>
      <p:pic>
        <p:nvPicPr>
          <p:cNvPr id="10" name="Picture 2"/>
          <p:cNvPicPr>
            <a:picLocks noChangeAspect="1" noChangeArrowheads="1"/>
          </p:cNvPicPr>
          <p:nvPr/>
        </p:nvPicPr>
        <p:blipFill>
          <a:blip r:embed="rId6" cstate="print"/>
          <a:srcRect l="7500" t="41565" r="45938"/>
          <a:stretch>
            <a:fillRect/>
          </a:stretch>
        </p:blipFill>
        <p:spPr bwMode="auto">
          <a:xfrm>
            <a:off x="304800" y="0"/>
            <a:ext cx="3920838" cy="6622062"/>
          </a:xfrm>
          <a:prstGeom prst="rect">
            <a:avLst/>
          </a:prstGeom>
          <a:noFill/>
          <a:ln w="9525">
            <a:noFill/>
            <a:miter lim="800000"/>
            <a:headEnd/>
            <a:tailEnd/>
          </a:ln>
          <a:effectLst/>
        </p:spPr>
      </p:pic>
      <p:pic>
        <p:nvPicPr>
          <p:cNvPr id="13" name="Picture 2"/>
          <p:cNvPicPr>
            <a:picLocks noChangeAspect="1" noChangeArrowheads="1"/>
          </p:cNvPicPr>
          <p:nvPr/>
        </p:nvPicPr>
        <p:blipFill>
          <a:blip r:embed="rId6" cstate="print"/>
          <a:srcRect l="58125" t="41430" b="6171"/>
          <a:stretch>
            <a:fillRect/>
          </a:stretch>
        </p:blipFill>
        <p:spPr bwMode="auto">
          <a:xfrm>
            <a:off x="4876800" y="0"/>
            <a:ext cx="3886199" cy="6629400"/>
          </a:xfrm>
          <a:prstGeom prst="rect">
            <a:avLst/>
          </a:prstGeom>
          <a:noFill/>
          <a:ln w="9525">
            <a:noFill/>
            <a:miter lim="800000"/>
            <a:headEnd/>
            <a:tailEnd/>
          </a:ln>
          <a:effectLst/>
        </p:spPr>
      </p:pic>
      <p:pic>
        <p:nvPicPr>
          <p:cNvPr id="9" name="~PP352.WAV">
            <a:hlinkClick r:id="" action="ppaction://media"/>
          </p:cNvPr>
          <p:cNvPicPr>
            <a:picLocks noRot="1" noChangeAspect="1"/>
          </p:cNvPicPr>
          <p:nvPr>
            <a:wavAudioFile r:embed="rId2" name="~PP352.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14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5"/>
                                        </p:tgtEl>
                                      </p:cBhvr>
                                    </p:animEffect>
                                    <p:set>
                                      <p:cBhvr>
                                        <p:cTn id="11" dur="1" fill="hold">
                                          <p:stCondLst>
                                            <p:cond delay="1999"/>
                                          </p:stCondLst>
                                        </p:cTn>
                                        <p:tgtEl>
                                          <p:spTgt spid="15"/>
                                        </p:tgtEl>
                                        <p:attrNameLst>
                                          <p:attrName>style.visibility</p:attrName>
                                        </p:attrNameLst>
                                      </p:cBhvr>
                                      <p:to>
                                        <p:strVal val="hidden"/>
                                      </p:to>
                                    </p:set>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 </a:t>
            </a:r>
            <a:endParaRPr lang="en-US" dirty="0"/>
          </a:p>
        </p:txBody>
      </p:sp>
      <p:sp>
        <p:nvSpPr>
          <p:cNvPr id="6" name="Subtitle 5"/>
          <p:cNvSpPr>
            <a:spLocks noGrp="1"/>
          </p:cNvSpPr>
          <p:nvPr>
            <p:ph type="subTitle" idx="1"/>
          </p:nvPr>
        </p:nvSpPr>
        <p:spPr/>
        <p:txBody>
          <a:bodyPr/>
          <a:lstStyle/>
          <a:p>
            <a:r>
              <a:rPr lang="en-US" dirty="0" smtClean="0"/>
              <a:t> </a:t>
            </a:r>
            <a:endParaRPr lang="en-US" dirty="0"/>
          </a:p>
        </p:txBody>
      </p:sp>
      <p:sp>
        <p:nvSpPr>
          <p:cNvPr id="9" name="Rectangle 8"/>
          <p:cNvSpPr/>
          <p:nvPr/>
        </p:nvSpPr>
        <p:spPr>
          <a:xfrm>
            <a:off x="3951514" y="317580"/>
            <a:ext cx="4572000" cy="4508927"/>
          </a:xfrm>
          <a:prstGeom prst="rect">
            <a:avLst/>
          </a:prstGeom>
        </p:spPr>
        <p:txBody>
          <a:bodyPr>
            <a:spAutoFit/>
          </a:bodyPr>
          <a:lstStyle/>
          <a:p>
            <a:pPr>
              <a:defRPr/>
            </a:pPr>
            <a:r>
              <a:rPr lang="en-US" sz="2100" b="1" cap="all" dirty="0" smtClean="0"/>
              <a:t>Jobs by Typ. Training Needed</a:t>
            </a:r>
          </a:p>
          <a:p>
            <a:pPr>
              <a:defRPr/>
            </a:pPr>
            <a:endParaRPr lang="en-US" sz="1400" b="1" cap="all" dirty="0" smtClean="0"/>
          </a:p>
          <a:p>
            <a:pPr>
              <a:defRPr/>
            </a:pPr>
            <a:r>
              <a:rPr lang="en-US" sz="3600" b="1" cap="all" dirty="0" smtClean="0"/>
              <a:t>NOW Jobs:</a:t>
            </a:r>
          </a:p>
          <a:p>
            <a:pPr>
              <a:defRPr/>
            </a:pPr>
            <a:r>
              <a:rPr lang="en-US" b="1" dirty="0" smtClean="0"/>
              <a:t>Retail Salesperson</a:t>
            </a:r>
          </a:p>
          <a:p>
            <a:pPr>
              <a:defRPr/>
            </a:pPr>
            <a:r>
              <a:rPr lang="en-US" b="1" dirty="0" smtClean="0"/>
              <a:t>Sales Reps. Wholesale/MFG</a:t>
            </a:r>
          </a:p>
          <a:p>
            <a:pPr>
              <a:defRPr/>
            </a:pPr>
            <a:endParaRPr lang="en-US" b="1" cap="all" dirty="0" smtClean="0"/>
          </a:p>
          <a:p>
            <a:r>
              <a:rPr lang="en-US" sz="3600" b="1" cap="all" dirty="0" smtClean="0"/>
              <a:t>NEXT Jobs:</a:t>
            </a:r>
          </a:p>
          <a:p>
            <a:r>
              <a:rPr lang="en-US" b="1" cap="all" dirty="0" smtClean="0"/>
              <a:t>Registered Nurse</a:t>
            </a:r>
          </a:p>
          <a:p>
            <a:r>
              <a:rPr lang="en-US" b="1" cap="all" dirty="0" smtClean="0"/>
              <a:t>Truck Drivers</a:t>
            </a:r>
          </a:p>
          <a:p>
            <a:endParaRPr lang="en-US" b="1" cap="all" dirty="0" smtClean="0"/>
          </a:p>
          <a:p>
            <a:r>
              <a:rPr lang="en-US" sz="3600" b="1" cap="all" dirty="0" smtClean="0"/>
              <a:t>LATER Jobs:</a:t>
            </a:r>
          </a:p>
          <a:p>
            <a:r>
              <a:rPr lang="en-US" b="1" cap="all" dirty="0" smtClean="0"/>
              <a:t>Software Developers</a:t>
            </a:r>
          </a:p>
          <a:p>
            <a:r>
              <a:rPr lang="en-US" b="1" cap="all" dirty="0" smtClean="0"/>
              <a:t>Computer Systems Analysts</a:t>
            </a:r>
          </a:p>
        </p:txBody>
      </p:sp>
      <p:pic>
        <p:nvPicPr>
          <p:cNvPr id="4098" name="Picture 2"/>
          <p:cNvPicPr>
            <a:picLocks noChangeAspect="1" noChangeArrowheads="1"/>
          </p:cNvPicPr>
          <p:nvPr/>
        </p:nvPicPr>
        <p:blipFill>
          <a:blip r:embed="rId5" cstate="print"/>
          <a:srcRect/>
          <a:stretch>
            <a:fillRect/>
          </a:stretch>
        </p:blipFill>
        <p:spPr bwMode="auto">
          <a:xfrm>
            <a:off x="221673" y="0"/>
            <a:ext cx="2687782" cy="6716820"/>
          </a:xfrm>
          <a:prstGeom prst="rect">
            <a:avLst/>
          </a:prstGeom>
          <a:noFill/>
          <a:ln w="9525">
            <a:noFill/>
            <a:miter lim="800000"/>
            <a:headEnd/>
            <a:tailEnd/>
          </a:ln>
          <a:effectLst/>
        </p:spPr>
      </p:pic>
      <p:pic>
        <p:nvPicPr>
          <p:cNvPr id="8" name="~PP3831.WAV">
            <a:hlinkClick r:id="" action="ppaction://media"/>
          </p:cNvPr>
          <p:cNvPicPr>
            <a:picLocks noRot="1" noChangeAspect="1"/>
          </p:cNvPicPr>
          <p:nvPr>
            <a:wavAudioFile r:embed="rId2" name="~PP383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5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 </a:t>
            </a:r>
            <a:endParaRPr lang="en-US" dirty="0"/>
          </a:p>
        </p:txBody>
      </p:sp>
      <p:sp>
        <p:nvSpPr>
          <p:cNvPr id="5" name="Subtitle 4"/>
          <p:cNvSpPr>
            <a:spLocks noGrp="1"/>
          </p:cNvSpPr>
          <p:nvPr>
            <p:ph type="subTitle" idx="1"/>
          </p:nvPr>
        </p:nvSpPr>
        <p:spPr/>
        <p:txBody>
          <a:bodyPr/>
          <a:lstStyle/>
          <a:p>
            <a:r>
              <a:rPr lang="en-US" dirty="0" smtClean="0"/>
              <a:t>Real Time Labor Market Summaries</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0" y="0"/>
            <a:ext cx="4606759" cy="5971032"/>
          </a:xfrm>
          <a:prstGeom prst="rect">
            <a:avLst/>
          </a:prstGeom>
          <a:noFill/>
          <a:ln w="9525">
            <a:noFill/>
            <a:miter lim="800000"/>
            <a:headEnd/>
            <a:tailEnd/>
          </a:ln>
          <a:effectLst/>
        </p:spPr>
      </p:pic>
      <p:pic>
        <p:nvPicPr>
          <p:cNvPr id="5123" name="Picture 3"/>
          <p:cNvPicPr>
            <a:picLocks noChangeAspect="1" noChangeArrowheads="1"/>
          </p:cNvPicPr>
          <p:nvPr/>
        </p:nvPicPr>
        <p:blipFill>
          <a:blip r:embed="rId6" cstate="print"/>
          <a:srcRect/>
          <a:stretch>
            <a:fillRect/>
          </a:stretch>
        </p:blipFill>
        <p:spPr bwMode="auto">
          <a:xfrm>
            <a:off x="1866034" y="0"/>
            <a:ext cx="7277966" cy="5675237"/>
          </a:xfrm>
          <a:prstGeom prst="rect">
            <a:avLst/>
          </a:prstGeom>
          <a:noFill/>
          <a:ln w="9525">
            <a:noFill/>
            <a:miter lim="800000"/>
            <a:headEnd/>
            <a:tailEnd/>
          </a:ln>
          <a:effectLst/>
        </p:spPr>
      </p:pic>
      <p:pic>
        <p:nvPicPr>
          <p:cNvPr id="8" name="~PP994.WAV">
            <a:hlinkClick r:id="" action="ppaction://media"/>
          </p:cNvPr>
          <p:cNvPicPr>
            <a:picLocks noRot="1" noChangeAspect="1"/>
          </p:cNvPicPr>
          <p:nvPr>
            <a:wavAudioFile r:embed="rId2" name="~PP994.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2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What is LMI?</a:t>
            </a:r>
          </a:p>
        </p:txBody>
      </p:sp>
      <p:graphicFrame>
        <p:nvGraphicFramePr>
          <p:cNvPr id="9" name="Diagram 8"/>
          <p:cNvGraphicFramePr/>
          <p:nvPr/>
        </p:nvGraphicFramePr>
        <p:xfrm>
          <a:off x="775250" y="1626260"/>
          <a:ext cx="7593495"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P617.WAV">
            <a:hlinkClick r:id="" action="ppaction://media"/>
          </p:cNvPr>
          <p:cNvPicPr>
            <a:picLocks noRot="1" noChangeAspect="1"/>
          </p:cNvPicPr>
          <p:nvPr>
            <a:wavAudioFile r:embed="rId2" name="~PP617.WAV"/>
          </p:nvPr>
        </p:nvPicPr>
        <p:blipFill>
          <a:blip r:embed="rId10" cstate="print"/>
          <a:stretch>
            <a:fillRect/>
          </a:stretch>
        </p:blipFill>
        <p:spPr>
          <a:xfrm>
            <a:off x="8716963" y="6430963"/>
            <a:ext cx="304800" cy="304800"/>
          </a:xfrm>
          <a:prstGeom prst="rect">
            <a:avLst/>
          </a:prstGeom>
        </p:spPr>
      </p:pic>
    </p:spTree>
    <p:custDataLst>
      <p:tags r:id="rId1"/>
    </p:custDataLst>
  </p:cSld>
  <p:clrMapOvr>
    <a:masterClrMapping/>
  </p:clrMapOvr>
  <p:transition advTm="27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391400" cy="3733800"/>
          </a:xfrm>
        </p:spPr>
        <p:txBody>
          <a:bodyPr>
            <a:normAutofit/>
          </a:bodyPr>
          <a:lstStyle/>
          <a:p>
            <a:r>
              <a:rPr lang="en-US" b="1" dirty="0" smtClean="0"/>
              <a:t>Real Time Labor Market Summary: </a:t>
            </a:r>
          </a:p>
          <a:p>
            <a:r>
              <a:rPr lang="en-US" sz="2400" dirty="0" smtClean="0">
                <a:hlinkClick r:id="rId4"/>
              </a:rPr>
              <a:t>http://www.missourieconomy.org/customer/statewide.stm</a:t>
            </a:r>
            <a:endParaRPr lang="en-US" sz="2400" dirty="0" smtClean="0"/>
          </a:p>
        </p:txBody>
      </p:sp>
      <p:sp>
        <p:nvSpPr>
          <p:cNvPr id="3" name="Title 2"/>
          <p:cNvSpPr>
            <a:spLocks noGrp="1"/>
          </p:cNvSpPr>
          <p:nvPr>
            <p:ph type="title"/>
          </p:nvPr>
        </p:nvSpPr>
        <p:spPr/>
        <p:txBody>
          <a:bodyPr/>
          <a:lstStyle/>
          <a:p>
            <a:pPr>
              <a:spcAft>
                <a:spcPts val="0"/>
              </a:spcAft>
            </a:pPr>
            <a:r>
              <a:rPr lang="en-US" sz="4000" dirty="0" smtClean="0"/>
              <a:t>Real Time Labor Market Data Website Links</a:t>
            </a:r>
            <a:endParaRPr lang="en-US" sz="4000" dirty="0"/>
          </a:p>
        </p:txBody>
      </p:sp>
      <p:pic>
        <p:nvPicPr>
          <p:cNvPr id="6" name="~PP3306.WAV">
            <a:hlinkClick r:id="" action="ppaction://media"/>
          </p:cNvPr>
          <p:cNvPicPr>
            <a:picLocks noRot="1" noChangeAspect="1"/>
          </p:cNvPicPr>
          <p:nvPr>
            <a:wavAudioFile r:embed="rId1" name="~PP3306.WAV"/>
          </p:nvPr>
        </p:nvPicPr>
        <p:blipFill>
          <a:blip r:embed="rId5" cstate="print"/>
          <a:stretch>
            <a:fillRect/>
          </a:stretch>
        </p:blipFill>
        <p:spPr>
          <a:xfrm>
            <a:off x="8716963" y="6430963"/>
            <a:ext cx="304800" cy="304800"/>
          </a:xfrm>
          <a:prstGeom prst="rect">
            <a:avLst/>
          </a:prstGeom>
        </p:spPr>
      </p:pic>
    </p:spTree>
  </p:cSld>
  <p:clrMapOvr>
    <a:masterClrMapping/>
  </p:clrMapOvr>
  <p:transition advTm="13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Module 1—What’s Next?</a:t>
            </a:r>
          </a:p>
        </p:txBody>
      </p:sp>
      <p:sp>
        <p:nvSpPr>
          <p:cNvPr id="10243" name="Text Placeholder 2"/>
          <p:cNvSpPr>
            <a:spLocks noGrp="1"/>
          </p:cNvSpPr>
          <p:nvPr>
            <p:ph type="body" sz="half" idx="1"/>
          </p:nvPr>
        </p:nvSpPr>
        <p:spPr>
          <a:xfrm>
            <a:off x="609600" y="1600200"/>
            <a:ext cx="7662863" cy="5105400"/>
          </a:xfrm>
        </p:spPr>
        <p:txBody>
          <a:bodyPr>
            <a:normAutofit lnSpcReduction="10000"/>
          </a:bodyPr>
          <a:lstStyle/>
          <a:p>
            <a:pPr marL="514350" indent="-514350">
              <a:buNone/>
              <a:tabLst>
                <a:tab pos="1492250" algn="l"/>
              </a:tabLst>
              <a:defRPr/>
            </a:pPr>
            <a:r>
              <a:rPr lang="en-US" dirty="0" smtClean="0"/>
              <a:t>Module 1:	Labor Market Information Fundamentals</a:t>
            </a:r>
          </a:p>
          <a:p>
            <a:pPr marL="1109662" lvl="2" indent="-514350">
              <a:tabLst>
                <a:tab pos="1492250" algn="l"/>
              </a:tabLst>
              <a:defRPr/>
            </a:pPr>
            <a:r>
              <a:rPr lang="en-US" sz="2700" dirty="0" smtClean="0"/>
              <a:t>Lesson 1: LMI Fundamentals</a:t>
            </a:r>
          </a:p>
          <a:p>
            <a:pPr marL="1109662" lvl="2" indent="-514350">
              <a:tabLst>
                <a:tab pos="1492250" algn="l"/>
              </a:tabLst>
              <a:defRPr/>
            </a:pPr>
            <a:r>
              <a:rPr lang="en-US" sz="2700" b="1" dirty="0" smtClean="0">
                <a:solidFill>
                  <a:schemeClr val="accent4">
                    <a:lumMod val="50000"/>
                  </a:schemeClr>
                </a:solidFill>
              </a:rPr>
              <a:t>Lesson 2: LMI and Employment Fundamentals</a:t>
            </a:r>
          </a:p>
          <a:p>
            <a:pPr marL="1492250" indent="-1492250">
              <a:buNone/>
              <a:defRPr/>
            </a:pPr>
            <a:r>
              <a:rPr lang="en-US" dirty="0" smtClean="0"/>
              <a:t>Module 2:	Using Skill Assessments &amp; Career Pathway Planning</a:t>
            </a:r>
          </a:p>
          <a:p>
            <a:pPr marL="1492250" indent="-1492250">
              <a:buNone/>
              <a:defRPr/>
            </a:pPr>
            <a:r>
              <a:rPr lang="en-US" dirty="0" smtClean="0"/>
              <a:t>Module 3:	Using Economic &amp; Workforce Data to Drive Reemployment Strategy</a:t>
            </a:r>
          </a:p>
          <a:p>
            <a:pPr marL="1492250" indent="-1492250">
              <a:buNone/>
              <a:defRPr/>
            </a:pPr>
            <a:r>
              <a:rPr lang="en-US" dirty="0" smtClean="0"/>
              <a:t>Module 4:	Guiding Businesses/Partners to Use Workforce System &amp; LMI Resources to Support Human Resource Functions</a:t>
            </a:r>
          </a:p>
          <a:p>
            <a:pPr marL="320040" indent="-320040" eaLnBrk="1" fontAlgn="auto" hangingPunct="1">
              <a:spcAft>
                <a:spcPts val="0"/>
              </a:spcAft>
              <a:buFont typeface="Wingdings"/>
              <a:buChar char=""/>
              <a:defRPr/>
            </a:pPr>
            <a:endParaRPr lang="en-US" dirty="0" smtClean="0"/>
          </a:p>
        </p:txBody>
      </p:sp>
      <p:pic>
        <p:nvPicPr>
          <p:cNvPr id="7" name="~PP17.WAV">
            <a:hlinkClick r:id="" action="ppaction://media"/>
          </p:cNvPr>
          <p:cNvPicPr>
            <a:picLocks noRot="1" noChangeAspect="1"/>
          </p:cNvPicPr>
          <p:nvPr>
            <a:wavAudioFile r:embed="rId2" name="~PP1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22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359852"/>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9" name="~PP911.WAV">
            <a:hlinkClick r:id="" action="ppaction://media"/>
          </p:cNvPr>
          <p:cNvPicPr>
            <a:picLocks noRot="1" noChangeAspect="1"/>
          </p:cNvPicPr>
          <p:nvPr>
            <a:wavAudioFile r:embed="rId1" name="~PP911.WAV"/>
          </p:nvPr>
        </p:nvPicPr>
        <p:blipFill>
          <a:blip r:embed="rId8" cstate="print"/>
          <a:stretch>
            <a:fillRect/>
          </a:stretch>
        </p:blipFill>
        <p:spPr>
          <a:xfrm>
            <a:off x="8716963" y="6430963"/>
            <a:ext cx="304800" cy="304800"/>
          </a:xfrm>
          <a:prstGeom prst="rect">
            <a:avLst/>
          </a:prstGeom>
        </p:spPr>
      </p:pic>
    </p:spTree>
  </p:cSld>
  <p:clrMapOvr>
    <a:masterClrMapping/>
  </p:clrMapOvr>
  <p:transition advTm="26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smtClean="0">
                <a:hlinkClick r:id="rId3"/>
              </a:rPr>
              <a:t>http://www.surveymonkey.com/s/M7BLRV9</a:t>
            </a:r>
            <a:r>
              <a:rPr lang="en-US" sz="2400" smtClean="0"/>
              <a:t> </a:t>
            </a:r>
          </a:p>
        </p:txBody>
      </p:sp>
      <p:sp>
        <p:nvSpPr>
          <p:cNvPr id="9219" name="Title 3"/>
          <p:cNvSpPr>
            <a:spLocks noGrp="1"/>
          </p:cNvSpPr>
          <p:nvPr>
            <p:ph type="title"/>
          </p:nvPr>
        </p:nvSpPr>
        <p:spPr>
          <a:xfrm>
            <a:off x="1676400" y="152400"/>
            <a:ext cx="7315200" cy="4038600"/>
          </a:xfrm>
        </p:spPr>
        <p:txBody>
          <a:bodyPr/>
          <a:lstStyle/>
          <a:p>
            <a:r>
              <a:rPr lang="en-US" sz="3200" smtClean="0">
                <a:solidFill>
                  <a:schemeClr val="tx1"/>
                </a:solidFill>
              </a:rPr>
              <a:t>Please take a moment to complete this survey, which is available online at the link below.  Your input will assist us in making these webinars more effective and successful as we continue to make further improvements.</a:t>
            </a:r>
          </a:p>
        </p:txBody>
      </p:sp>
      <p:pic>
        <p:nvPicPr>
          <p:cNvPr id="4" name="~PP3618.WAV">
            <a:hlinkClick r:id="" action="ppaction://media"/>
          </p:cNvPr>
          <p:cNvPicPr>
            <a:picLocks noRot="1" noChangeAspect="1"/>
          </p:cNvPicPr>
          <p:nvPr>
            <a:wavAudioFile r:embed="rId1" name="~PP3618.WAV"/>
          </p:nvPr>
        </p:nvPicPr>
        <p:blipFill>
          <a:blip r:embed="rId4" cstate="print"/>
          <a:stretch>
            <a:fillRect/>
          </a:stretch>
        </p:blipFill>
        <p:spPr>
          <a:xfrm>
            <a:off x="8716963" y="6430963"/>
            <a:ext cx="304800" cy="304800"/>
          </a:xfrm>
          <a:prstGeom prst="rect">
            <a:avLst/>
          </a:prstGeom>
        </p:spPr>
      </p:pic>
    </p:spTree>
  </p:cSld>
  <p:clrMapOvr>
    <a:masterClrMapping/>
  </p:clrMapOvr>
  <p:transition advTm="69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Common Types of LMI</a:t>
            </a:r>
          </a:p>
        </p:txBody>
      </p:sp>
      <p:sp>
        <p:nvSpPr>
          <p:cNvPr id="4" name="Content Placeholder 3"/>
          <p:cNvSpPr>
            <a:spLocks noGrp="1"/>
          </p:cNvSpPr>
          <p:nvPr>
            <p:ph sz="quarter" idx="1"/>
          </p:nvPr>
        </p:nvSpPr>
        <p:spPr>
          <a:xfrm>
            <a:off x="612648" y="1600200"/>
            <a:ext cx="8153400" cy="4800600"/>
          </a:xfrm>
        </p:spPr>
        <p:txBody>
          <a:bodyPr>
            <a:normAutofit fontScale="92500" lnSpcReduction="10000"/>
          </a:bodyPr>
          <a:lstStyle/>
          <a:p>
            <a:pPr>
              <a:defRPr/>
            </a:pPr>
            <a:r>
              <a:rPr lang="en-US" sz="3200" dirty="0" smtClean="0"/>
              <a:t>Employment Data</a:t>
            </a:r>
            <a:br>
              <a:rPr lang="en-US" sz="3200" dirty="0" smtClean="0"/>
            </a:br>
            <a:endParaRPr lang="en-US" sz="3200" dirty="0" smtClean="0"/>
          </a:p>
          <a:p>
            <a:pPr>
              <a:defRPr/>
            </a:pPr>
            <a:r>
              <a:rPr lang="en-US" sz="3200" dirty="0" smtClean="0"/>
              <a:t>Labor Force Data</a:t>
            </a:r>
            <a:br>
              <a:rPr lang="en-US" sz="3200" dirty="0" smtClean="0"/>
            </a:br>
            <a:endParaRPr lang="en-US" sz="3200" dirty="0" smtClean="0"/>
          </a:p>
          <a:p>
            <a:pPr>
              <a:defRPr/>
            </a:pPr>
            <a:r>
              <a:rPr lang="en-US" sz="3200" dirty="0" smtClean="0"/>
              <a:t>Wage Data</a:t>
            </a:r>
            <a:br>
              <a:rPr lang="en-US" sz="3200" dirty="0" smtClean="0"/>
            </a:br>
            <a:endParaRPr lang="en-US" sz="3200" dirty="0" smtClean="0"/>
          </a:p>
          <a:p>
            <a:pPr>
              <a:defRPr/>
            </a:pPr>
            <a:r>
              <a:rPr lang="en-US" sz="3200" dirty="0" smtClean="0"/>
              <a:t>Demographic Data</a:t>
            </a:r>
            <a:br>
              <a:rPr lang="en-US" sz="3200" dirty="0" smtClean="0"/>
            </a:br>
            <a:endParaRPr lang="en-US" sz="3200" dirty="0" smtClean="0"/>
          </a:p>
          <a:p>
            <a:pPr>
              <a:defRPr/>
            </a:pPr>
            <a:r>
              <a:rPr lang="en-US" sz="3200" dirty="0" smtClean="0"/>
              <a:t>Career Planning</a:t>
            </a:r>
          </a:p>
          <a:p>
            <a:pPr>
              <a:buNone/>
              <a:defRPr/>
            </a:pPr>
            <a:r>
              <a:rPr lang="en-US" dirty="0" smtClean="0"/>
              <a:t> 	 </a:t>
            </a:r>
            <a:r>
              <a:rPr lang="en-US" sz="3500" dirty="0" smtClean="0"/>
              <a:t>Information</a:t>
            </a:r>
            <a:endParaRPr lang="en-US" sz="3500" dirty="0"/>
          </a:p>
        </p:txBody>
      </p:sp>
      <p:pic>
        <p:nvPicPr>
          <p:cNvPr id="21508" name="Picture 4" descr="Secretary.JPG"/>
          <p:cNvPicPr>
            <a:picLocks noChangeAspect="1"/>
          </p:cNvPicPr>
          <p:nvPr/>
        </p:nvPicPr>
        <p:blipFill>
          <a:blip r:embed="rId5" cstate="print"/>
          <a:srcRect/>
          <a:stretch>
            <a:fillRect/>
          </a:stretch>
        </p:blipFill>
        <p:spPr bwMode="auto">
          <a:xfrm>
            <a:off x="5062538" y="1658938"/>
            <a:ext cx="3319462" cy="4959350"/>
          </a:xfrm>
          <a:prstGeom prst="rect">
            <a:avLst/>
          </a:prstGeom>
          <a:noFill/>
          <a:ln w="9525">
            <a:solidFill>
              <a:schemeClr val="tx1"/>
            </a:solidFill>
            <a:miter lim="800000"/>
            <a:headEnd/>
            <a:tailEnd/>
          </a:ln>
        </p:spPr>
      </p:pic>
      <p:pic>
        <p:nvPicPr>
          <p:cNvPr id="6" name="~PP657.WAV">
            <a:hlinkClick r:id="" action="ppaction://media"/>
          </p:cNvPr>
          <p:cNvPicPr>
            <a:picLocks noRot="1" noChangeAspect="1"/>
          </p:cNvPicPr>
          <p:nvPr>
            <a:wavAudioFile r:embed="rId2" name="~PP657.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1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r>
              <a:rPr lang="en-US" smtClean="0"/>
              <a:t>Employment Data</a:t>
            </a:r>
          </a:p>
        </p:txBody>
      </p:sp>
      <p:sp>
        <p:nvSpPr>
          <p:cNvPr id="22531" name="Content Placeholder 3"/>
          <p:cNvSpPr>
            <a:spLocks noGrp="1"/>
          </p:cNvSpPr>
          <p:nvPr>
            <p:ph sz="quarter" idx="1"/>
          </p:nvPr>
        </p:nvSpPr>
        <p:spPr>
          <a:xfrm>
            <a:off x="612775" y="1600200"/>
            <a:ext cx="8153400" cy="4876800"/>
          </a:xfrm>
        </p:spPr>
        <p:txBody>
          <a:bodyPr/>
          <a:lstStyle/>
          <a:p>
            <a:r>
              <a:rPr lang="en-US" sz="2400" dirty="0" smtClean="0"/>
              <a:t>…is about </a:t>
            </a:r>
            <a:r>
              <a:rPr lang="en-US" sz="2400" b="1" dirty="0" smtClean="0"/>
              <a:t>JOBS</a:t>
            </a:r>
            <a:r>
              <a:rPr lang="en-US" sz="2400" dirty="0" smtClean="0"/>
              <a:t>; NOT the employees in them - includes data of actual jobs </a:t>
            </a:r>
            <a:r>
              <a:rPr lang="en-US" sz="2400" b="1" i="1" dirty="0" smtClean="0"/>
              <a:t>by place of work</a:t>
            </a:r>
            <a:r>
              <a:rPr lang="en-US" sz="2400" dirty="0" smtClean="0"/>
              <a:t>.</a:t>
            </a:r>
            <a:br>
              <a:rPr lang="en-US" sz="2400" dirty="0" smtClean="0"/>
            </a:br>
            <a:endParaRPr lang="en-US" sz="2400" i="1" dirty="0" smtClean="0"/>
          </a:p>
          <a:p>
            <a:r>
              <a:rPr lang="en-US" sz="2400" dirty="0" smtClean="0"/>
              <a:t>Provides Job Data Regarding:</a:t>
            </a:r>
          </a:p>
          <a:p>
            <a:pPr lvl="1"/>
            <a:r>
              <a:rPr lang="en-US" sz="2400" dirty="0" smtClean="0"/>
              <a:t>Number of Workers</a:t>
            </a:r>
          </a:p>
          <a:p>
            <a:pPr lvl="1"/>
            <a:r>
              <a:rPr lang="en-US" sz="2400" dirty="0" smtClean="0"/>
              <a:t>Nature of Business/Industry</a:t>
            </a:r>
          </a:p>
          <a:p>
            <a:pPr lvl="1"/>
            <a:r>
              <a:rPr lang="en-US" sz="2400" dirty="0" smtClean="0"/>
              <a:t>Average Wage</a:t>
            </a:r>
          </a:p>
          <a:p>
            <a:pPr lvl="1"/>
            <a:r>
              <a:rPr lang="en-US" sz="2400" dirty="0" smtClean="0"/>
              <a:t>Location</a:t>
            </a:r>
          </a:p>
          <a:p>
            <a:pPr lvl="1"/>
            <a:r>
              <a:rPr lang="en-US" sz="2400" dirty="0" smtClean="0"/>
              <a:t>Skills and Education requirements</a:t>
            </a:r>
          </a:p>
          <a:p>
            <a:pPr lvl="1"/>
            <a:r>
              <a:rPr lang="en-US" sz="2400" dirty="0" smtClean="0"/>
              <a:t>Projected Growth/Decline</a:t>
            </a:r>
          </a:p>
          <a:p>
            <a:pPr lvl="1">
              <a:buFont typeface="Arial" pitchFamily="34" charset="0"/>
              <a:buChar char="•"/>
            </a:pPr>
            <a:endParaRPr lang="en-US" sz="2400" dirty="0" smtClean="0"/>
          </a:p>
          <a:p>
            <a:endParaRPr lang="en-US" sz="2400" dirty="0" smtClean="0"/>
          </a:p>
        </p:txBody>
      </p:sp>
      <p:pic>
        <p:nvPicPr>
          <p:cNvPr id="6" name="~PP3200.WAV">
            <a:hlinkClick r:id="" action="ppaction://media"/>
          </p:cNvPr>
          <p:cNvPicPr>
            <a:picLocks noRot="1" noChangeAspect="1"/>
          </p:cNvPicPr>
          <p:nvPr>
            <a:wavAudioFile r:embed="rId2" name="~PP3200.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32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Where to Find – </a:t>
            </a:r>
            <a:r>
              <a:rPr lang="en-US" smtClean="0">
                <a:solidFill>
                  <a:schemeClr val="tx1"/>
                </a:solidFill>
              </a:rPr>
              <a:t>Employment Data</a:t>
            </a:r>
          </a:p>
        </p:txBody>
      </p:sp>
      <p:sp>
        <p:nvSpPr>
          <p:cNvPr id="16387" name="Text Placeholder 2"/>
          <p:cNvSpPr>
            <a:spLocks noGrp="1"/>
          </p:cNvSpPr>
          <p:nvPr>
            <p:ph type="body" idx="2"/>
          </p:nvPr>
        </p:nvSpPr>
        <p:spPr>
          <a:xfrm>
            <a:off x="5715000" y="2819400"/>
            <a:ext cx="2971800" cy="3429000"/>
          </a:xfrm>
          <a:solidFill>
            <a:schemeClr val="accent1">
              <a:lumMod val="20000"/>
              <a:lumOff val="80000"/>
            </a:schemeClr>
          </a:solidFill>
          <a:ln w="50800" cap="sq" cmpd="dbl" algn="ctr">
            <a:solidFill>
              <a:schemeClr val="accent2"/>
            </a:solidFill>
          </a:ln>
        </p:spPr>
        <p:txBody>
          <a:bodyPr lIns="137160" tIns="182880" rIns="137160" bIns="91440"/>
          <a:lstStyle/>
          <a:p>
            <a:pPr marL="0" indent="0">
              <a:spcAft>
                <a:spcPts val="1000"/>
              </a:spcAft>
              <a:buFont typeface="Wingdings" pitchFamily="2" charset="2"/>
              <a:buNone/>
            </a:pPr>
            <a:r>
              <a:rPr lang="en-US" sz="2000" dirty="0" smtClean="0">
                <a:solidFill>
                  <a:schemeClr val="tx1"/>
                </a:solidFill>
              </a:rPr>
              <a:t>Example QCEW Scenario:  A jobseeker enters the NGCC with a freight truck drivers’ license and is interested in finding out about the trucking industry in Jackson County where he just moved……..</a:t>
            </a:r>
          </a:p>
        </p:txBody>
      </p:sp>
      <p:sp>
        <p:nvSpPr>
          <p:cNvPr id="23555" name="Content Placeholder 3"/>
          <p:cNvSpPr>
            <a:spLocks noGrp="1"/>
          </p:cNvSpPr>
          <p:nvPr>
            <p:ph sz="quarter" idx="1"/>
          </p:nvPr>
        </p:nvSpPr>
        <p:spPr>
          <a:xfrm>
            <a:off x="304800" y="1600200"/>
            <a:ext cx="7315200" cy="4419600"/>
          </a:xfrm>
        </p:spPr>
        <p:txBody>
          <a:bodyPr/>
          <a:lstStyle/>
          <a:p>
            <a:r>
              <a:rPr lang="en-US" sz="2400" dirty="0" smtClean="0"/>
              <a:t>Quarterly Census of Employment and Wages - QCEW</a:t>
            </a:r>
          </a:p>
          <a:p>
            <a:pPr lvl="1"/>
            <a:r>
              <a:rPr lang="en-US" sz="2400" dirty="0" smtClean="0"/>
              <a:t>Based on North American Industry Classification System - NAICS</a:t>
            </a:r>
          </a:p>
          <a:p>
            <a:pPr lvl="1"/>
            <a:r>
              <a:rPr lang="en-US" sz="2400" dirty="0" smtClean="0"/>
              <a:t>Searchable by</a:t>
            </a:r>
            <a:br>
              <a:rPr lang="en-US" sz="2400" dirty="0" smtClean="0"/>
            </a:br>
            <a:r>
              <a:rPr lang="en-US" sz="2400" dirty="0" smtClean="0"/>
              <a:t>Geography and/or</a:t>
            </a:r>
            <a:r>
              <a:rPr lang="en-US" sz="2400" dirty="0" smtClean="0">
                <a:solidFill>
                  <a:srgbClr val="FF0000"/>
                </a:solidFill>
              </a:rPr>
              <a:t/>
            </a:r>
            <a:br>
              <a:rPr lang="en-US" sz="2400" dirty="0" smtClean="0">
                <a:solidFill>
                  <a:srgbClr val="FF0000"/>
                </a:solidFill>
              </a:rPr>
            </a:br>
            <a:r>
              <a:rPr lang="en-US" sz="2400" dirty="0" smtClean="0"/>
              <a:t>Industry</a:t>
            </a:r>
          </a:p>
          <a:p>
            <a:pPr lvl="1"/>
            <a:r>
              <a:rPr lang="en-US" sz="2400" dirty="0" smtClean="0"/>
              <a:t>Industry Employment</a:t>
            </a:r>
            <a:br>
              <a:rPr lang="en-US" sz="2400" dirty="0" smtClean="0"/>
            </a:br>
            <a:r>
              <a:rPr lang="en-US" sz="2400" dirty="0" smtClean="0"/>
              <a:t>Information includes all</a:t>
            </a:r>
            <a:br>
              <a:rPr lang="en-US" sz="2400" dirty="0" smtClean="0"/>
            </a:br>
            <a:r>
              <a:rPr lang="en-US" sz="2400" dirty="0" smtClean="0"/>
              <a:t>Occupations within each</a:t>
            </a:r>
            <a:br>
              <a:rPr lang="en-US" sz="2400" dirty="0" smtClean="0"/>
            </a:br>
            <a:r>
              <a:rPr lang="en-US" sz="2400" dirty="0" smtClean="0"/>
              <a:t>Industry.</a:t>
            </a:r>
          </a:p>
        </p:txBody>
      </p:sp>
      <p:pic>
        <p:nvPicPr>
          <p:cNvPr id="8" name="~PP3187.WAV">
            <a:hlinkClick r:id="" action="ppaction://media"/>
          </p:cNvPr>
          <p:cNvPicPr>
            <a:picLocks noRot="1" noChangeAspect="1"/>
          </p:cNvPicPr>
          <p:nvPr>
            <a:wavAudioFile r:embed="rId2" name="~PP318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5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p:cNvPicPr>
          <p:nvPr>
            <p:ph sz="quarter" idx="1"/>
          </p:nvPr>
        </p:nvPicPr>
        <p:blipFill>
          <a:blip r:embed="rId5" cstate="print"/>
          <a:srcRect l="801" t="10200" r="7692" b="35365"/>
          <a:stretch>
            <a:fillRect/>
          </a:stretch>
        </p:blipFill>
        <p:spPr bwMode="auto">
          <a:xfrm>
            <a:off x="609600" y="1524000"/>
            <a:ext cx="8153400" cy="3886200"/>
          </a:xfrm>
          <a:prstGeom prst="rect">
            <a:avLst/>
          </a:prstGeom>
          <a:noFill/>
          <a:ln w="9525">
            <a:noFill/>
            <a:miter lim="800000"/>
            <a:headEnd/>
            <a:tailEnd/>
          </a:ln>
        </p:spPr>
      </p:pic>
      <p:sp>
        <p:nvSpPr>
          <p:cNvPr id="24579" name="Title 1"/>
          <p:cNvSpPr>
            <a:spLocks noGrp="1"/>
          </p:cNvSpPr>
          <p:nvPr>
            <p:ph type="title"/>
          </p:nvPr>
        </p:nvSpPr>
        <p:spPr/>
        <p:txBody>
          <a:bodyPr/>
          <a:lstStyle/>
          <a:p>
            <a:r>
              <a:rPr lang="en-US" smtClean="0"/>
              <a:t>Employment Data - QCEW</a:t>
            </a:r>
          </a:p>
        </p:txBody>
      </p:sp>
      <p:sp>
        <p:nvSpPr>
          <p:cNvPr id="24583" name="Line 7"/>
          <p:cNvSpPr>
            <a:spLocks noChangeShapeType="1"/>
          </p:cNvSpPr>
          <p:nvPr/>
        </p:nvSpPr>
        <p:spPr bwMode="auto">
          <a:xfrm>
            <a:off x="1143000" y="3657600"/>
            <a:ext cx="1143000" cy="0"/>
          </a:xfrm>
          <a:prstGeom prst="line">
            <a:avLst/>
          </a:prstGeom>
          <a:noFill/>
          <a:ln w="31750">
            <a:solidFill>
              <a:srgbClr val="CC0000"/>
            </a:solidFill>
            <a:round/>
            <a:headEnd/>
            <a:tailEnd type="triangle" w="med" len="med"/>
          </a:ln>
          <a:effectLst/>
        </p:spPr>
        <p:txBody>
          <a:bodyPr/>
          <a:lstStyle/>
          <a:p>
            <a:endParaRPr lang="en-US"/>
          </a:p>
        </p:txBody>
      </p:sp>
      <p:sp>
        <p:nvSpPr>
          <p:cNvPr id="24584" name="Rectangle 8"/>
          <p:cNvSpPr>
            <a:spLocks noChangeArrowheads="1"/>
          </p:cNvSpPr>
          <p:nvPr/>
        </p:nvSpPr>
        <p:spPr bwMode="auto">
          <a:xfrm>
            <a:off x="2514600" y="2971800"/>
            <a:ext cx="2057400" cy="1752600"/>
          </a:xfrm>
          <a:prstGeom prst="rect">
            <a:avLst/>
          </a:prstGeom>
          <a:noFill/>
          <a:ln w="38100">
            <a:solidFill>
              <a:srgbClr val="CC0000"/>
            </a:solidFill>
            <a:miter lim="800000"/>
            <a:headEnd/>
            <a:tailEnd/>
          </a:ln>
          <a:effectLst/>
        </p:spPr>
        <p:txBody>
          <a:bodyPr wrap="none" anchor="ctr"/>
          <a:lstStyle/>
          <a:p>
            <a:endParaRPr lang="en-US"/>
          </a:p>
        </p:txBody>
      </p:sp>
      <p:sp>
        <p:nvSpPr>
          <p:cNvPr id="24585" name="Line 9"/>
          <p:cNvSpPr>
            <a:spLocks noChangeShapeType="1"/>
          </p:cNvSpPr>
          <p:nvPr/>
        </p:nvSpPr>
        <p:spPr bwMode="auto">
          <a:xfrm flipH="1">
            <a:off x="7010400" y="3886200"/>
            <a:ext cx="1066800" cy="0"/>
          </a:xfrm>
          <a:prstGeom prst="line">
            <a:avLst/>
          </a:prstGeom>
          <a:noFill/>
          <a:ln w="31750">
            <a:solidFill>
              <a:srgbClr val="CC0000"/>
            </a:solidFill>
            <a:round/>
            <a:headEnd/>
            <a:tailEnd type="triangle" w="med" len="med"/>
          </a:ln>
          <a:effectLst/>
        </p:spPr>
        <p:txBody>
          <a:bodyPr/>
          <a:lstStyle/>
          <a:p>
            <a:endParaRPr lang="en-US"/>
          </a:p>
        </p:txBody>
      </p:sp>
      <p:sp>
        <p:nvSpPr>
          <p:cNvPr id="29" name="TextBox 28">
            <a:hlinkClick r:id="rId6"/>
          </p:cNvPr>
          <p:cNvSpPr txBox="1"/>
          <p:nvPr/>
        </p:nvSpPr>
        <p:spPr>
          <a:xfrm>
            <a:off x="609600" y="1219200"/>
            <a:ext cx="6019800" cy="369332"/>
          </a:xfrm>
          <a:prstGeom prst="rect">
            <a:avLst/>
          </a:prstGeom>
          <a:noFill/>
        </p:spPr>
        <p:txBody>
          <a:bodyPr wrap="square" rtlCol="0">
            <a:spAutoFit/>
          </a:bodyPr>
          <a:lstStyle/>
          <a:p>
            <a:r>
              <a:rPr lang="en-US" dirty="0" smtClean="0"/>
              <a:t>www.missourieconomy.org/industry/qcew/</a:t>
            </a:r>
            <a:endParaRPr lang="en-US" dirty="0"/>
          </a:p>
        </p:txBody>
      </p:sp>
      <p:pic>
        <p:nvPicPr>
          <p:cNvPr id="14" name="Picture 13"/>
          <p:cNvPicPr/>
          <p:nvPr/>
        </p:nvPicPr>
        <p:blipFill>
          <a:blip r:embed="rId7" cstate="print"/>
          <a:srcRect l="1707" t="35400" r="16346" b="49400"/>
          <a:stretch>
            <a:fillRect/>
          </a:stretch>
        </p:blipFill>
        <p:spPr bwMode="auto">
          <a:xfrm>
            <a:off x="685800" y="5394960"/>
            <a:ext cx="7315200" cy="1371600"/>
          </a:xfrm>
          <a:prstGeom prst="rect">
            <a:avLst/>
          </a:prstGeom>
          <a:noFill/>
          <a:ln w="9525">
            <a:noFill/>
            <a:miter lim="800000"/>
            <a:headEnd/>
            <a:tailEnd/>
          </a:ln>
        </p:spPr>
      </p:pic>
      <p:sp>
        <p:nvSpPr>
          <p:cNvPr id="15" name="Rectangle 14"/>
          <p:cNvSpPr/>
          <p:nvPr/>
        </p:nvSpPr>
        <p:spPr>
          <a:xfrm>
            <a:off x="1371600" y="5715000"/>
            <a:ext cx="6705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9"/>
          <p:cNvSpPr>
            <a:spLocks noChangeShapeType="1"/>
          </p:cNvSpPr>
          <p:nvPr/>
        </p:nvSpPr>
        <p:spPr bwMode="auto">
          <a:xfrm flipH="1">
            <a:off x="7010400" y="4267200"/>
            <a:ext cx="1066800" cy="0"/>
          </a:xfrm>
          <a:prstGeom prst="line">
            <a:avLst/>
          </a:prstGeom>
          <a:noFill/>
          <a:ln w="31750">
            <a:solidFill>
              <a:srgbClr val="CC0000"/>
            </a:solidFill>
            <a:round/>
            <a:headEnd/>
            <a:tailEnd type="triangle" w="med" len="med"/>
          </a:ln>
          <a:effectLst/>
        </p:spPr>
        <p:txBody>
          <a:bodyPr/>
          <a:lstStyle/>
          <a:p>
            <a:endParaRPr lang="en-US"/>
          </a:p>
        </p:txBody>
      </p:sp>
      <p:pic>
        <p:nvPicPr>
          <p:cNvPr id="13" name="~PP861.WAV">
            <a:hlinkClick r:id="" action="ppaction://media"/>
          </p:cNvPr>
          <p:cNvPicPr>
            <a:picLocks noRot="1" noChangeAspect="1"/>
          </p:cNvPicPr>
          <p:nvPr>
            <a:wavAudioFile r:embed="rId2" name="~PP861.WAV"/>
          </p:nvPr>
        </p:nvPicPr>
        <p:blipFill>
          <a:blip r:embed="rId8" cstate="print"/>
          <a:stretch>
            <a:fillRect/>
          </a:stretch>
        </p:blipFill>
        <p:spPr>
          <a:xfrm>
            <a:off x="8716963" y="6430963"/>
            <a:ext cx="304800" cy="304800"/>
          </a:xfrm>
          <a:prstGeom prst="rect">
            <a:avLst/>
          </a:prstGeom>
        </p:spPr>
      </p:pic>
    </p:spTree>
    <p:custDataLst>
      <p:tags r:id="rId1"/>
    </p:custDataLst>
  </p:cSld>
  <p:clrMapOvr>
    <a:masterClrMapping/>
  </p:clrMapOvr>
  <p:transition advTm="66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585"/>
                                        </p:tgtEl>
                                        <p:attrNameLst>
                                          <p:attrName>style.visibility</p:attrName>
                                        </p:attrNameLst>
                                      </p:cBhvr>
                                      <p:to>
                                        <p:strVal val="visible"/>
                                      </p:to>
                                    </p:set>
                                    <p:anim calcmode="lin" valueType="num">
                                      <p:cBhvr additive="base">
                                        <p:cTn id="17" dur="500" fill="hold"/>
                                        <p:tgtEl>
                                          <p:spTgt spid="24585"/>
                                        </p:tgtEl>
                                        <p:attrNameLst>
                                          <p:attrName>ppt_x</p:attrName>
                                        </p:attrNameLst>
                                      </p:cBhvr>
                                      <p:tavLst>
                                        <p:tav tm="0">
                                          <p:val>
                                            <p:strVal val="1+#ppt_w/2"/>
                                          </p:val>
                                        </p:tav>
                                        <p:tav tm="100000">
                                          <p:val>
                                            <p:strVal val="#ppt_x"/>
                                          </p:val>
                                        </p:tav>
                                      </p:tavLst>
                                    </p:anim>
                                    <p:anim calcmode="lin" valueType="num">
                                      <p:cBhvr additive="base">
                                        <p:cTn id="18" dur="500" fill="hold"/>
                                        <p:tgtEl>
                                          <p:spTgt spid="2458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24583" grpId="0" animBg="1"/>
      <p:bldP spid="24584" grpId="0" animBg="1"/>
      <p:bldP spid="24585" grpId="0" animBg="1"/>
      <p:bldP spid="15"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TPFULLVERSION" val="4.2.3.225"/>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TIMING" val="|10.8|31.5"/>
</p:tagLst>
</file>

<file path=ppt/tags/tag12.xml><?xml version="1.0" encoding="utf-8"?>
<p:tagLst xmlns:a="http://schemas.openxmlformats.org/drawingml/2006/main" xmlns:r="http://schemas.openxmlformats.org/officeDocument/2006/relationships" xmlns:p="http://schemas.openxmlformats.org/presentationml/2006/main">
  <p:tag name="TIMING" val="|9.3|10.1"/>
</p:tagLst>
</file>

<file path=ppt/tags/tag13.xml><?xml version="1.0" encoding="utf-8"?>
<p:tagLst xmlns:a="http://schemas.openxmlformats.org/drawingml/2006/main" xmlns:r="http://schemas.openxmlformats.org/officeDocument/2006/relationships" xmlns:p="http://schemas.openxmlformats.org/presentationml/2006/main">
  <p:tag name="TIMING" val="|2.8|23.4"/>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TIMING" val="|4.3"/>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TIMING" val="|26.9"/>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TIMING" val="|18.3|10.4|20.3"/>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TIMING" val="|21.2"/>
</p:tagLst>
</file>

<file path=ppt/tags/tag27.xml><?xml version="1.0" encoding="utf-8"?>
<p:tagLst xmlns:a="http://schemas.openxmlformats.org/drawingml/2006/main" xmlns:r="http://schemas.openxmlformats.org/officeDocument/2006/relationships" xmlns:p="http://schemas.openxmlformats.org/presentationml/2006/main">
  <p:tag name="TIMING" val="|4.5"/>
</p:tagLst>
</file>

<file path=ppt/tags/tag28.xml><?xml version="1.0" encoding="utf-8"?>
<p:tagLst xmlns:a="http://schemas.openxmlformats.org/drawingml/2006/main" xmlns:r="http://schemas.openxmlformats.org/officeDocument/2006/relationships" xmlns:p="http://schemas.openxmlformats.org/presentationml/2006/main">
  <p:tag name="TIMING" val="|5.6|18"/>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TIMING" val="|3.1|5"/>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TIMING" val="|4.8|9.1|19.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6577</TotalTime>
  <Words>5590</Words>
  <Application>Microsoft Office PowerPoint</Application>
  <PresentationFormat>On-screen Show (4:3)</PresentationFormat>
  <Paragraphs>483</Paragraphs>
  <Slides>53</Slides>
  <Notes>52</Notes>
  <HiddenSlides>0</HiddenSlides>
  <MMClips>53</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Default Theme</vt:lpstr>
      <vt:lpstr>Module 1: Lesson 1 Labor Market Information  Fundamentals</vt:lpstr>
      <vt:lpstr>Today’s Lesson</vt:lpstr>
      <vt:lpstr>What’s in it for me?</vt:lpstr>
      <vt:lpstr>LMI Fundamentals Cheat Sheet</vt:lpstr>
      <vt:lpstr>What is LMI?</vt:lpstr>
      <vt:lpstr>Common Types of LMI</vt:lpstr>
      <vt:lpstr>Employment Data</vt:lpstr>
      <vt:lpstr>Where to Find – Employment Data</vt:lpstr>
      <vt:lpstr>Employment Data - QCEW</vt:lpstr>
      <vt:lpstr>Where to Find—Employment Data</vt:lpstr>
      <vt:lpstr>Slide 11</vt:lpstr>
      <vt:lpstr>Employment Data-LEHD</vt:lpstr>
      <vt:lpstr>Employment Data-LEHD</vt:lpstr>
      <vt:lpstr>Employment Data Website Links</vt:lpstr>
      <vt:lpstr>Labor Force Data</vt:lpstr>
      <vt:lpstr>Where to Find – Labor Force Data</vt:lpstr>
      <vt:lpstr>Slide 17</vt:lpstr>
      <vt:lpstr>Quick Find – Labor Force Data</vt:lpstr>
      <vt:lpstr>Slide 19</vt:lpstr>
      <vt:lpstr>Other Tools – Labor Force Data</vt:lpstr>
      <vt:lpstr>Slide 21</vt:lpstr>
      <vt:lpstr>Slide 22</vt:lpstr>
      <vt:lpstr>Labor Force Data Website Links</vt:lpstr>
      <vt:lpstr>Wage Data</vt:lpstr>
      <vt:lpstr>Where to Find – Wage Data</vt:lpstr>
      <vt:lpstr>Slide 26</vt:lpstr>
      <vt:lpstr>Wage Data Website Links</vt:lpstr>
      <vt:lpstr>Demographic Data</vt:lpstr>
      <vt:lpstr>Where to Find – Demographic Data</vt:lpstr>
      <vt:lpstr>Slide 30</vt:lpstr>
      <vt:lpstr>Slide 31</vt:lpstr>
      <vt:lpstr>Slide 32</vt:lpstr>
      <vt:lpstr>Slide 33</vt:lpstr>
      <vt:lpstr>Slide 34</vt:lpstr>
      <vt:lpstr>Demographics Data Website Links</vt:lpstr>
      <vt:lpstr>Career Planning Information</vt:lpstr>
      <vt:lpstr>Where to Find – Career Planning Data</vt:lpstr>
      <vt:lpstr>Occupational Information Network (O*Net) Online</vt:lpstr>
      <vt:lpstr>Career Explorer</vt:lpstr>
      <vt:lpstr>State Occupational Projections</vt:lpstr>
      <vt:lpstr>Career Planning Data Website Links</vt:lpstr>
      <vt:lpstr>Real-time Labor Market Data</vt:lpstr>
      <vt:lpstr>Slide 43</vt:lpstr>
      <vt:lpstr>Burning Glass Technologies, Labor/InsightTM</vt:lpstr>
      <vt:lpstr>Burning Glass Technologies, Labor/InsightTM</vt:lpstr>
      <vt:lpstr> </vt:lpstr>
      <vt:lpstr> </vt:lpstr>
      <vt:lpstr> </vt:lpstr>
      <vt:lpstr> </vt:lpstr>
      <vt:lpstr>Real Time Labor Market Data Website Links</vt:lpstr>
      <vt:lpstr>Module 1—What’s Next?</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Company>MO DED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meredith.hill</dc:creator>
  <cp:lastModifiedBy>mary.schillig</cp:lastModifiedBy>
  <cp:revision>447</cp:revision>
  <dcterms:created xsi:type="dcterms:W3CDTF">2010-09-13T18:34:24Z</dcterms:created>
  <dcterms:modified xsi:type="dcterms:W3CDTF">2013-12-30T17:21:17Z</dcterms:modified>
</cp:coreProperties>
</file>