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7" r:id="rId2"/>
    <p:sldId id="401" r:id="rId3"/>
    <p:sldId id="354" r:id="rId4"/>
    <p:sldId id="366" r:id="rId5"/>
    <p:sldId id="404" r:id="rId6"/>
    <p:sldId id="407" r:id="rId7"/>
    <p:sldId id="406" r:id="rId8"/>
    <p:sldId id="429" r:id="rId9"/>
    <p:sldId id="437" r:id="rId10"/>
    <p:sldId id="436" r:id="rId11"/>
    <p:sldId id="438" r:id="rId12"/>
    <p:sldId id="433" r:id="rId13"/>
    <p:sldId id="439" r:id="rId14"/>
    <p:sldId id="428" r:id="rId15"/>
    <p:sldId id="440" r:id="rId16"/>
    <p:sldId id="430" r:id="rId17"/>
    <p:sldId id="441" r:id="rId18"/>
    <p:sldId id="425" r:id="rId19"/>
    <p:sldId id="431" r:id="rId20"/>
    <p:sldId id="403" r:id="rId21"/>
    <p:sldId id="442" r:id="rId22"/>
    <p:sldId id="432" r:id="rId23"/>
  </p:sldIdLst>
  <p:sldSz cx="9144000" cy="6858000" type="screen4x3"/>
  <p:notesSz cx="7010400" cy="9296400"/>
  <p:custDataLst>
    <p:tags r:id="rId26"/>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5" autoAdjust="0"/>
    <p:restoredTop sz="63333" autoAdjust="0"/>
  </p:normalViewPr>
  <p:slideViewPr>
    <p:cSldViewPr>
      <p:cViewPr>
        <p:scale>
          <a:sx n="70" d="100"/>
          <a:sy n="70" d="100"/>
        </p:scale>
        <p:origin x="-1205" y="470"/>
      </p:cViewPr>
      <p:guideLst>
        <p:guide orient="horz" pos="2160"/>
        <p:guide pos="2880"/>
      </p:guideLst>
    </p:cSldViewPr>
  </p:slideViewPr>
  <p:outlineViewPr>
    <p:cViewPr>
      <p:scale>
        <a:sx n="33" d="100"/>
        <a:sy n="33" d="100"/>
      </p:scale>
      <p:origin x="0" y="8323"/>
    </p:cViewPr>
  </p:outlineViewPr>
  <p:notesTextViewPr>
    <p:cViewPr>
      <p:scale>
        <a:sx n="100" d="100"/>
        <a:sy n="100" d="100"/>
      </p:scale>
      <p:origin x="0" y="0"/>
    </p:cViewPr>
  </p:notesTextViewPr>
  <p:sorterViewPr>
    <p:cViewPr>
      <p:scale>
        <a:sx n="100" d="100"/>
        <a:sy n="100" d="100"/>
      </p:scale>
      <p:origin x="0" y="2376"/>
    </p:cViewPr>
  </p:sorterViewPr>
  <p:notesViewPr>
    <p:cSldViewPr>
      <p:cViewPr varScale="1">
        <p:scale>
          <a:sx n="55" d="100"/>
          <a:sy n="55" d="100"/>
        </p:scale>
        <p:origin x="-2194"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3" tIns="46586" rIns="93173" bIns="46586" rtlCol="0"/>
          <a:lstStyle>
            <a:lvl1pPr algn="r">
              <a:defRPr sz="1200"/>
            </a:lvl1pPr>
          </a:lstStyle>
          <a:p>
            <a:pPr>
              <a:defRPr/>
            </a:pPr>
            <a:fld id="{E93E4435-82E4-4A48-8567-BCC75DC2764C}" type="datetimeFigureOut">
              <a:rPr lang="en-US"/>
              <a:pPr>
                <a:defRPr/>
              </a:pPr>
              <a:t>12/30/2013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3" tIns="46586" rIns="93173" bIns="46586"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3" tIns="46586" rIns="93173" bIns="46586" rtlCol="0" anchor="b"/>
          <a:lstStyle>
            <a:lvl1pPr algn="r">
              <a:defRPr sz="1200"/>
            </a:lvl1pPr>
          </a:lstStyle>
          <a:p>
            <a:pPr>
              <a:defRPr/>
            </a:pPr>
            <a:fld id="{F260B6CB-B84F-4C02-A72B-5B62DD2B3FA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3" tIns="46586" rIns="93173" bIns="46586" rtlCol="0"/>
          <a:lstStyle>
            <a:lvl1pPr algn="r" fontAlgn="auto">
              <a:spcBef>
                <a:spcPts val="0"/>
              </a:spcBef>
              <a:spcAft>
                <a:spcPts val="0"/>
              </a:spcAft>
              <a:defRPr sz="1200">
                <a:latin typeface="+mn-lt"/>
              </a:defRPr>
            </a:lvl1pPr>
          </a:lstStyle>
          <a:p>
            <a:pPr>
              <a:defRPr/>
            </a:pPr>
            <a:fld id="{53028CA9-748B-42E3-9EE6-77E7570727F8}" type="datetimeFigureOut">
              <a:rPr lang="en-US"/>
              <a:pPr>
                <a:defRPr/>
              </a:pPr>
              <a:t>12/30/2013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6" rIns="93173" bIns="46586"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6" rIns="93173" bIns="4658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6" rIns="93173" bIns="46586" rtlCol="0" anchor="b"/>
          <a:lstStyle>
            <a:lvl1pPr algn="r" fontAlgn="auto">
              <a:spcBef>
                <a:spcPts val="0"/>
              </a:spcBef>
              <a:spcAft>
                <a:spcPts val="0"/>
              </a:spcAft>
              <a:defRPr sz="1200">
                <a:latin typeface="+mn-lt"/>
              </a:defRPr>
            </a:lvl1pPr>
          </a:lstStyle>
          <a:p>
            <a:pPr>
              <a:defRPr/>
            </a:pPr>
            <a:fld id="{6BA50CF6-B3F8-4666-8F4F-392466FCF81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3161" tIns="46580" rIns="93161" bIns="46580" numCol="1" anchor="t" anchorCtr="0" compatLnSpc="1">
            <a:prstTxWarp prst="textNoShape">
              <a:avLst/>
            </a:prstTxWarp>
          </a:bodyPr>
          <a:lstStyle/>
          <a:p>
            <a:pPr eaLnBrk="1" hangingPunct="1">
              <a:spcBef>
                <a:spcPct val="0"/>
              </a:spcBef>
            </a:pPr>
            <a:r>
              <a:rPr lang="en-US" dirty="0" smtClean="0">
                <a:latin typeface="Arial" pitchFamily="34" charset="0"/>
              </a:rPr>
              <a:t>Welcome</a:t>
            </a:r>
            <a:r>
              <a:rPr lang="en-US" baseline="0" dirty="0" smtClean="0">
                <a:latin typeface="Arial" pitchFamily="34" charset="0"/>
              </a:rPr>
              <a:t> to Module 1: Lesson 2 of the Labor Market Information </a:t>
            </a:r>
            <a:r>
              <a:rPr lang="en-US" baseline="0" dirty="0" err="1" smtClean="0">
                <a:latin typeface="Arial" pitchFamily="34" charset="0"/>
              </a:rPr>
              <a:t>eLesson</a:t>
            </a:r>
            <a:r>
              <a:rPr lang="en-US" baseline="0" dirty="0" smtClean="0">
                <a:latin typeface="Arial" pitchFamily="34" charset="0"/>
              </a:rPr>
              <a:t> catalogue.  This series of webinars is intended to increase the use of Labor Market Information in the full spectrum of workforce development.</a:t>
            </a:r>
          </a:p>
          <a:p>
            <a:pPr eaLnBrk="1" hangingPunct="1">
              <a:spcBef>
                <a:spcPct val="0"/>
              </a:spcBef>
            </a:pPr>
            <a:endParaRPr lang="en-US" baseline="0" dirty="0" smtClean="0">
              <a:latin typeface="Arial" pitchFamily="34" charset="0"/>
            </a:endParaRPr>
          </a:p>
          <a:p>
            <a:pPr eaLnBrk="1" hangingPunct="1">
              <a:spcBef>
                <a:spcPct val="0"/>
              </a:spcBef>
            </a:pPr>
            <a:r>
              <a:rPr lang="en-US" baseline="0" dirty="0" smtClean="0">
                <a:latin typeface="Arial" pitchFamily="34" charset="0"/>
              </a:rPr>
              <a:t>Today’s lesson will focus on the types of LMI available to help Next Generation Career Center staff translate employment fundamentals to job seekers.</a:t>
            </a:r>
            <a:endParaRPr lang="en-US" dirty="0" smtClean="0">
              <a:latin typeface="Arial" pitchFamily="34" charset="0"/>
            </a:endParaRPr>
          </a:p>
          <a:p>
            <a:pPr eaLnBrk="1" hangingPunct="1">
              <a:spcBef>
                <a:spcPct val="0"/>
              </a:spcBef>
            </a:pPr>
            <a:r>
              <a:rPr lang="en-US" b="1" dirty="0" smtClean="0">
                <a:latin typeface="Arial" pitchFamily="34" charset="0"/>
              </a:rPr>
              <a:t>(Advance Slide)</a:t>
            </a:r>
          </a:p>
          <a:p>
            <a:pPr eaLnBrk="1" hangingPunct="1">
              <a:spcBef>
                <a:spcPct val="0"/>
              </a:spcBef>
            </a:pPr>
            <a:endParaRPr lang="en-US" dirty="0" smtClean="0">
              <a:latin typeface="Arial" pitchFamily="34" charset="0"/>
            </a:endParaRPr>
          </a:p>
        </p:txBody>
      </p:sp>
      <p:sp>
        <p:nvSpPr>
          <p:cNvPr id="20484" name="Slide Number Placeholder 3"/>
          <p:cNvSpPr>
            <a:spLocks noGrp="1"/>
          </p:cNvSpPr>
          <p:nvPr>
            <p:ph type="sldNum" sz="quarter" idx="5"/>
          </p:nvPr>
        </p:nvSpPr>
        <p:spPr bwMode="auto">
          <a:ln>
            <a:miter lim="800000"/>
            <a:headEnd/>
            <a:tailEnd/>
          </a:ln>
        </p:spPr>
        <p:txBody>
          <a:bodyPr wrap="square" lIns="93161" tIns="46580" rIns="93161" bIns="46580" numCol="1" anchorCtr="0" compatLnSpc="1">
            <a:prstTxWarp prst="textNoShape">
              <a:avLst/>
            </a:prstTxWarp>
          </a:bodyPr>
          <a:lstStyle/>
          <a:p>
            <a:pPr fontAlgn="base">
              <a:spcBef>
                <a:spcPct val="0"/>
              </a:spcBef>
              <a:spcAft>
                <a:spcPct val="0"/>
              </a:spcAft>
              <a:defRPr/>
            </a:pPr>
            <a:fld id="{B8F68667-EBE7-4E7B-BB50-BB76B39021BA}"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National Career Readiness Certificate helps assess the training needs of an individual for the workforce. This service is provided by Missouri Career Centers located throughout the state for free.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latin typeface="Arial" pitchFamily="34" charset="0"/>
              </a:rPr>
              <a:t>(Advance Slide)</a:t>
            </a:r>
          </a:p>
          <a:p>
            <a:endParaRPr lang="en-US" sz="1000" dirty="0" smtClean="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service evaluates a job seekers skill levels in applied math, reading and locating information. Business customers use it for screening, hiring,</a:t>
            </a:r>
            <a:r>
              <a:rPr lang="en-US" sz="1200" kern="1200" baseline="0" dirty="0" smtClean="0">
                <a:solidFill>
                  <a:schemeClr val="tx1"/>
                </a:solidFill>
                <a:latin typeface="+mn-lt"/>
                <a:ea typeface="+mn-ea"/>
                <a:cs typeface="+mn-cs"/>
              </a:rPr>
              <a:t> promoting, and fulfilling job training needs</a:t>
            </a:r>
            <a:r>
              <a:rPr lang="en-US" sz="1200" kern="1200" dirty="0" smtClean="0">
                <a:solidFill>
                  <a:schemeClr val="tx1"/>
                </a:solidFill>
                <a:latin typeface="+mn-lt"/>
                <a:ea typeface="+mn-ea"/>
                <a:cs typeface="+mn-cs"/>
              </a:rPr>
              <a:t>. Assessment scores from job seeker’s are entered into the Division of Workforce Development’s case management system to assist Career Center staff in finding a good job match for the client.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9309" indent="-229309" algn="l">
              <a:buNone/>
            </a:pPr>
            <a:r>
              <a:rPr lang="en-US" sz="1000" dirty="0" smtClean="0"/>
              <a:t>Missouri</a:t>
            </a:r>
            <a:r>
              <a:rPr lang="en-US" sz="1000" baseline="0" dirty="0" smtClean="0"/>
              <a:t> Career Grades projects the future outlook of occupations, indentifies training and educational needs and lists top occupations in specific regions. </a:t>
            </a:r>
          </a:p>
          <a:p>
            <a:pPr marL="229309" marR="0" indent="-229309" algn="l" defTabSz="914400" rtl="0" eaLnBrk="0" fontAlgn="base" latinLnBrk="0" hangingPunct="0">
              <a:lnSpc>
                <a:spcPct val="100000"/>
              </a:lnSpc>
              <a:spcBef>
                <a:spcPct val="30000"/>
              </a:spcBef>
              <a:spcAft>
                <a:spcPct val="0"/>
              </a:spcAft>
              <a:buClrTx/>
              <a:buSzTx/>
              <a:buFontTx/>
              <a:buNone/>
              <a:tabLst/>
              <a:defRPr/>
            </a:pPr>
            <a:r>
              <a:rPr lang="en-US" sz="1000" b="1" dirty="0" smtClean="0">
                <a:latin typeface="Arial" pitchFamily="34" charset="0"/>
              </a:rPr>
              <a:t>(Advance Slide)</a:t>
            </a:r>
          </a:p>
          <a:p>
            <a:pPr marL="229309" indent="-229309" algn="l">
              <a:buNone/>
            </a:pPr>
            <a:endParaRPr lang="en-US" sz="1000"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Career Grades help compare the future outlook of the 800 plus occupations by assigned grading. Grades range from A, B, C, D and F. To determine grading, three variables are utilized: job openings, percent growth and average wages of an occupation.</a:t>
            </a:r>
          </a:p>
          <a:p>
            <a:r>
              <a:rPr lang="en-US" sz="1200" kern="1200" dirty="0" smtClean="0">
                <a:solidFill>
                  <a:schemeClr val="tx1"/>
                </a:solidFill>
                <a:latin typeface="+mn-lt"/>
                <a:ea typeface="+mn-ea"/>
                <a:cs typeface="+mn-cs"/>
              </a:rPr>
              <a:t>Career Grades are available for Missouri and the 10 Workforce Investment Areas (WIA’s). Occupations are grouped by the education and training levels associated with those occupations.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9309" marR="0" indent="-229309"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latin typeface="+mn-lt"/>
                <a:ea typeface="+mn-ea"/>
                <a:cs typeface="+mn-cs"/>
              </a:rPr>
              <a:t>O*NET Online is a source for occupational information. It contains user friendly Career Exploration Tools and targets the full spectrum of job seekers.</a:t>
            </a:r>
          </a:p>
          <a:p>
            <a:pPr marL="229309" marR="0" indent="-229309" algn="l" defTabSz="914400" rtl="0" eaLnBrk="0" fontAlgn="base" latinLnBrk="0" hangingPunct="0">
              <a:lnSpc>
                <a:spcPct val="100000"/>
              </a:lnSpc>
              <a:spcBef>
                <a:spcPct val="30000"/>
              </a:spcBef>
              <a:spcAft>
                <a:spcPct val="0"/>
              </a:spcAft>
              <a:buClrTx/>
              <a:buSzTx/>
              <a:buFont typeface="Arial" pitchFamily="34" charset="0"/>
              <a:buNone/>
              <a:tabLst/>
              <a:defRPr/>
            </a:pPr>
            <a:r>
              <a:rPr lang="en-US" b="1" dirty="0" smtClean="0">
                <a:latin typeface="Arial" pitchFamily="34" charset="0"/>
              </a:rPr>
              <a:t>(Advance Slide)</a:t>
            </a:r>
          </a:p>
          <a:p>
            <a:pPr marL="229309" marR="0" indent="-229309"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200" kern="1200" dirty="0" smtClean="0">
              <a:solidFill>
                <a:schemeClr val="tx1"/>
              </a:solidFill>
              <a:latin typeface="+mn-lt"/>
              <a:ea typeface="+mn-ea"/>
              <a:cs typeface="+mn-cs"/>
            </a:endParaRPr>
          </a:p>
          <a:p>
            <a:pPr marL="229309" indent="-229309">
              <a:buFont typeface="Arial"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O*NET lists descriptions of different occupations and the basic and specialized skills associated with those occupations. The website provides an Interest Profiler to help find careers that jobseekers may want to explore. You can also search career paths by keywords or by industry. It is a good source for businesses, they can utilize occupational information for human resources.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Jobs.mo.gov provides job listings, career</a:t>
            </a:r>
            <a:r>
              <a:rPr lang="en-US" sz="1000" baseline="0" dirty="0" smtClean="0"/>
              <a:t> tools and education &amp; training resources.</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latin typeface="Arial" pitchFamily="34" charset="0"/>
              </a:rPr>
              <a:t>(Advance Slide)</a:t>
            </a:r>
          </a:p>
          <a:p>
            <a:endParaRPr lang="en-US" sz="1000"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Job.mo.gov helps individuals find jobs</a:t>
            </a:r>
            <a:r>
              <a:rPr lang="en-US" sz="1200" kern="1200" baseline="0" dirty="0" smtClean="0">
                <a:solidFill>
                  <a:schemeClr val="tx1"/>
                </a:solidFill>
                <a:latin typeface="+mn-lt"/>
                <a:ea typeface="+mn-ea"/>
                <a:cs typeface="+mn-cs"/>
              </a:rPr>
              <a:t> and locate career centers. It also gives individuals access to career tools that assess jobseeker skills and give tips on how to create a resume. Jobseekers also can find ways to obtain education and training through: workshops and searching training providers. </a:t>
            </a:r>
            <a:r>
              <a:rPr lang="en-US" sz="1200" kern="1200" dirty="0" smtClean="0">
                <a:solidFill>
                  <a:schemeClr val="tx1"/>
                </a:solidFill>
                <a:latin typeface="+mn-lt"/>
                <a:ea typeface="+mn-ea"/>
                <a:cs typeface="+mn-cs"/>
              </a:rPr>
              <a:t>The Missouri Education and Career Tool allows jobseekers to search for available jobs by occupation, occupation group, or Classification of Instructional Program (CIP). The site is updated frequently to get the most up to date information. Job vacancies are posted by businesses and organizations.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closing, the fundamentals of successful employment include:</a:t>
            </a:r>
          </a:p>
          <a:p>
            <a:pPr marL="229309" indent="-229309">
              <a:buAutoNum type="arabicParenR"/>
            </a:pPr>
            <a:r>
              <a:rPr lang="en-US" dirty="0" smtClean="0"/>
              <a:t>pursuing</a:t>
            </a:r>
            <a:r>
              <a:rPr lang="en-US" baseline="0" dirty="0" smtClean="0"/>
              <a:t> an interest or passion, (identified with the MO Career Guide)</a:t>
            </a:r>
          </a:p>
          <a:p>
            <a:pPr marL="229309" indent="-229309">
              <a:buAutoNum type="arabicParenR"/>
            </a:pPr>
            <a:r>
              <a:rPr lang="en-US" baseline="0" dirty="0" smtClean="0"/>
              <a:t>respecting the professionalism of the workplace, (reported with the Competency Models) and</a:t>
            </a:r>
          </a:p>
          <a:p>
            <a:pPr marL="229309" indent="-229309">
              <a:buAutoNum type="arabicParenR"/>
            </a:pPr>
            <a:r>
              <a:rPr lang="en-US" baseline="0" dirty="0" smtClean="0"/>
              <a:t>pursuing the education needed to open doors (demonstrated with the MCET).  </a:t>
            </a:r>
          </a:p>
          <a:p>
            <a:pPr marL="229309" indent="-229309">
              <a:buAutoNum type="arabicParenR"/>
            </a:pPr>
            <a:endParaRPr lang="en-US" baseline="0" dirty="0" smtClean="0"/>
          </a:p>
          <a:p>
            <a:pPr marL="229309" indent="-229309"/>
            <a:r>
              <a:rPr lang="en-US" baseline="0" dirty="0" smtClean="0"/>
              <a:t>MERIC and other career planning sources provide a variety of tools to help the expert or novice job seeker find lasting employment success. You will see more of these tools throughout this series.</a:t>
            </a:r>
          </a:p>
          <a:p>
            <a:pPr marL="229309" marR="0" indent="-229309"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pPr marL="229309" indent="-229309"/>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 list of the websites</a:t>
            </a:r>
            <a:r>
              <a:rPr lang="en-US" baseline="0" dirty="0" smtClean="0"/>
              <a:t> that we covered in Employment Fundamentals.  Please feel free to pause the webinar where you are now and practice retrieving data on your own.  If you choose not to, please continue on with the Module lesson.</a:t>
            </a:r>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Before this lesson begins, you must complete Lesson 1: LMI Fundamentals,</a:t>
            </a:r>
            <a:r>
              <a:rPr lang="en-US" baseline="0" dirty="0" smtClean="0">
                <a:latin typeface="Arial" pitchFamily="34" charset="0"/>
              </a:rPr>
              <a:t> as it is required of all workforce professionals participating in this catalogue of LMI eLessons.  </a:t>
            </a:r>
          </a:p>
          <a:p>
            <a:pPr eaLnBrk="1" hangingPunct="1">
              <a:spcBef>
                <a:spcPct val="0"/>
              </a:spcBef>
            </a:pPr>
            <a:endParaRPr lang="en-US" baseline="0" dirty="0" smtClean="0">
              <a:latin typeface="Arial" pitchFamily="34" charset="0"/>
            </a:endParaRPr>
          </a:p>
          <a:p>
            <a:pPr eaLnBrk="1" hangingPunct="1">
              <a:spcBef>
                <a:spcPct val="0"/>
              </a:spcBef>
            </a:pPr>
            <a:r>
              <a:rPr lang="en-US" baseline="0" dirty="0" smtClean="0">
                <a:latin typeface="Arial" pitchFamily="34" charset="0"/>
              </a:rPr>
              <a:t>If you have met the prerequisite for this lesson, please continue.</a:t>
            </a:r>
            <a:endParaRPr lang="en-US" dirty="0" smtClean="0">
              <a:latin typeface="Arial" pitchFamily="34" charset="0"/>
            </a:endParaRPr>
          </a:p>
          <a:p>
            <a:pPr eaLnBrk="1" hangingPunct="1">
              <a:spcBef>
                <a:spcPct val="0"/>
              </a:spcBef>
            </a:pPr>
            <a:r>
              <a:rPr lang="en-US" b="1" dirty="0" smtClean="0">
                <a:latin typeface="Arial" pitchFamily="34" charset="0"/>
              </a:rPr>
              <a:t>(Advance Slide)</a:t>
            </a:r>
          </a:p>
          <a:p>
            <a:pPr eaLnBrk="1" hangingPunct="1">
              <a:spcBef>
                <a:spcPct val="0"/>
              </a:spcBef>
            </a:pP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bwMode="auto">
          <a:xfrm>
            <a:off x="701355" y="4416460"/>
            <a:ext cx="5607692" cy="4182358"/>
          </a:xfrm>
          <a:prstGeom prst="rect">
            <a:avLst/>
          </a:prstGeom>
          <a:noFill/>
          <a:ln>
            <a:miter lim="800000"/>
            <a:headEnd/>
            <a:tailEnd/>
          </a:ln>
        </p:spPr>
        <p:txBody>
          <a:bodyPr/>
          <a:lstStyle/>
          <a:p>
            <a:r>
              <a:rPr lang="en-US" dirty="0" smtClean="0">
                <a:latin typeface="Arial" pitchFamily="34" charset="0"/>
              </a:rPr>
              <a:t>Congratulations! You have completed</a:t>
            </a:r>
            <a:r>
              <a:rPr lang="en-US" baseline="0" dirty="0" smtClean="0">
                <a:latin typeface="Arial" pitchFamily="34" charset="0"/>
              </a:rPr>
              <a:t> today’s lesson and the first module of this series.  </a:t>
            </a:r>
          </a:p>
          <a:p>
            <a:endParaRPr lang="en-US" dirty="0" smtClean="0">
              <a:latin typeface="Arial" pitchFamily="34" charset="0"/>
            </a:endParaRPr>
          </a:p>
          <a:p>
            <a:r>
              <a:rPr lang="en-US" b="1" dirty="0" smtClean="0">
                <a:latin typeface="Arial" pitchFamily="34" charset="0"/>
              </a:rPr>
              <a:t>(Advance Slide)</a:t>
            </a:r>
          </a:p>
          <a:p>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5" y="4416460"/>
            <a:ext cx="5607692" cy="4182358"/>
          </a:xfrm>
          <a:prstGeom prst="rect">
            <a:avLst/>
          </a:prstGeom>
          <a:noFill/>
          <a:ln>
            <a:miter lim="800000"/>
            <a:headEnd/>
            <a:tailEnd/>
          </a:ln>
        </p:spPr>
        <p:txBody>
          <a:bodyPr lIns="91355" tIns="45679" rIns="91355" bIns="45679"/>
          <a:lstStyle/>
          <a:p>
            <a:pPr defTabSz="905219"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4" y="8829772"/>
            <a:ext cx="3038156" cy="465056"/>
          </a:xfrm>
          <a:prstGeom prst="rect">
            <a:avLst/>
          </a:prstGeom>
          <a:noFill/>
          <a:ln>
            <a:miter lim="800000"/>
            <a:headEnd/>
            <a:tailEnd/>
          </a:ln>
        </p:spPr>
        <p:txBody>
          <a:bodyPr lIns="91355" tIns="45679" rIns="91355" bIns="45679"/>
          <a:lstStyle/>
          <a:p>
            <a:fld id="{2BC837E4-6676-4B40-A7FB-67F16927AFA3}" type="slidenum">
              <a:rPr lang="en-US">
                <a:ea typeface="MS PGothic"/>
                <a:cs typeface="MS PGothic"/>
              </a:rPr>
              <a:pPr/>
              <a:t>21</a:t>
            </a:fld>
            <a:endParaRPr lang="en-US">
              <a:ea typeface="MS PGothic"/>
              <a:cs typeface="MS P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bwMode="auto">
          <a:xfrm>
            <a:off x="701355" y="4416460"/>
            <a:ext cx="5607692" cy="4182358"/>
          </a:xfrm>
          <a:prstGeom prst="rect">
            <a:avLst/>
          </a:prstGeom>
          <a:noFill/>
          <a:ln>
            <a:miter lim="800000"/>
            <a:headEnd/>
            <a:tailEnd/>
          </a:ln>
        </p:spPr>
        <p:txBody>
          <a:bodyPr/>
          <a:lstStyle/>
          <a:p>
            <a:pPr>
              <a:defRPr/>
            </a:pPr>
            <a:r>
              <a:rPr lang="en-US" dirty="0" smtClean="0"/>
              <a:t>After participating in this lesson, you will be able to demonstrate to job seekers:</a:t>
            </a:r>
          </a:p>
          <a:p>
            <a:pPr lvl="1">
              <a:defRPr/>
            </a:pPr>
            <a:r>
              <a:rPr lang="en-US" dirty="0" smtClean="0"/>
              <a:t>The importance of basic skills,</a:t>
            </a:r>
          </a:p>
          <a:p>
            <a:pPr lvl="1">
              <a:defRPr/>
            </a:pPr>
            <a:r>
              <a:rPr lang="en-US" dirty="0" smtClean="0"/>
              <a:t>The value of education, and</a:t>
            </a:r>
          </a:p>
          <a:p>
            <a:pPr lvl="1">
              <a:defRPr/>
            </a:pPr>
            <a:r>
              <a:rPr lang="en-US" dirty="0" smtClean="0"/>
              <a:t>How to start exploring and designing a career path. </a:t>
            </a:r>
          </a:p>
          <a:p>
            <a:endParaRPr lang="en-US" dirty="0" smtClean="0">
              <a:latin typeface="Arial" pitchFamily="34" charset="0"/>
            </a:endParaRPr>
          </a:p>
          <a:p>
            <a:r>
              <a:rPr lang="en-US" dirty="0" smtClean="0">
                <a:latin typeface="Arial" pitchFamily="34" charset="0"/>
              </a:rPr>
              <a:t>Throughout this lesson you</a:t>
            </a:r>
            <a:r>
              <a:rPr lang="en-US" baseline="0" dirty="0" smtClean="0">
                <a:latin typeface="Arial" pitchFamily="34" charset="0"/>
              </a:rPr>
              <a:t> will be introduced to, and asked to explore, a variety of resources developed by the Workforce Research team at the Missouri Economic Research and Information Center (otherwise known as MERIC).</a:t>
            </a:r>
            <a:endParaRPr lang="en-US" dirty="0" smtClean="0">
              <a:latin typeface="Arial" pitchFamily="34" charset="0"/>
            </a:endParaRPr>
          </a:p>
          <a:p>
            <a:r>
              <a:rPr lang="en-US" b="1" dirty="0" smtClean="0">
                <a:latin typeface="Arial" pitchFamily="34" charset="0"/>
              </a:rPr>
              <a:t>(Advance Slide)</a:t>
            </a:r>
          </a:p>
          <a:p>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01725" y="696913"/>
            <a:ext cx="3084513" cy="2312987"/>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dirty="0" smtClean="0"/>
              <a:t>Let’s get started….</a:t>
            </a:r>
          </a:p>
          <a:p>
            <a:pPr eaLnBrk="1" hangingPunct="1">
              <a:spcBef>
                <a:spcPct val="0"/>
              </a:spcBef>
            </a:pPr>
            <a:r>
              <a:rPr lang="en-US" sz="1000" dirty="0" smtClean="0"/>
              <a:t>Today’s lesson will focus on career planning data, and how it can be used to discuss the fundamentals of professional employment with a job seeker.  The goal of this lesson is to identify available resources that can be used by NGCC staff to help the computer novice job seeker start a search to</a:t>
            </a:r>
            <a:r>
              <a:rPr lang="en-US" sz="1000" baseline="0" dirty="0" smtClean="0"/>
              <a:t> </a:t>
            </a:r>
            <a:r>
              <a:rPr lang="en-US" sz="1000" dirty="0" smtClean="0"/>
              <a:t>explore potential career paths.</a:t>
            </a:r>
          </a:p>
          <a:p>
            <a:pPr eaLnBrk="1" hangingPunct="1">
              <a:spcBef>
                <a:spcPct val="0"/>
              </a:spcBef>
            </a:pPr>
            <a:endParaRPr lang="en-US" sz="1000" dirty="0" smtClean="0"/>
          </a:p>
          <a:p>
            <a:pPr eaLnBrk="1" hangingPunct="1">
              <a:spcBef>
                <a:spcPct val="0"/>
              </a:spcBef>
            </a:pPr>
            <a:r>
              <a:rPr lang="en-US" sz="1000" dirty="0" smtClean="0"/>
              <a:t>As you should remember from “LMI Fundamentals” career planning data….. </a:t>
            </a:r>
          </a:p>
          <a:p>
            <a:pPr eaLnBrk="1" hangingPunct="1">
              <a:spcBef>
                <a:spcPct val="0"/>
              </a:spcBef>
              <a:buFontTx/>
              <a:buChar char="•"/>
            </a:pPr>
            <a:endParaRPr lang="en-US" sz="1000" dirty="0" smtClean="0"/>
          </a:p>
          <a:p>
            <a:pPr eaLnBrk="1" hangingPunct="1">
              <a:spcBef>
                <a:spcPct val="0"/>
              </a:spcBef>
              <a:buFontTx/>
              <a:buNone/>
            </a:pPr>
            <a:r>
              <a:rPr lang="en-US" sz="1000" dirty="0" smtClean="0"/>
              <a:t>Career planning data is its own type of LMI but it also is a fusion of other types.  For instance, Career planning data is often going to report wages for occupations and employment numbers for industries but it will do so in a context that may be more accessible to a job seeker than raw wage or employment data </a:t>
            </a:r>
            <a:r>
              <a:rPr lang="en-US" sz="1000" dirty="0" err="1" smtClean="0"/>
              <a:t>reportings</a:t>
            </a:r>
            <a:r>
              <a:rPr lang="en-US" sz="1000" dirty="0" smtClean="0"/>
              <a:t> would be.</a:t>
            </a:r>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latin typeface="Arial" pitchFamily="34" charset="0"/>
              </a:rPr>
              <a:t>(Advance Slide)</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D7E918-E39C-45D0-8145-9E3A6A0FD4F6}"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bwMode="auto">
          <a:xfrm>
            <a:off x="701202" y="4416111"/>
            <a:ext cx="5607998" cy="4182419"/>
          </a:xfrm>
          <a:prstGeom prst="rect">
            <a:avLst/>
          </a:prstGeom>
          <a:ln>
            <a:miter lim="800000"/>
            <a:headEnd/>
            <a:tailEnd/>
          </a:ln>
        </p:spPr>
        <p:txBody>
          <a:bodyPr lIns="90520" tIns="45261" rIns="90520" bIns="45261"/>
          <a:lstStyle/>
          <a:p>
            <a:pPr marL="225901" indent="-225901">
              <a:defRPr/>
            </a:pPr>
            <a:endParaRPr lang="en-US" dirty="0" smtClean="0"/>
          </a:p>
          <a:p>
            <a:pPr indent="-225901">
              <a:defRPr/>
            </a:pPr>
            <a:r>
              <a:rPr lang="en-US" dirty="0" smtClean="0"/>
              <a:t>MERIC, under the state’s Department of Economic Development, is the state’s LMI collection agency. The MERIC team collects,</a:t>
            </a:r>
            <a:r>
              <a:rPr lang="en-US" baseline="0" dirty="0" smtClean="0"/>
              <a:t> vets and </a:t>
            </a:r>
            <a:r>
              <a:rPr lang="en-US" dirty="0" smtClean="0"/>
              <a:t>reports specific data.</a:t>
            </a:r>
            <a:r>
              <a:rPr lang="en-US" baseline="0" dirty="0" smtClean="0"/>
              <a:t>  In addition to raw data reporting, the staff researchers contextualize LMI through regional, industry and occupation-specific reports</a:t>
            </a:r>
            <a:r>
              <a:rPr lang="en-US" dirty="0" smtClean="0"/>
              <a:t>.  On</a:t>
            </a:r>
            <a:r>
              <a:rPr lang="en-US" baseline="0" dirty="0" smtClean="0"/>
              <a:t> the MERIC website, www.missourieconomy.org you can find portals to raw data numbers as well as original research reports regarding Missouri’s workforce </a:t>
            </a:r>
            <a:r>
              <a:rPr lang="en-US" baseline="0" smtClean="0"/>
              <a:t>and economy.</a:t>
            </a:r>
            <a:endParaRPr lang="en-US" dirty="0" smtClean="0"/>
          </a:p>
          <a:p>
            <a:pPr indent="-225901">
              <a:defRPr/>
            </a:pPr>
            <a:endParaRPr lang="en-US" dirty="0" smtClean="0"/>
          </a:p>
          <a:p>
            <a:pPr indent="-225901">
              <a:defRPr/>
            </a:pPr>
            <a:r>
              <a:rPr lang="en-US" dirty="0" smtClean="0"/>
              <a:t>The full MERIC team is available to assist you with any number of data needs and we encourage you to navigate our constantly evolving website, to find dynamic information.</a:t>
            </a:r>
          </a:p>
          <a:p>
            <a:pPr indent="-225901">
              <a:defRPr/>
            </a:pPr>
            <a:r>
              <a:rPr lang="en-US" b="1" dirty="0" smtClean="0"/>
              <a:t>(Advance Slide)</a:t>
            </a:r>
          </a:p>
          <a:p>
            <a:pPr indent="-225901">
              <a:defRPr/>
            </a:pPr>
            <a:endParaRPr lang="en-US" dirty="0" smtClean="0"/>
          </a:p>
          <a:p>
            <a:pPr indent="-225901">
              <a:defRPr/>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dirty="0" smtClean="0"/>
              <a:t>On the</a:t>
            </a:r>
            <a:r>
              <a:rPr lang="en-US" baseline="0" dirty="0" smtClean="0"/>
              <a:t> Missouri Economic Research and Information Centers’ website, there is a webpage that allows users to access LMI tools from a central location. This webpage contains the Education and Career Tool link, Real-Time LMI link, and also other data related to certain regions of the state.</a:t>
            </a:r>
          </a:p>
          <a:p>
            <a:pPr defTabSz="917235">
              <a:defRPr/>
            </a:pPr>
            <a:endParaRPr lang="en-US" baseline="0" dirty="0" smtClean="0"/>
          </a:p>
          <a:p>
            <a:pPr marL="229309" indent="-229309" defTabSz="917235">
              <a:defRPr/>
            </a:pPr>
            <a:r>
              <a:rPr lang="en-US" baseline="0" dirty="0" smtClean="0"/>
              <a:t>You will learn more about the tools available throughout this catalogue of LMI elessons and will have an opportunity to extract data from them.  For today, we are going to focus on a simple skills search to visually communicate the power of education.</a:t>
            </a:r>
          </a:p>
          <a:p>
            <a:pPr marL="229309" indent="-229309" defTabSz="917235">
              <a:defRPr/>
            </a:pPr>
            <a:endParaRPr lang="en-US" baseline="0" dirty="0" smtClean="0"/>
          </a:p>
          <a:p>
            <a:pPr marL="229309" marR="0" indent="-229309" algn="l" defTabSz="917235"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pPr marL="229309" indent="-229309" defTabSz="917235">
              <a:defRPr/>
            </a:pPr>
            <a:endParaRPr lang="en-US" baseline="0" dirty="0" smtClean="0"/>
          </a:p>
          <a:p>
            <a:endParaRPr lang="en-US"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50" kern="1200" dirty="0" smtClean="0">
                <a:solidFill>
                  <a:schemeClr val="tx1"/>
                </a:solidFill>
                <a:latin typeface="+mn-lt"/>
                <a:ea typeface="+mn-ea"/>
                <a:cs typeface="+mn-cs"/>
              </a:rPr>
              <a:t>There are a lot of portals to career planning data. Some of which may prove overwhelming to the computer novice? Or the job seeker with very low competencies? So today we will answer the question</a:t>
            </a:r>
          </a:p>
          <a:p>
            <a:pPr lvl="1">
              <a:buFont typeface="Arial" pitchFamily="34" charset="0"/>
              <a:buChar char="•"/>
            </a:pPr>
            <a:r>
              <a:rPr lang="en-US" sz="1050" kern="1200" baseline="0" dirty="0" smtClean="0">
                <a:solidFill>
                  <a:schemeClr val="tx1"/>
                </a:solidFill>
                <a:latin typeface="+mn-lt"/>
                <a:ea typeface="+mn-ea"/>
                <a:cs typeface="+mn-cs"/>
              </a:rPr>
              <a:t> </a:t>
            </a:r>
            <a:r>
              <a:rPr lang="en-US" sz="1050" kern="1200" dirty="0" smtClean="0">
                <a:solidFill>
                  <a:schemeClr val="tx1"/>
                </a:solidFill>
                <a:latin typeface="+mn-lt"/>
                <a:ea typeface="+mn-ea"/>
                <a:cs typeface="+mn-cs"/>
              </a:rPr>
              <a:t>How can career planning data be applied to empower such job seekers?</a:t>
            </a:r>
          </a:p>
          <a:p>
            <a:pPr lvl="1">
              <a:buFont typeface="Arial" pitchFamily="34" charset="0"/>
              <a:buChar char="•"/>
            </a:pPr>
            <a:endParaRPr lang="en-US" sz="1050" kern="1200" dirty="0" smtClean="0">
              <a:solidFill>
                <a:schemeClr val="tx1"/>
              </a:solidFill>
              <a:latin typeface="+mn-lt"/>
              <a:ea typeface="+mn-ea"/>
              <a:cs typeface="+mn-cs"/>
            </a:endParaRPr>
          </a:p>
          <a:p>
            <a:r>
              <a:rPr lang="en-US" sz="1050" kern="1200" dirty="0" smtClean="0">
                <a:solidFill>
                  <a:schemeClr val="tx1"/>
                </a:solidFill>
                <a:latin typeface="+mn-lt"/>
                <a:ea typeface="+mn-ea"/>
                <a:cs typeface="+mn-cs"/>
              </a:rPr>
              <a:t> You will hear more detail about these and other websites throughout this catalogue of LMI </a:t>
            </a:r>
            <a:r>
              <a:rPr lang="en-US" sz="1050" kern="1200" dirty="0" err="1" smtClean="0">
                <a:solidFill>
                  <a:schemeClr val="tx1"/>
                </a:solidFill>
                <a:latin typeface="+mn-lt"/>
                <a:ea typeface="+mn-ea"/>
                <a:cs typeface="+mn-cs"/>
              </a:rPr>
              <a:t>eLessons</a:t>
            </a:r>
            <a:r>
              <a:rPr lang="en-US" sz="1050" kern="1200" dirty="0" smtClean="0">
                <a:solidFill>
                  <a:schemeClr val="tx1"/>
                </a:solidFill>
                <a:latin typeface="+mn-lt"/>
                <a:ea typeface="+mn-ea"/>
                <a:cs typeface="+mn-cs"/>
              </a:rPr>
              <a:t>, but for our purposes today there are a few particulars to note.</a:t>
            </a:r>
          </a:p>
          <a:p>
            <a:pPr marL="228600" lvl="0" indent="-228600">
              <a:buFont typeface="+mj-lt"/>
              <a:buNone/>
            </a:pPr>
            <a:endParaRPr lang="en-US" sz="1050" kern="1200" dirty="0" smtClean="0">
              <a:solidFill>
                <a:schemeClr val="tx1"/>
              </a:solidFill>
              <a:latin typeface="+mn-lt"/>
              <a:ea typeface="+mn-ea"/>
              <a:cs typeface="+mn-cs"/>
            </a:endParaRPr>
          </a:p>
          <a:p>
            <a:pPr marL="228600" lvl="0" indent="-228600">
              <a:buFont typeface="+mj-lt"/>
              <a:buAutoNum type="arabicParenR"/>
            </a:pPr>
            <a:r>
              <a:rPr lang="en-US" sz="1050" kern="1200" dirty="0" smtClean="0">
                <a:solidFill>
                  <a:schemeClr val="tx1"/>
                </a:solidFill>
                <a:latin typeface="+mn-lt"/>
                <a:ea typeface="+mn-ea"/>
                <a:cs typeface="+mn-cs"/>
              </a:rPr>
              <a:t>The first portal is the Missouri Connections webpage, it is useful</a:t>
            </a:r>
            <a:r>
              <a:rPr lang="en-US" sz="1050" kern="1200" baseline="0" dirty="0" smtClean="0">
                <a:solidFill>
                  <a:schemeClr val="tx1"/>
                </a:solidFill>
                <a:latin typeface="+mn-lt"/>
                <a:ea typeface="+mn-ea"/>
                <a:cs typeface="+mn-cs"/>
              </a:rPr>
              <a:t> </a:t>
            </a:r>
            <a:r>
              <a:rPr lang="en-US" sz="1050" kern="1200" dirty="0" smtClean="0">
                <a:solidFill>
                  <a:schemeClr val="tx1"/>
                </a:solidFill>
                <a:latin typeface="+mn-lt"/>
                <a:ea typeface="+mn-ea"/>
                <a:cs typeface="+mn-cs"/>
              </a:rPr>
              <a:t>to the full spectrum of job seekers who are trying</a:t>
            </a:r>
            <a:r>
              <a:rPr lang="en-US" sz="1050" kern="1200" baseline="0" dirty="0" smtClean="0">
                <a:solidFill>
                  <a:schemeClr val="tx1"/>
                </a:solidFill>
                <a:latin typeface="+mn-lt"/>
                <a:ea typeface="+mn-ea"/>
                <a:cs typeface="+mn-cs"/>
              </a:rPr>
              <a:t> to plan their career.</a:t>
            </a:r>
            <a:endParaRPr lang="en-US" sz="1050" kern="1200" dirty="0" smtClean="0">
              <a:solidFill>
                <a:schemeClr val="tx1"/>
              </a:solidFill>
              <a:latin typeface="+mn-lt"/>
              <a:ea typeface="+mn-ea"/>
              <a:cs typeface="+mn-cs"/>
            </a:endParaRPr>
          </a:p>
          <a:p>
            <a:pPr marL="228600" lvl="0" indent="-228600">
              <a:buFont typeface="+mj-lt"/>
              <a:buAutoNum type="arabicParenR"/>
            </a:pPr>
            <a:endParaRPr lang="en-US" sz="1050" kern="1200" dirty="0" smtClean="0">
              <a:solidFill>
                <a:schemeClr val="tx1"/>
              </a:solidFill>
              <a:latin typeface="+mn-lt"/>
              <a:ea typeface="+mn-ea"/>
              <a:cs typeface="+mn-cs"/>
            </a:endParaRPr>
          </a:p>
          <a:p>
            <a:pPr marL="228600" lvl="0" indent="-228600">
              <a:buFont typeface="+mj-lt"/>
              <a:buAutoNum type="arabicParenR"/>
            </a:pPr>
            <a:r>
              <a:rPr lang="en-US" sz="1050" kern="1200" dirty="0" smtClean="0">
                <a:solidFill>
                  <a:schemeClr val="tx1"/>
                </a:solidFill>
                <a:latin typeface="+mn-lt"/>
                <a:ea typeface="+mn-ea"/>
                <a:cs typeface="+mn-cs"/>
              </a:rPr>
              <a:t>The next portal is the National Career Readiness Certificate, it is a Missouri Career Center service that benefits both job seekers and business customers. It is used to screen, hire, promote, and fulfill training needs for existing employees.</a:t>
            </a:r>
          </a:p>
          <a:p>
            <a:pPr marL="228600" lvl="0" indent="-228600">
              <a:buFont typeface="+mj-lt"/>
              <a:buAutoNum type="arabicParenR"/>
            </a:pPr>
            <a:endParaRPr lang="en-US" sz="1050" kern="1200" dirty="0" smtClean="0">
              <a:solidFill>
                <a:schemeClr val="tx1"/>
              </a:solidFill>
              <a:latin typeface="+mn-lt"/>
              <a:ea typeface="+mn-ea"/>
              <a:cs typeface="+mn-cs"/>
            </a:endParaRPr>
          </a:p>
          <a:p>
            <a:pPr marL="228600" lvl="0" indent="-228600">
              <a:buFont typeface="+mj-lt"/>
              <a:buAutoNum type="arabicParenR"/>
            </a:pPr>
            <a:r>
              <a:rPr lang="en-US" sz="1050" kern="1200" dirty="0" smtClean="0">
                <a:solidFill>
                  <a:schemeClr val="tx1"/>
                </a:solidFill>
                <a:latin typeface="+mn-lt"/>
                <a:ea typeface="+mn-ea"/>
                <a:cs typeface="+mn-cs"/>
              </a:rPr>
              <a:t>The third portal is the Missouri Career Grades, it is a simple tool that assists jobseekers and workforce professionals in choosing which careers have the best outlook in having good growth, large number of annual openings, and offers an above average wage for job seekers.</a:t>
            </a:r>
          </a:p>
          <a:p>
            <a:pPr marL="228600" lvl="0" indent="-228600">
              <a:buFont typeface="+mj-lt"/>
              <a:buAutoNum type="arabicParenR"/>
            </a:pPr>
            <a:endParaRPr lang="en-US" sz="1050" kern="1200" dirty="0" smtClean="0">
              <a:solidFill>
                <a:schemeClr val="tx1"/>
              </a:solidFill>
              <a:latin typeface="+mn-lt"/>
              <a:ea typeface="+mn-ea"/>
              <a:cs typeface="+mn-cs"/>
            </a:endParaRPr>
          </a:p>
          <a:p>
            <a:pPr marL="228600" lvl="0" indent="-228600">
              <a:buFont typeface="+mj-lt"/>
              <a:buAutoNum type="arabicParenR"/>
            </a:pPr>
            <a:r>
              <a:rPr lang="en-US" sz="1050" kern="1200" dirty="0" smtClean="0">
                <a:solidFill>
                  <a:schemeClr val="tx1"/>
                </a:solidFill>
                <a:latin typeface="+mn-lt"/>
                <a:ea typeface="+mn-ea"/>
                <a:cs typeface="+mn-cs"/>
              </a:rPr>
              <a:t>The fourth portal is the O* NET website, it is the most dense source of occupation information. While it has information relevant to a wide spectrum of job seekers, it may be overwhelming to the computer novice. </a:t>
            </a:r>
          </a:p>
          <a:p>
            <a:pPr marL="228600" lvl="0" indent="-228600">
              <a:buFont typeface="+mj-lt"/>
              <a:buAutoNum type="arabicParenR"/>
            </a:pPr>
            <a:endParaRPr lang="en-US" sz="1050" kern="1200" dirty="0" smtClean="0">
              <a:solidFill>
                <a:schemeClr val="tx1"/>
              </a:solidFill>
              <a:latin typeface="+mn-lt"/>
              <a:ea typeface="+mn-ea"/>
              <a:cs typeface="+mn-cs"/>
            </a:endParaRPr>
          </a:p>
          <a:p>
            <a:pPr marL="228600" lvl="0" indent="-228600">
              <a:buFont typeface="+mj-lt"/>
              <a:buAutoNum type="arabicParenR"/>
            </a:pPr>
            <a:r>
              <a:rPr lang="en-US" sz="1050" kern="1200" dirty="0" smtClean="0">
                <a:solidFill>
                  <a:schemeClr val="tx1"/>
                </a:solidFill>
                <a:latin typeface="+mn-lt"/>
                <a:ea typeface="+mn-ea"/>
                <a:cs typeface="+mn-cs"/>
              </a:rPr>
              <a:t>The</a:t>
            </a:r>
            <a:r>
              <a:rPr lang="en-US" sz="1050" kern="1200" baseline="0" dirty="0" smtClean="0">
                <a:solidFill>
                  <a:schemeClr val="tx1"/>
                </a:solidFill>
                <a:latin typeface="+mn-lt"/>
                <a:ea typeface="+mn-ea"/>
                <a:cs typeface="+mn-cs"/>
              </a:rPr>
              <a:t> fifth portal is t</a:t>
            </a:r>
            <a:r>
              <a:rPr lang="en-US" sz="1050" kern="1200" dirty="0" smtClean="0">
                <a:solidFill>
                  <a:schemeClr val="tx1"/>
                </a:solidFill>
                <a:latin typeface="+mn-lt"/>
                <a:ea typeface="+mn-ea"/>
                <a:cs typeface="+mn-cs"/>
              </a:rPr>
              <a:t>he Missouri Education and Career Tool, it is a visually simple tool that allows jobseekers to use various filters to build a custom job search. The tool uses O*NET occupation language and Missouri wage and employment data. It</a:t>
            </a:r>
            <a:r>
              <a:rPr lang="en-US" sz="1050" kern="1200" baseline="0" dirty="0" smtClean="0">
                <a:solidFill>
                  <a:schemeClr val="tx1"/>
                </a:solidFill>
                <a:latin typeface="+mn-lt"/>
                <a:ea typeface="+mn-ea"/>
                <a:cs typeface="+mn-cs"/>
              </a:rPr>
              <a:t> is found on jobs.mo.gov website.</a:t>
            </a:r>
          </a:p>
          <a:p>
            <a:pPr marL="228600" lvl="0" indent="-228600">
              <a:buFont typeface="+mj-lt"/>
              <a:buAutoNum type="arabicParenR"/>
            </a:pPr>
            <a:endParaRPr lang="en-US" sz="1050" kern="1200" dirty="0" smtClean="0">
              <a:solidFill>
                <a:schemeClr val="tx1"/>
              </a:solidFill>
              <a:latin typeface="+mn-lt"/>
              <a:ea typeface="+mn-ea"/>
              <a:cs typeface="+mn-cs"/>
            </a:endParaRPr>
          </a:p>
          <a:p>
            <a:pPr marL="228600" lvl="0" indent="-228600">
              <a:buFont typeface="+mj-lt"/>
              <a:buAutoNum type="arabicParenR"/>
            </a:pPr>
            <a:r>
              <a:rPr lang="en-US" sz="1050" kern="1200" dirty="0" smtClean="0">
                <a:solidFill>
                  <a:schemeClr val="tx1"/>
                </a:solidFill>
                <a:latin typeface="+mn-lt"/>
                <a:ea typeface="+mn-ea"/>
                <a:cs typeface="+mn-cs"/>
              </a:rPr>
              <a:t>And finally, the last final portal to career planning data is the jobs.mo.gov website. This websites provides career planning and job training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latin typeface="Arial" pitchFamily="34" charset="0"/>
              </a:rPr>
              <a:t>(Advance Slide)</a:t>
            </a:r>
          </a:p>
          <a:p>
            <a:endParaRPr lang="en-US" sz="1000"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9309" indent="-229309">
              <a:buNone/>
            </a:pPr>
            <a:r>
              <a:rPr lang="en-US" sz="1000" dirty="0" smtClean="0"/>
              <a:t>Missouriconnections.org was designed for the younger (high school/college) job seeker.  It is useful to the full spectrum of job seeker but because there are preliminary steps to establish a personal profile it may be discouraging to the computer novice or to the older worker who is just beginning to explore career planning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latin typeface="Arial" pitchFamily="34" charset="0"/>
              </a:rPr>
              <a:t>(Advance Slide)</a:t>
            </a:r>
          </a:p>
          <a:p>
            <a:endParaRPr lang="en-US" sz="1000" dirty="0" smtClean="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tools are to help develop a plan to achieve career goals, determine your skills and interests,</a:t>
            </a:r>
            <a:r>
              <a:rPr lang="en-US" sz="1200" kern="1200" baseline="0" dirty="0" smtClean="0">
                <a:solidFill>
                  <a:schemeClr val="tx1"/>
                </a:solidFill>
                <a:latin typeface="+mn-lt"/>
                <a:ea typeface="+mn-ea"/>
                <a:cs typeface="+mn-cs"/>
              </a:rPr>
              <a:t> e</a:t>
            </a:r>
            <a:r>
              <a:rPr lang="en-US" sz="1200" kern="1200" dirty="0" smtClean="0">
                <a:solidFill>
                  <a:schemeClr val="tx1"/>
                </a:solidFill>
                <a:latin typeface="+mn-lt"/>
                <a:ea typeface="+mn-ea"/>
                <a:cs typeface="+mn-cs"/>
              </a:rPr>
              <a:t>xplore the different careers, create an education plan,</a:t>
            </a:r>
            <a:r>
              <a:rPr lang="en-US" sz="1200" kern="1200" baseline="0" dirty="0" smtClean="0">
                <a:solidFill>
                  <a:schemeClr val="tx1"/>
                </a:solidFill>
                <a:latin typeface="+mn-lt"/>
                <a:ea typeface="+mn-ea"/>
                <a:cs typeface="+mn-cs"/>
              </a:rPr>
              <a:t> and to help</a:t>
            </a:r>
            <a:r>
              <a:rPr lang="en-US" sz="1200" kern="1200" dirty="0" smtClean="0">
                <a:solidFill>
                  <a:schemeClr val="tx1"/>
                </a:solidFill>
                <a:latin typeface="+mn-lt"/>
                <a:ea typeface="+mn-ea"/>
                <a:cs typeface="+mn-cs"/>
              </a:rPr>
              <a:t> search for colleges and training options that help find a job.</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(Advance Slide)</a:t>
            </a:r>
          </a:p>
          <a:p>
            <a:endParaRPr lang="en-US" dirty="0"/>
          </a:p>
        </p:txBody>
      </p:sp>
      <p:sp>
        <p:nvSpPr>
          <p:cNvPr id="4" name="Slide Number Placeholder 3"/>
          <p:cNvSpPr>
            <a:spLocks noGrp="1"/>
          </p:cNvSpPr>
          <p:nvPr>
            <p:ph type="sldNum" sz="quarter" idx="10"/>
          </p:nvPr>
        </p:nvSpPr>
        <p:spPr/>
        <p:txBody>
          <a:bodyPr/>
          <a:lstStyle/>
          <a:p>
            <a:pPr>
              <a:defRPr/>
            </a:pPr>
            <a:fld id="{6BA50CF6-B3F8-4666-8F4F-392466FCF81B}"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1CFB57DB-702E-4694-BFEC-089EFFDE9A1D}" type="datetimeFigureOut">
              <a:rPr lang="en-US"/>
              <a:pPr>
                <a:defRPr/>
              </a:pPr>
              <a:t>12/30/2013</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pPr>
              <a:defRPr/>
            </a:pPr>
            <a:fld id="{E7098808-E31C-4367-92A2-8FFFC8AFC42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02C7DC6-838E-4752-8DA4-A761CDA3C88F}" type="datetimeFigureOut">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91AC1C59-7DD8-4747-9E31-4F5614E4CA34}" type="datetimeFigureOut">
              <a:rPr lang="en-US"/>
              <a:pPr>
                <a:defRPr/>
              </a:pPr>
              <a:t>12/30/2013</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a:prstGeom prst="rect">
            <a:avLst/>
          </a:prstGeom>
          <a:solidFill>
            <a:schemeClr val="accent4">
              <a:lumMod val="75000"/>
            </a:schemeClr>
          </a:solidFill>
        </p:spPr>
        <p:txBody>
          <a:bodyPr/>
          <a:lstStyle>
            <a:lvl1pPr>
              <a:defRPr/>
            </a:lvl1pPr>
          </a:lstStyle>
          <a:p>
            <a:pPr>
              <a:defRPr/>
            </a:pPr>
            <a:fld id="{5C4EA332-D30E-465D-BBF2-CF5A024F6DE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07EBE75-CB38-496B-A6FA-5EEE0AD218DC}" type="datetimeFigureOut">
              <a:rPr lang="en-US" smtClean="0"/>
              <a:pPr>
                <a:defRPr/>
              </a:pPr>
              <a:t>12/30/2013</a:t>
            </a:fld>
            <a:endParaRPr lang="en-US"/>
          </a:p>
        </p:txBody>
      </p:sp>
      <p:sp>
        <p:nvSpPr>
          <p:cNvPr id="5" name="Footer Placeholder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A07EBE75-CB38-496B-A6FA-5EEE0AD218DC}" type="datetimeFigureOut">
              <a:rPr lang="en-US" smtClean="0"/>
              <a:pPr>
                <a:defRPr/>
              </a:pPr>
              <a:t>12/30/2013</a:t>
            </a:fld>
            <a:endParaRPr lang="en-US"/>
          </a:p>
        </p:txBody>
      </p:sp>
      <p:sp>
        <p:nvSpPr>
          <p:cNvPr id="6" name="Footer Placeholder 5"/>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CE86B716-50D8-4FDE-A30B-EAC25EA1215B}" type="datetimeFigureOut">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chemeClr val="accent4">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561E1A39-EF90-4605-A85A-3B87611E1AB5}" type="datetimeFigureOut">
              <a:rPr lang="en-US"/>
              <a:pPr>
                <a:defRPr/>
              </a:pPr>
              <a:t>12/30/2013</a:t>
            </a:fld>
            <a:endParaRPr lang="en-US"/>
          </a:p>
        </p:txBody>
      </p:sp>
      <p:sp>
        <p:nvSpPr>
          <p:cNvPr id="8" name="Slide Number Placeholder 12"/>
          <p:cNvSpPr>
            <a:spLocks noGrp="1"/>
          </p:cNvSpPr>
          <p:nvPr>
            <p:ph type="sldNum" sz="quarter" idx="11"/>
          </p:nvPr>
        </p:nvSpPr>
        <p:spPr>
          <a:xfrm>
            <a:off x="0" y="1752600"/>
            <a:ext cx="1295400" cy="701675"/>
          </a:xfrm>
          <a:prstGeom prst="rect">
            <a:avLst/>
          </a:prstGeom>
        </p:spPr>
        <p:txBody>
          <a:bodyPr>
            <a:noAutofit/>
          </a:bodyPr>
          <a:lstStyle>
            <a:lvl1pPr>
              <a:defRPr sz="2400">
                <a:solidFill>
                  <a:srgbClr val="FFFFFF"/>
                </a:solidFill>
              </a:defRPr>
            </a:lvl1pPr>
          </a:lstStyle>
          <a:p>
            <a:pPr>
              <a:defRPr/>
            </a:pPr>
            <a:fld id="{3D438724-6374-4E00-81A1-FE778B49B8D5}"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CFD5AF0-048A-4575-B5A6-C58ACB4E2A23}" type="datetimeFigureOut">
              <a:rPr lang="en-US"/>
              <a:pPr>
                <a:defRPr/>
              </a:pPr>
              <a:t>12/30/2013</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CF8BAD34-6646-4DC5-BDB9-B7154291A621}" type="datetimeFigureOut">
              <a:rPr lang="en-US"/>
              <a:pPr>
                <a:defRPr/>
              </a:pPr>
              <a:t>12/30/2013</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FB259720-3007-4F8B-94A6-A9B3490EACA7}" type="datetimeFigureOut">
              <a:rPr lang="en-US"/>
              <a:pPr>
                <a:defRPr/>
              </a:pPr>
              <a:t>12/30/2013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E7D3472-9B66-4A7F-BD0A-AEBC4645A3E4}" type="datetimeFigureOut">
              <a:rPr lang="en-US"/>
              <a:pPr>
                <a:defRPr/>
              </a:pPr>
              <a:t>12/30/2013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pPr>
              <a:defRPr/>
            </a:pPr>
            <a:fld id="{D4DA40C7-E5A8-49AF-A8B0-F9303CBC10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3A8ECE5-1A5A-4DA1-BC58-EBDFFE0B9EDA}" type="datetimeFigureOut">
              <a:rPr lang="en-US"/>
              <a:pPr>
                <a:defRPr/>
              </a:pPr>
              <a:t>12/30/2013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4">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8F1CF83A-4A96-4B5D-AA81-4F06A7C02380}" type="datetimeFigureOut">
              <a:rPr lang="en-US"/>
              <a:pPr>
                <a:defRPr/>
              </a:pPr>
              <a:t>12/30/2013</a:t>
            </a:fld>
            <a:endParaRPr lang="en-US"/>
          </a:p>
        </p:txBody>
      </p:sp>
      <p:sp>
        <p:nvSpPr>
          <p:cNvPr id="10" name="Slide Number Placeholder 12"/>
          <p:cNvSpPr>
            <a:spLocks noGrp="1"/>
          </p:cNvSpPr>
          <p:nvPr>
            <p:ph type="sldNum" sz="quarter" idx="11"/>
          </p:nvPr>
        </p:nvSpPr>
        <p:spPr>
          <a:xfrm>
            <a:off x="0" y="4667250"/>
            <a:ext cx="1447800" cy="663575"/>
          </a:xfrm>
          <a:prstGeom prst="rect">
            <a:avLst/>
          </a:prstGeom>
        </p:spPr>
        <p:txBody>
          <a:bodyPr rtlCol="0"/>
          <a:lstStyle>
            <a:lvl1pPr>
              <a:defRPr sz="2800"/>
            </a:lvl1pPr>
          </a:lstStyle>
          <a:p>
            <a:pPr>
              <a:defRPr/>
            </a:pPr>
            <a:fld id="{D79AFE47-73CF-4909-AC79-5F6908D2334F}"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A07EBE75-CB38-496B-A6FA-5EEE0AD218DC}" type="datetimeFigureOut">
              <a:rPr lang="en-US"/>
              <a:pPr>
                <a:defRPr/>
              </a:pPr>
              <a:t>12/30/2013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chemeClr val="accent4">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1" r:id="rId2"/>
    <p:sldLayoutId id="2147483746" r:id="rId3"/>
    <p:sldLayoutId id="2147483747" r:id="rId4"/>
    <p:sldLayoutId id="2147483748" r:id="rId5"/>
    <p:sldLayoutId id="2147483742" r:id="rId6"/>
    <p:sldLayoutId id="2147483749" r:id="rId7"/>
    <p:sldLayoutId id="2147483743" r:id="rId8"/>
    <p:sldLayoutId id="2147483750" r:id="rId9"/>
    <p:sldLayoutId id="2147483744" r:id="rId10"/>
    <p:sldLayoutId id="2147483751" r:id="rId11"/>
    <p:sldLayoutId id="2147483752" r:id="rId12"/>
    <p:sldLayoutId id="2147483753" r:id="rId13"/>
    <p:sldLayoutId id="2147483754" r:id="rId14"/>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75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C1D72E"/>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6EB43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hyperlink" Target="http://ded.mo.gov/ncrc/" TargetMode="External"/><Relationship Id="rId2" Type="http://schemas.openxmlformats.org/officeDocument/2006/relationships/audio" Target="../media/audio10.wav"/><Relationship Id="rId1" Type="http://schemas.openxmlformats.org/officeDocument/2006/relationships/tags" Target="../tags/tag9.xml"/><Relationship Id="rId6" Type="http://schemas.openxmlformats.org/officeDocument/2006/relationships/hyperlink" Target="http://www.missouriconnections.org/" TargetMode="External"/><Relationship Id="rId5" Type="http://schemas.openxmlformats.org/officeDocument/2006/relationships/hyperlink" Target="http://www.onetonline.org/" TargetMode="External"/><Relationship Id="rId4" Type="http://schemas.openxmlformats.org/officeDocument/2006/relationships/notesSlide" Target="../notesSlides/notesSlide10.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hyperlink" Target="http://ded.mo.gov/ncrc/"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hyperlink" Target="http://www.missourieconomy.org/pdfs/career_grades_2004_2014.pdf" TargetMode="External"/><Relationship Id="rId2" Type="http://schemas.openxmlformats.org/officeDocument/2006/relationships/audio" Target="../media/audio12.wav"/><Relationship Id="rId1" Type="http://schemas.openxmlformats.org/officeDocument/2006/relationships/tags" Target="../tags/tag10.xml"/><Relationship Id="rId6" Type="http://schemas.openxmlformats.org/officeDocument/2006/relationships/hyperlink" Target="http://www.missouriconnections.org/" TargetMode="External"/><Relationship Id="rId5" Type="http://schemas.openxmlformats.org/officeDocument/2006/relationships/hyperlink" Target="http://www.onetonline.org/" TargetMode="External"/><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6.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audio14.wav"/><Relationship Id="rId1" Type="http://schemas.openxmlformats.org/officeDocument/2006/relationships/tags" Target="../tags/tag11.xml"/><Relationship Id="rId6" Type="http://schemas.openxmlformats.org/officeDocument/2006/relationships/hyperlink" Target="http://www.missouriconnections.org/" TargetMode="External"/><Relationship Id="rId5" Type="http://schemas.openxmlformats.org/officeDocument/2006/relationships/hyperlink" Target="http://www.onetonline.or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hyperlink" Target="http://www.onetonline.or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jobs.mo.gov/" TargetMode="External"/><Relationship Id="rId2" Type="http://schemas.openxmlformats.org/officeDocument/2006/relationships/audio" Target="../media/audio16.wav"/><Relationship Id="rId1" Type="http://schemas.openxmlformats.org/officeDocument/2006/relationships/tags" Target="../tags/tag12.xml"/><Relationship Id="rId6" Type="http://schemas.openxmlformats.org/officeDocument/2006/relationships/hyperlink" Target="http://www.missouriconnections.org/" TargetMode="External"/><Relationship Id="rId5" Type="http://schemas.openxmlformats.org/officeDocument/2006/relationships/hyperlink" Target="http://www.onetonline.org/" TargetMode="External"/><Relationship Id="rId4" Type="http://schemas.openxmlformats.org/officeDocument/2006/relationships/notesSlide" Target="../notesSlides/notesSlide1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17.png"/><Relationship Id="rId5" Type="http://schemas.openxmlformats.org/officeDocument/2006/relationships/hyperlink" Target="http://jobs.mo.gov/" TargetMode="External"/><Relationship Id="rId4" Type="http://schemas.openxmlformats.org/officeDocument/2006/relationships/hyperlink" Target="https://jobs.mo.gov/mcs/mech/MECHSearch/OccupationSearch.aspx"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audio" Target="../media/audio18.wav"/><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hyperlink" Target="https://jobs.mo.gov/mcs/mech/MECHSearch/OccupationSearch.aspx" TargetMode="External"/><Relationship Id="rId3" Type="http://schemas.openxmlformats.org/officeDocument/2006/relationships/notesSlide" Target="../notesSlides/notesSlide19.xml"/><Relationship Id="rId7" Type="http://schemas.openxmlformats.org/officeDocument/2006/relationships/hyperlink" Target="http://www.onetonline.org/" TargetMode="External"/><Relationship Id="rId2" Type="http://schemas.openxmlformats.org/officeDocument/2006/relationships/slideLayout" Target="../slideLayouts/slideLayout3.xml"/><Relationship Id="rId1" Type="http://schemas.openxmlformats.org/officeDocument/2006/relationships/audio" Target="../media/audio19.wav"/><Relationship Id="rId6" Type="http://schemas.openxmlformats.org/officeDocument/2006/relationships/hyperlink" Target="http://www.missourieconomy.org/pdfs/abcs10-20grades.pdf" TargetMode="External"/><Relationship Id="rId5" Type="http://schemas.openxmlformats.org/officeDocument/2006/relationships/hyperlink" Target="http://ded.mo.gov/ncrc/" TargetMode="External"/><Relationship Id="rId10" Type="http://schemas.openxmlformats.org/officeDocument/2006/relationships/image" Target="../media/image32.png"/><Relationship Id="rId4" Type="http://schemas.openxmlformats.org/officeDocument/2006/relationships/hyperlink" Target="http://www.missouriconnections.org/" TargetMode="External"/><Relationship Id="rId9" Type="http://schemas.openxmlformats.org/officeDocument/2006/relationships/hyperlink" Target="http://www.jobs.mo.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audio" Target="../media/audio20.wav"/><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image" Target="../media/image3.jpeg"/><Relationship Id="rId5" Type="http://schemas.openxmlformats.org/officeDocument/2006/relationships/image" Target="../media/image12.png"/><Relationship Id="rId4" Type="http://schemas.openxmlformats.org/officeDocument/2006/relationships/hyperlink" Target="http://www.missourieconomy.org/"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www.surveymonkey.com/s/M7BLRV9"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3.wav"/><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audio5.wav"/><Relationship Id="rId1" Type="http://schemas.openxmlformats.org/officeDocument/2006/relationships/tags" Target="../tags/tag5.xml"/><Relationship Id="rId6" Type="http://schemas.openxmlformats.org/officeDocument/2006/relationships/hyperlink" Target="http://www.missourieconomy.org/" TargetMode="External"/><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hyperlink" Target="http://www.missourieconomy.org/customer/statewide.stm"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hyperlink" Target="http://www.onetonline.org/" TargetMode="External"/><Relationship Id="rId12" Type="http://schemas.openxmlformats.org/officeDocument/2006/relationships/image" Target="../media/image19.jpeg"/><Relationship Id="rId2" Type="http://schemas.openxmlformats.org/officeDocument/2006/relationships/audio" Target="../media/audio7.wav"/><Relationship Id="rId1" Type="http://schemas.openxmlformats.org/officeDocument/2006/relationships/tags" Target="../tags/tag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hyperlink" Target="http://www.missouriconnections.org/" TargetMode="External"/><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hyperlink" Target="http://jobs.mo.gov/"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audio8.wav"/><Relationship Id="rId1" Type="http://schemas.openxmlformats.org/officeDocument/2006/relationships/tags" Target="../tags/tag8.xml"/><Relationship Id="rId6" Type="http://schemas.openxmlformats.org/officeDocument/2006/relationships/hyperlink" Target="http://www.missouriconnections.org/" TargetMode="External"/><Relationship Id="rId5" Type="http://schemas.openxmlformats.org/officeDocument/2006/relationships/hyperlink" Target="http://www.onetonline.org/"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hyperlink" Target="http://www.missouriconnection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9925"/>
            <a:ext cx="9144000" cy="1616075"/>
          </a:xfrm>
        </p:spPr>
        <p:txBody>
          <a:bodyPr>
            <a:normAutofit/>
          </a:bodyPr>
          <a:lstStyle/>
          <a:p>
            <a:pPr algn="ctr" eaLnBrk="1" fontAlgn="auto" hangingPunct="1">
              <a:spcAft>
                <a:spcPts val="0"/>
              </a:spcAft>
              <a:defRPr/>
            </a:pPr>
            <a:r>
              <a:rPr lang="en-US" sz="4000" dirty="0" smtClean="0">
                <a:latin typeface="Calibri" pitchFamily="34" charset="0"/>
              </a:rPr>
              <a:t>Module 1: Lesson 2</a:t>
            </a:r>
            <a:br>
              <a:rPr lang="en-US" sz="4000" dirty="0" smtClean="0">
                <a:latin typeface="Calibri" pitchFamily="34" charset="0"/>
              </a:rPr>
            </a:br>
            <a:r>
              <a:rPr lang="en-US" sz="4000" dirty="0" smtClean="0">
                <a:latin typeface="Calibri" pitchFamily="34" charset="0"/>
              </a:rPr>
              <a:t>LMI and Employment fundamentals</a:t>
            </a:r>
            <a:endParaRPr lang="en-US" sz="4000" dirty="0">
              <a:latin typeface="Calibri" pitchFamily="34" charset="0"/>
            </a:endParaRPr>
          </a:p>
        </p:txBody>
      </p:sp>
      <p:sp>
        <p:nvSpPr>
          <p:cNvPr id="3" name="Subtitle 2"/>
          <p:cNvSpPr>
            <a:spLocks noGrp="1"/>
          </p:cNvSpPr>
          <p:nvPr>
            <p:ph type="subTitle" idx="1"/>
          </p:nvPr>
        </p:nvSpPr>
        <p:spPr>
          <a:xfrm>
            <a:off x="571500" y="5105400"/>
            <a:ext cx="8001000" cy="762000"/>
          </a:xfrm>
        </p:spPr>
        <p:txBody>
          <a:bodyPr>
            <a:normAutofit fontScale="47500" lnSpcReduction="20000"/>
          </a:bodyPr>
          <a:lstStyle/>
          <a:p>
            <a:pPr eaLnBrk="1" fontAlgn="auto" hangingPunct="1">
              <a:spcAft>
                <a:spcPts val="0"/>
              </a:spcAft>
              <a:buFont typeface="Wingdings"/>
              <a:buNone/>
              <a:defRPr/>
            </a:pPr>
            <a:r>
              <a:rPr lang="en-US" sz="3000" i="1" dirty="0" smtClean="0">
                <a:solidFill>
                  <a:schemeClr val="tx1"/>
                </a:solidFill>
              </a:rPr>
              <a:t>This project has been funded, either wholly or in part, with Federal funds from the Department of Labor, Employment &amp; Training Administration under Task Order Number </a:t>
            </a:r>
            <a:r>
              <a:rPr lang="en-US" sz="3000" b="1" i="1" dirty="0" smtClean="0">
                <a:solidFill>
                  <a:schemeClr val="tx1"/>
                </a:solidFill>
              </a:rPr>
              <a:t>DOLJ061A20373</a:t>
            </a:r>
            <a:r>
              <a:rPr lang="en-US" sz="3000" i="1" dirty="0" smtClean="0">
                <a:solidFill>
                  <a:schemeClr val="tx1"/>
                </a:solidFill>
              </a:rPr>
              <a:t>; the mention of trade names, commercial products, or organizations does not imply endorsement of same by the U.S. Government.</a:t>
            </a:r>
            <a:r>
              <a:rPr lang="en-US" sz="3000" dirty="0" smtClean="0">
                <a:solidFill>
                  <a:schemeClr val="tx1"/>
                </a:solidFill>
              </a:rPr>
              <a:t> </a:t>
            </a:r>
          </a:p>
          <a:p>
            <a:pPr eaLnBrk="1" fontAlgn="auto" hangingPunct="1">
              <a:spcAft>
                <a:spcPts val="0"/>
              </a:spcAft>
              <a:buFont typeface="Wingdings"/>
              <a:buNone/>
              <a:defRPr/>
            </a:pPr>
            <a:endParaRPr lang="en-US" dirty="0"/>
          </a:p>
        </p:txBody>
      </p:sp>
      <p:sp>
        <p:nvSpPr>
          <p:cNvPr id="10244" name="TextBox 3"/>
          <p:cNvSpPr txBox="1">
            <a:spLocks noChangeArrowheads="1"/>
          </p:cNvSpPr>
          <p:nvPr/>
        </p:nvSpPr>
        <p:spPr bwMode="auto">
          <a:xfrm>
            <a:off x="0" y="2743200"/>
            <a:ext cx="6934200" cy="923925"/>
          </a:xfrm>
          <a:prstGeom prst="rect">
            <a:avLst/>
          </a:prstGeom>
          <a:noFill/>
          <a:ln w="9525">
            <a:noFill/>
            <a:miter lim="800000"/>
            <a:headEnd/>
            <a:tailEnd/>
          </a:ln>
        </p:spPr>
        <p:txBody>
          <a:bodyPr>
            <a:spAutoFit/>
          </a:bodyPr>
          <a:lstStyle/>
          <a:p>
            <a:r>
              <a:rPr lang="en-US">
                <a:latin typeface="Tw Cen MT Condensed" pitchFamily="34" charset="0"/>
              </a:rPr>
              <a:t>U.S. Department of Labor—Employment &amp; Training Administration| Missouri Economic Research and Information Center| Missouri Department of Economic Development</a:t>
            </a:r>
          </a:p>
          <a:p>
            <a:endParaRPr lang="en-US">
              <a:latin typeface="Tw Cen MT" pitchFamily="34" charset="0"/>
            </a:endParaRPr>
          </a:p>
        </p:txBody>
      </p:sp>
      <p:pic>
        <p:nvPicPr>
          <p:cNvPr id="10245" name="Picture 4" descr="NewDED_color.jpg"/>
          <p:cNvPicPr>
            <a:picLocks noChangeAspect="1"/>
          </p:cNvPicPr>
          <p:nvPr/>
        </p:nvPicPr>
        <p:blipFill>
          <a:blip r:embed="rId5" cstate="print"/>
          <a:srcRect/>
          <a:stretch>
            <a:fillRect/>
          </a:stretch>
        </p:blipFill>
        <p:spPr bwMode="auto">
          <a:xfrm>
            <a:off x="5181600" y="4114800"/>
            <a:ext cx="3041650" cy="793750"/>
          </a:xfrm>
          <a:prstGeom prst="rect">
            <a:avLst/>
          </a:prstGeom>
          <a:noFill/>
          <a:ln w="9525">
            <a:noFill/>
            <a:miter lim="800000"/>
            <a:headEnd/>
            <a:tailEnd/>
          </a:ln>
        </p:spPr>
      </p:pic>
      <p:pic>
        <p:nvPicPr>
          <p:cNvPr id="10246" name="Picture 2" descr="http://www.workforce3one.org/images/email/newsletter_images/footer.gif"/>
          <p:cNvPicPr>
            <a:picLocks noChangeAspect="1" noChangeArrowheads="1"/>
          </p:cNvPicPr>
          <p:nvPr/>
        </p:nvPicPr>
        <p:blipFill>
          <a:blip r:embed="rId6" cstate="print"/>
          <a:srcRect r="55405" b="7246"/>
          <a:stretch>
            <a:fillRect/>
          </a:stretch>
        </p:blipFill>
        <p:spPr bwMode="auto">
          <a:xfrm>
            <a:off x="838200" y="4114800"/>
            <a:ext cx="3384550" cy="820738"/>
          </a:xfrm>
          <a:prstGeom prst="rect">
            <a:avLst/>
          </a:prstGeom>
          <a:noFill/>
          <a:ln w="9525">
            <a:noFill/>
            <a:miter lim="800000"/>
            <a:headEnd/>
            <a:tailEnd/>
          </a:ln>
        </p:spPr>
      </p:pic>
      <p:pic>
        <p:nvPicPr>
          <p:cNvPr id="8" name="~PP1947.WAV">
            <a:hlinkClick r:id="" action="ppaction://media"/>
          </p:cNvPr>
          <p:cNvPicPr>
            <a:picLocks noRot="1" noChangeAspect="1"/>
          </p:cNvPicPr>
          <p:nvPr>
            <a:wavAudioFile r:embed="rId2" name="~PP1947.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1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6">
                    <a:lumMod val="75000"/>
                  </a:schemeClr>
                </a:solidFill>
              </a:rPr>
              <a:t>Explore Career Goals</a:t>
            </a:r>
            <a:endParaRPr lang="en-US" dirty="0">
              <a:solidFill>
                <a:schemeClr val="accent6">
                  <a:lumMod val="75000"/>
                </a:schemeClr>
              </a:solidFill>
            </a:endParaRPr>
          </a:p>
        </p:txBody>
      </p:sp>
      <p:sp>
        <p:nvSpPr>
          <p:cNvPr id="8" name="Rounded Rectangle 7">
            <a:hlinkClick r:id="rId5"/>
          </p:cNvPr>
          <p:cNvSpPr/>
          <p:nvPr/>
        </p:nvSpPr>
        <p:spPr>
          <a:xfrm>
            <a:off x="3668486" y="5018320"/>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O*Net Online</a:t>
            </a:r>
            <a:endParaRPr lang="en-US" sz="2800" dirty="0"/>
          </a:p>
        </p:txBody>
      </p:sp>
      <p:sp>
        <p:nvSpPr>
          <p:cNvPr id="7" name="Rounded Rectangle 6">
            <a:hlinkClick r:id="rId6"/>
          </p:cNvPr>
          <p:cNvSpPr/>
          <p:nvPr/>
        </p:nvSpPr>
        <p:spPr>
          <a:xfrm>
            <a:off x="3668484" y="189411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Connections</a:t>
            </a:r>
            <a:endParaRPr lang="en-US" sz="2800" dirty="0"/>
          </a:p>
        </p:txBody>
      </p:sp>
      <p:sp>
        <p:nvSpPr>
          <p:cNvPr id="14" name="Rounded Rectangle 13">
            <a:hlinkClick r:id="rId6"/>
          </p:cNvPr>
          <p:cNvSpPr/>
          <p:nvPr/>
        </p:nvSpPr>
        <p:spPr>
          <a:xfrm>
            <a:off x="3668486" y="434340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Career Grades</a:t>
            </a:r>
            <a:endParaRPr lang="en-US" sz="2800" dirty="0"/>
          </a:p>
        </p:txBody>
      </p:sp>
      <p:sp>
        <p:nvSpPr>
          <p:cNvPr id="15" name="Rounded Rectangle 14">
            <a:hlinkClick r:id="rId6"/>
          </p:cNvPr>
          <p:cNvSpPr/>
          <p:nvPr/>
        </p:nvSpPr>
        <p:spPr>
          <a:xfrm>
            <a:off x="3668486" y="5704120"/>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Career Explorer</a:t>
            </a:r>
            <a:endParaRPr lang="en-US" sz="2800" dirty="0"/>
          </a:p>
        </p:txBody>
      </p:sp>
      <p:pic>
        <p:nvPicPr>
          <p:cNvPr id="19" name="Content Placeholder 3">
            <a:hlinkClick r:id="rId7"/>
          </p:cNvPr>
          <p:cNvPicPr>
            <a:picLocks noGrp="1"/>
          </p:cNvPicPr>
          <p:nvPr>
            <p:ph sz="quarter" idx="1"/>
          </p:nvPr>
        </p:nvPicPr>
        <p:blipFill>
          <a:blip r:embed="rId8" cstate="print"/>
          <a:srcRect l="8013" t="20000" r="48077" b="64694"/>
          <a:stretch>
            <a:fillRect/>
          </a:stretch>
        </p:blipFill>
        <p:spPr bwMode="auto">
          <a:xfrm>
            <a:off x="381000" y="2993572"/>
            <a:ext cx="3016479" cy="1152426"/>
          </a:xfrm>
          <a:prstGeom prst="rect">
            <a:avLst/>
          </a:prstGeom>
          <a:noFill/>
          <a:ln w="9525">
            <a:noFill/>
            <a:miter lim="800000"/>
            <a:headEnd/>
            <a:tailEnd/>
          </a:ln>
        </p:spPr>
      </p:pic>
      <p:sp>
        <p:nvSpPr>
          <p:cNvPr id="20" name="Rounded Rectangle 19">
            <a:hlinkClick r:id="rId6"/>
          </p:cNvPr>
          <p:cNvSpPr/>
          <p:nvPr/>
        </p:nvSpPr>
        <p:spPr>
          <a:xfrm>
            <a:off x="3668484" y="259080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NCRC</a:t>
            </a:r>
            <a:endParaRPr lang="en-US" sz="2800" dirty="0"/>
          </a:p>
        </p:txBody>
      </p:sp>
      <p:sp>
        <p:nvSpPr>
          <p:cNvPr id="21" name="TextBox 20"/>
          <p:cNvSpPr txBox="1"/>
          <p:nvPr/>
        </p:nvSpPr>
        <p:spPr>
          <a:xfrm>
            <a:off x="3799112" y="3080662"/>
            <a:ext cx="4800600" cy="1015663"/>
          </a:xfrm>
          <a:prstGeom prst="rect">
            <a:avLst/>
          </a:prstGeom>
          <a:solidFill>
            <a:schemeClr val="bg1"/>
          </a:solidFill>
        </p:spPr>
        <p:txBody>
          <a:bodyPr wrap="square" rtlCol="0">
            <a:spAutoFit/>
          </a:bodyPr>
          <a:lstStyle/>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Used for screening, hiring and promotion</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Assess Training Needs</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Provided by MO Career Centers for free</a:t>
            </a:r>
          </a:p>
        </p:txBody>
      </p:sp>
      <p:sp>
        <p:nvSpPr>
          <p:cNvPr id="18" name="TextBox 17"/>
          <p:cNvSpPr txBox="1"/>
          <p:nvPr/>
        </p:nvSpPr>
        <p:spPr>
          <a:xfrm>
            <a:off x="990600" y="3929744"/>
            <a:ext cx="1890261" cy="276999"/>
          </a:xfrm>
          <a:prstGeom prst="rect">
            <a:avLst/>
          </a:prstGeom>
          <a:noFill/>
        </p:spPr>
        <p:txBody>
          <a:bodyPr wrap="square" rtlCol="0">
            <a:spAutoFit/>
          </a:bodyPr>
          <a:lstStyle/>
          <a:p>
            <a:r>
              <a:rPr lang="en-US" sz="1200" b="1" dirty="0" smtClean="0"/>
              <a:t>http://ded.mo.gov/ncrc</a:t>
            </a:r>
            <a:r>
              <a:rPr lang="en-US" sz="1200" dirty="0" smtClean="0"/>
              <a:t>/</a:t>
            </a:r>
            <a:endParaRPr lang="en-US" sz="1200" dirty="0"/>
          </a:p>
        </p:txBody>
      </p:sp>
      <p:pic>
        <p:nvPicPr>
          <p:cNvPr id="12" name="~PP1780.WAV">
            <a:hlinkClick r:id="" action="ppaction://media"/>
          </p:cNvPr>
          <p:cNvPicPr>
            <a:picLocks noRot="1" noChangeAspect="1"/>
          </p:cNvPicPr>
          <p:nvPr>
            <a:wavAudioFile r:embed="rId2" name="~PP1780.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12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010400" cy="990600"/>
          </a:xfrm>
        </p:spPr>
        <p:txBody>
          <a:bodyPr/>
          <a:lstStyle/>
          <a:p>
            <a:r>
              <a:rPr lang="en-US" dirty="0" smtClean="0">
                <a:solidFill>
                  <a:schemeClr val="accent6">
                    <a:lumMod val="75000"/>
                  </a:schemeClr>
                </a:solidFill>
              </a:rPr>
              <a:t>Exploring Career Goals</a:t>
            </a:r>
            <a:r>
              <a:rPr lang="en-US" dirty="0" smtClean="0">
                <a:solidFill>
                  <a:schemeClr val="accent6"/>
                </a:solidFill>
              </a:rPr>
              <a:t>	</a:t>
            </a:r>
            <a:endParaRPr lang="en-US" dirty="0">
              <a:solidFill>
                <a:schemeClr val="accent6"/>
              </a:solidFill>
            </a:endParaRPr>
          </a:p>
        </p:txBody>
      </p:sp>
      <p:pic>
        <p:nvPicPr>
          <p:cNvPr id="5" name="Content Placeholder 3">
            <a:hlinkClick r:id="rId4"/>
          </p:cNvPr>
          <p:cNvPicPr>
            <a:picLocks/>
          </p:cNvPicPr>
          <p:nvPr/>
        </p:nvPicPr>
        <p:blipFill>
          <a:blip r:embed="rId5" cstate="print"/>
          <a:srcRect l="8013" t="20000" r="48077" b="64694"/>
          <a:stretch>
            <a:fillRect/>
          </a:stretch>
        </p:blipFill>
        <p:spPr bwMode="auto">
          <a:xfrm>
            <a:off x="6096000" y="152400"/>
            <a:ext cx="2864079" cy="990600"/>
          </a:xfrm>
          <a:prstGeom prst="rect">
            <a:avLst/>
          </a:prstGeom>
          <a:noFill/>
          <a:ln w="9525">
            <a:noFill/>
            <a:miter lim="800000"/>
            <a:headEnd/>
            <a:tailEnd/>
          </a:ln>
        </p:spPr>
      </p:pic>
      <p:sp>
        <p:nvSpPr>
          <p:cNvPr id="10" name="Content Placeholder 2"/>
          <p:cNvSpPr>
            <a:spLocks noGrp="1"/>
          </p:cNvSpPr>
          <p:nvPr>
            <p:ph sz="quarter" idx="1"/>
          </p:nvPr>
        </p:nvSpPr>
        <p:spPr>
          <a:xfrm>
            <a:off x="1181100" y="1905000"/>
            <a:ext cx="6781800" cy="4572000"/>
          </a:xfrm>
        </p:spPr>
        <p:txBody>
          <a:bodyPr/>
          <a:lstStyle/>
          <a:p>
            <a:pPr>
              <a:lnSpc>
                <a:spcPts val="2400"/>
              </a:lnSpc>
              <a:buFont typeface="Wingdings" pitchFamily="2" charset="2"/>
              <a:buChar char="§"/>
            </a:pPr>
            <a:r>
              <a:rPr lang="en-US" sz="2000" dirty="0" smtClean="0"/>
              <a:t>Evaluate a job seeker’s skill levels in applied math, reading and locating information.</a:t>
            </a:r>
          </a:p>
          <a:p>
            <a:pPr>
              <a:lnSpc>
                <a:spcPts val="2400"/>
              </a:lnSpc>
              <a:buFont typeface="Wingdings" pitchFamily="2" charset="2"/>
              <a:buChar char="§"/>
            </a:pPr>
            <a:r>
              <a:rPr lang="en-US" sz="2000" dirty="0" smtClean="0"/>
              <a:t>Used by business customers for screening, hiring and promotion</a:t>
            </a:r>
          </a:p>
          <a:p>
            <a:pPr>
              <a:lnSpc>
                <a:spcPts val="2400"/>
              </a:lnSpc>
              <a:buFont typeface="Wingdings" pitchFamily="2" charset="2"/>
              <a:buChar char="§"/>
            </a:pPr>
            <a:r>
              <a:rPr lang="en-US" sz="2000" dirty="0" smtClean="0"/>
              <a:t>The job seeker’s assessment scores are entered in the Division of Workforce Development’s case management system to assist Career Center staff in finding a good job match for the client</a:t>
            </a:r>
          </a:p>
          <a:p>
            <a:pPr>
              <a:lnSpc>
                <a:spcPts val="2400"/>
              </a:lnSpc>
              <a:buFont typeface="Wingdings" pitchFamily="2" charset="2"/>
              <a:buChar char="§"/>
            </a:pPr>
            <a:r>
              <a:rPr lang="en-US" sz="2000" b="1" dirty="0" smtClean="0"/>
              <a:t>http://ded.mo.gov/ncrc</a:t>
            </a:r>
            <a:r>
              <a:rPr lang="en-US" sz="2000" dirty="0" smtClean="0"/>
              <a:t>/</a:t>
            </a:r>
          </a:p>
          <a:p>
            <a:pPr>
              <a:lnSpc>
                <a:spcPts val="2400"/>
              </a:lnSpc>
              <a:buFont typeface="Wingdings" pitchFamily="2" charset="2"/>
              <a:buChar char="§"/>
            </a:pPr>
            <a:endParaRPr lang="en-US" sz="2000" dirty="0" smtClean="0"/>
          </a:p>
          <a:p>
            <a:endParaRPr lang="en-US" sz="2000" dirty="0"/>
          </a:p>
        </p:txBody>
      </p:sp>
      <p:pic>
        <p:nvPicPr>
          <p:cNvPr id="6" name="~PP2682.WAV">
            <a:hlinkClick r:id="" action="ppaction://media"/>
          </p:cNvPr>
          <p:cNvPicPr>
            <a:picLocks noRot="1" noChangeAspect="1"/>
          </p:cNvPicPr>
          <p:nvPr>
            <a:wavAudioFile r:embed="rId1" name="~PP2682.WAV"/>
          </p:nvPr>
        </p:nvPicPr>
        <p:blipFill>
          <a:blip r:embed="rId6" cstate="print"/>
          <a:stretch>
            <a:fillRect/>
          </a:stretch>
        </p:blipFill>
        <p:spPr>
          <a:xfrm>
            <a:off x="8716963" y="6430963"/>
            <a:ext cx="304800" cy="304800"/>
          </a:xfrm>
          <a:prstGeom prst="rect">
            <a:avLst/>
          </a:prstGeom>
        </p:spPr>
      </p:pic>
    </p:spTree>
  </p:cSld>
  <p:clrMapOvr>
    <a:masterClrMapping/>
  </p:clrMapOvr>
  <p:transition advTm="23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6">
                    <a:lumMod val="75000"/>
                  </a:schemeClr>
                </a:solidFill>
              </a:rPr>
              <a:t>Exploring Career Options</a:t>
            </a:r>
            <a:endParaRPr lang="en-US" dirty="0">
              <a:solidFill>
                <a:schemeClr val="accent6">
                  <a:lumMod val="75000"/>
                </a:schemeClr>
              </a:solidFill>
            </a:endParaRPr>
          </a:p>
        </p:txBody>
      </p:sp>
      <p:sp>
        <p:nvSpPr>
          <p:cNvPr id="8" name="Rounded Rectangle 7">
            <a:hlinkClick r:id="rId5"/>
          </p:cNvPr>
          <p:cNvSpPr/>
          <p:nvPr/>
        </p:nvSpPr>
        <p:spPr>
          <a:xfrm>
            <a:off x="3668482" y="501831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O*Net Online</a:t>
            </a:r>
            <a:endParaRPr lang="en-US" sz="2800" dirty="0"/>
          </a:p>
        </p:txBody>
      </p:sp>
      <p:sp>
        <p:nvSpPr>
          <p:cNvPr id="7" name="Rounded Rectangle 6">
            <a:hlinkClick r:id="rId6"/>
          </p:cNvPr>
          <p:cNvSpPr/>
          <p:nvPr/>
        </p:nvSpPr>
        <p:spPr>
          <a:xfrm>
            <a:off x="3668482" y="570411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Career Explorer</a:t>
            </a:r>
            <a:endParaRPr lang="en-US" sz="2800" dirty="0"/>
          </a:p>
        </p:txBody>
      </p:sp>
      <p:sp>
        <p:nvSpPr>
          <p:cNvPr id="13" name="Rounded Rectangle 12">
            <a:hlinkClick r:id="rId6"/>
          </p:cNvPr>
          <p:cNvSpPr/>
          <p:nvPr/>
        </p:nvSpPr>
        <p:spPr>
          <a:xfrm>
            <a:off x="3668482" y="327660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Career Grades</a:t>
            </a:r>
            <a:endParaRPr lang="en-US" sz="2800" dirty="0"/>
          </a:p>
        </p:txBody>
      </p:sp>
      <p:sp>
        <p:nvSpPr>
          <p:cNvPr id="14" name="Rounded Rectangle 13">
            <a:hlinkClick r:id="rId6"/>
          </p:cNvPr>
          <p:cNvSpPr/>
          <p:nvPr/>
        </p:nvSpPr>
        <p:spPr>
          <a:xfrm>
            <a:off x="3668482" y="189411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Connections</a:t>
            </a:r>
            <a:endParaRPr lang="en-US" sz="2800" dirty="0"/>
          </a:p>
        </p:txBody>
      </p:sp>
      <p:sp>
        <p:nvSpPr>
          <p:cNvPr id="19" name="TextBox 18">
            <a:hlinkClick r:id="rId7"/>
          </p:cNvPr>
          <p:cNvSpPr txBox="1"/>
          <p:nvPr/>
        </p:nvSpPr>
        <p:spPr>
          <a:xfrm>
            <a:off x="828675" y="4774745"/>
            <a:ext cx="2362199" cy="461665"/>
          </a:xfrm>
          <a:prstGeom prst="rect">
            <a:avLst/>
          </a:prstGeom>
          <a:noFill/>
        </p:spPr>
        <p:txBody>
          <a:bodyPr wrap="square" rtlCol="0">
            <a:spAutoFit/>
          </a:bodyPr>
          <a:lstStyle/>
          <a:p>
            <a:pPr algn="ctr"/>
            <a:r>
              <a:rPr lang="en-US" sz="1200" b="1" dirty="0" smtClean="0"/>
              <a:t>http://www.missourieconomy.org/pdfs/abcs10-20grades.pdf</a:t>
            </a:r>
            <a:endParaRPr lang="en-US" sz="1200" b="1" dirty="0"/>
          </a:p>
        </p:txBody>
      </p:sp>
      <p:sp>
        <p:nvSpPr>
          <p:cNvPr id="12" name="Rounded Rectangle 11">
            <a:hlinkClick r:id="rId6"/>
          </p:cNvPr>
          <p:cNvSpPr/>
          <p:nvPr/>
        </p:nvSpPr>
        <p:spPr>
          <a:xfrm>
            <a:off x="3668482" y="259080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NCRC</a:t>
            </a:r>
            <a:endParaRPr lang="en-US" sz="2800" dirty="0"/>
          </a:p>
        </p:txBody>
      </p:sp>
      <p:sp>
        <p:nvSpPr>
          <p:cNvPr id="15" name="TextBox 14"/>
          <p:cNvSpPr txBox="1"/>
          <p:nvPr/>
        </p:nvSpPr>
        <p:spPr>
          <a:xfrm>
            <a:off x="3810000" y="3755574"/>
            <a:ext cx="4800600" cy="1015663"/>
          </a:xfrm>
          <a:prstGeom prst="rect">
            <a:avLst/>
          </a:prstGeom>
          <a:solidFill>
            <a:schemeClr val="bg1"/>
          </a:solidFill>
        </p:spPr>
        <p:txBody>
          <a:bodyPr wrap="square" rtlCol="0">
            <a:spAutoFit/>
          </a:bodyPr>
          <a:lstStyle/>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Projects future outlook of occupations</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Identifies training and educational needs</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Lists top occupations in specific regions</a:t>
            </a:r>
          </a:p>
        </p:txBody>
      </p:sp>
      <p:pic>
        <p:nvPicPr>
          <p:cNvPr id="16" name="Picture 2" descr="C:\Users\tecora.duckett\AppData\Local\Microsoft\Windows\Temporary Internet Files\Content.Outlook\E14391WK\ABCs4web2.JPG"/>
          <p:cNvPicPr>
            <a:picLocks noChangeAspect="1" noChangeArrowheads="1"/>
          </p:cNvPicPr>
          <p:nvPr/>
        </p:nvPicPr>
        <p:blipFill>
          <a:blip r:embed="rId8" cstate="print"/>
          <a:srcRect/>
          <a:stretch>
            <a:fillRect/>
          </a:stretch>
        </p:blipFill>
        <p:spPr bwMode="auto">
          <a:xfrm>
            <a:off x="933450" y="3701142"/>
            <a:ext cx="2190750" cy="1066295"/>
          </a:xfrm>
          <a:prstGeom prst="rect">
            <a:avLst/>
          </a:prstGeom>
          <a:noFill/>
        </p:spPr>
      </p:pic>
      <p:pic>
        <p:nvPicPr>
          <p:cNvPr id="20" name="~PP2863.WAV">
            <a:hlinkClick r:id="" action="ppaction://media"/>
          </p:cNvPr>
          <p:cNvPicPr>
            <a:picLocks noRot="1" noChangeAspect="1"/>
          </p:cNvPicPr>
          <p:nvPr>
            <a:wavAudioFile r:embed="rId2" name="~PP2863.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11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6096000" cy="990600"/>
          </a:xfrm>
        </p:spPr>
        <p:txBody>
          <a:bodyPr/>
          <a:lstStyle/>
          <a:p>
            <a:r>
              <a:rPr lang="en-US" dirty="0" smtClean="0">
                <a:solidFill>
                  <a:schemeClr val="accent6">
                    <a:lumMod val="75000"/>
                  </a:schemeClr>
                </a:solidFill>
              </a:rPr>
              <a:t>Exploring Career Goals</a:t>
            </a:r>
            <a:r>
              <a:rPr lang="en-US" dirty="0" smtClean="0">
                <a:solidFill>
                  <a:schemeClr val="accent6"/>
                </a:solidFill>
              </a:rPr>
              <a:t>	</a:t>
            </a:r>
            <a:endParaRPr lang="en-US" dirty="0">
              <a:solidFill>
                <a:schemeClr val="accent6"/>
              </a:solidFill>
            </a:endParaRPr>
          </a:p>
        </p:txBody>
      </p:sp>
      <p:sp>
        <p:nvSpPr>
          <p:cNvPr id="10" name="Content Placeholder 2"/>
          <p:cNvSpPr>
            <a:spLocks noGrp="1"/>
          </p:cNvSpPr>
          <p:nvPr>
            <p:ph sz="quarter" idx="1"/>
          </p:nvPr>
        </p:nvSpPr>
        <p:spPr>
          <a:xfrm>
            <a:off x="1219200" y="1981200"/>
            <a:ext cx="6934200" cy="4114800"/>
          </a:xfrm>
        </p:spPr>
        <p:txBody>
          <a:bodyPr/>
          <a:lstStyle/>
          <a:p>
            <a:pPr>
              <a:buFont typeface="Wingdings" pitchFamily="2" charset="2"/>
              <a:buChar char="§"/>
            </a:pPr>
            <a:r>
              <a:rPr lang="en-US" sz="2000" dirty="0" smtClean="0"/>
              <a:t>Grades A, B, C, D and F are used to help compare the future outlook of the 800 plus occupations </a:t>
            </a:r>
          </a:p>
          <a:p>
            <a:pPr>
              <a:buFont typeface="Wingdings" pitchFamily="2" charset="2"/>
              <a:buChar char="§"/>
            </a:pPr>
            <a:r>
              <a:rPr lang="en-US" sz="2000" dirty="0" smtClean="0"/>
              <a:t>Three variables are used to determine the grade: job openings, percent growth and average wages of an occupation</a:t>
            </a:r>
          </a:p>
          <a:p>
            <a:pPr>
              <a:buFont typeface="Wingdings" pitchFamily="2" charset="2"/>
              <a:buChar char="§"/>
            </a:pPr>
            <a:r>
              <a:rPr lang="en-US" sz="2000" dirty="0" smtClean="0"/>
              <a:t>Career Grades are available for Missouri and the 10 Workforce Investment Areas (WIA’s)</a:t>
            </a:r>
          </a:p>
          <a:p>
            <a:pPr>
              <a:buFont typeface="Wingdings" pitchFamily="2" charset="2"/>
              <a:buChar char="§"/>
            </a:pPr>
            <a:r>
              <a:rPr lang="en-US" sz="2000" dirty="0" smtClean="0"/>
              <a:t>Due to regional differences, grades may be higher or lower in different areas of the state</a:t>
            </a:r>
          </a:p>
          <a:p>
            <a:pPr>
              <a:buFont typeface="Wingdings" pitchFamily="2" charset="2"/>
              <a:buChar char="§"/>
            </a:pPr>
            <a:r>
              <a:rPr lang="en-US" sz="2000" dirty="0" smtClean="0"/>
              <a:t>Occupations are grouped by the education and training levels associated with those occupations</a:t>
            </a:r>
          </a:p>
          <a:p>
            <a:pPr>
              <a:buFont typeface="Wingdings" pitchFamily="2" charset="2"/>
              <a:buChar char="§"/>
            </a:pPr>
            <a:r>
              <a:rPr lang="en-US" sz="2000" b="1" dirty="0" smtClean="0"/>
              <a:t>http://www.missourieconomy.org/pdfs/abcs1020grades.pdf</a:t>
            </a:r>
          </a:p>
          <a:p>
            <a:pPr>
              <a:buFont typeface="Wingdings" pitchFamily="2" charset="2"/>
              <a:buChar char="§"/>
            </a:pPr>
            <a:endParaRPr lang="en-US" sz="2000" dirty="0" smtClean="0"/>
          </a:p>
          <a:p>
            <a:endParaRPr lang="en-US" sz="2000" dirty="0"/>
          </a:p>
        </p:txBody>
      </p:sp>
      <p:pic>
        <p:nvPicPr>
          <p:cNvPr id="6" name="Picture 2" descr="C:\Users\tecora.duckett\AppData\Local\Microsoft\Windows\Temporary Internet Files\Content.Outlook\E14391WK\ABCs4web2.JPG"/>
          <p:cNvPicPr>
            <a:picLocks noChangeAspect="1" noChangeArrowheads="1"/>
          </p:cNvPicPr>
          <p:nvPr/>
        </p:nvPicPr>
        <p:blipFill>
          <a:blip r:embed="rId4" cstate="print"/>
          <a:srcRect/>
          <a:stretch>
            <a:fillRect/>
          </a:stretch>
        </p:blipFill>
        <p:spPr bwMode="auto">
          <a:xfrm>
            <a:off x="6781800" y="141514"/>
            <a:ext cx="1905001" cy="952501"/>
          </a:xfrm>
          <a:prstGeom prst="rect">
            <a:avLst/>
          </a:prstGeom>
          <a:noFill/>
        </p:spPr>
      </p:pic>
      <p:pic>
        <p:nvPicPr>
          <p:cNvPr id="8" name="~PP3176.WAV">
            <a:hlinkClick r:id="" action="ppaction://media"/>
          </p:cNvPr>
          <p:cNvPicPr>
            <a:picLocks noRot="1" noChangeAspect="1"/>
          </p:cNvPicPr>
          <p:nvPr>
            <a:wavAudioFile r:embed="rId1" name="~PP3176.WAV"/>
          </p:nvPr>
        </p:nvPicPr>
        <p:blipFill>
          <a:blip r:embed="rId5" cstate="print"/>
          <a:stretch>
            <a:fillRect/>
          </a:stretch>
        </p:blipFill>
        <p:spPr>
          <a:xfrm>
            <a:off x="8716963" y="6430963"/>
            <a:ext cx="304800" cy="304800"/>
          </a:xfrm>
          <a:prstGeom prst="rect">
            <a:avLst/>
          </a:prstGeom>
        </p:spPr>
      </p:pic>
    </p:spTree>
  </p:cSld>
  <p:clrMapOvr>
    <a:masterClrMapping/>
  </p:clrMapOvr>
  <p:transition advTm="31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6">
                    <a:lumMod val="75000"/>
                  </a:schemeClr>
                </a:solidFill>
              </a:rPr>
              <a:t>Exploring Careers Options</a:t>
            </a:r>
            <a:endParaRPr lang="en-US" dirty="0">
              <a:solidFill>
                <a:schemeClr val="accent6">
                  <a:lumMod val="75000"/>
                </a:schemeClr>
              </a:solidFill>
            </a:endParaRPr>
          </a:p>
        </p:txBody>
      </p:sp>
      <p:sp>
        <p:nvSpPr>
          <p:cNvPr id="5" name="TextBox 4"/>
          <p:cNvSpPr txBox="1"/>
          <p:nvPr/>
        </p:nvSpPr>
        <p:spPr>
          <a:xfrm>
            <a:off x="3799108" y="4452264"/>
            <a:ext cx="4419600" cy="1015663"/>
          </a:xfrm>
          <a:prstGeom prst="rect">
            <a:avLst/>
          </a:prstGeom>
          <a:solidFill>
            <a:schemeClr val="bg1"/>
          </a:solidFill>
        </p:spPr>
        <p:txBody>
          <a:bodyPr wrap="square" rtlCol="0">
            <a:spAutoFit/>
          </a:bodyPr>
          <a:lstStyle/>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Source for occupational information</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User friendly Career Exploration Tools</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Targets full spectrum of job seekers</a:t>
            </a:r>
          </a:p>
        </p:txBody>
      </p:sp>
      <p:sp>
        <p:nvSpPr>
          <p:cNvPr id="8" name="Rounded Rectangle 7">
            <a:hlinkClick r:id="rId5"/>
          </p:cNvPr>
          <p:cNvSpPr/>
          <p:nvPr/>
        </p:nvSpPr>
        <p:spPr>
          <a:xfrm>
            <a:off x="3668482" y="396240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O*Net Online</a:t>
            </a:r>
            <a:endParaRPr lang="en-US" sz="2800" dirty="0"/>
          </a:p>
        </p:txBody>
      </p:sp>
      <p:sp>
        <p:nvSpPr>
          <p:cNvPr id="7" name="Rounded Rectangle 6">
            <a:hlinkClick r:id="rId6"/>
          </p:cNvPr>
          <p:cNvSpPr/>
          <p:nvPr/>
        </p:nvSpPr>
        <p:spPr>
          <a:xfrm>
            <a:off x="3668482" y="5704122"/>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Career Explorer</a:t>
            </a:r>
            <a:endParaRPr lang="en-US" sz="2800" dirty="0"/>
          </a:p>
        </p:txBody>
      </p:sp>
      <p:pic>
        <p:nvPicPr>
          <p:cNvPr id="12" name="Content Placeholder 11">
            <a:hlinkClick r:id="rId5"/>
          </p:cNvPr>
          <p:cNvPicPr>
            <a:picLocks noGrp="1"/>
          </p:cNvPicPr>
          <p:nvPr>
            <p:ph sz="quarter" idx="1"/>
          </p:nvPr>
        </p:nvPicPr>
        <p:blipFill>
          <a:blip r:embed="rId7" cstate="print"/>
          <a:srcRect l="11218" t="10052" r="80288" b="81837"/>
          <a:stretch>
            <a:fillRect/>
          </a:stretch>
        </p:blipFill>
        <p:spPr bwMode="auto">
          <a:xfrm>
            <a:off x="990600" y="3952875"/>
            <a:ext cx="1981200" cy="1447800"/>
          </a:xfrm>
          <a:prstGeom prst="rect">
            <a:avLst/>
          </a:prstGeom>
          <a:noFill/>
          <a:ln w="9525">
            <a:noFill/>
            <a:miter lim="800000"/>
            <a:headEnd/>
            <a:tailEnd/>
          </a:ln>
        </p:spPr>
      </p:pic>
      <p:sp>
        <p:nvSpPr>
          <p:cNvPr id="13" name="Rounded Rectangle 12">
            <a:hlinkClick r:id="rId6"/>
          </p:cNvPr>
          <p:cNvSpPr/>
          <p:nvPr/>
        </p:nvSpPr>
        <p:spPr>
          <a:xfrm>
            <a:off x="3668482" y="259080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NCRC</a:t>
            </a:r>
            <a:endParaRPr lang="en-US" sz="2800" dirty="0"/>
          </a:p>
        </p:txBody>
      </p:sp>
      <p:sp>
        <p:nvSpPr>
          <p:cNvPr id="14" name="Rounded Rectangle 13">
            <a:hlinkClick r:id="rId6"/>
          </p:cNvPr>
          <p:cNvSpPr/>
          <p:nvPr/>
        </p:nvSpPr>
        <p:spPr>
          <a:xfrm>
            <a:off x="3668482" y="189411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Connections</a:t>
            </a:r>
            <a:endParaRPr lang="en-US" sz="2800" dirty="0"/>
          </a:p>
        </p:txBody>
      </p:sp>
      <p:sp>
        <p:nvSpPr>
          <p:cNvPr id="15" name="TextBox 14"/>
          <p:cNvSpPr txBox="1"/>
          <p:nvPr/>
        </p:nvSpPr>
        <p:spPr>
          <a:xfrm>
            <a:off x="914400" y="5410200"/>
            <a:ext cx="2128211" cy="276999"/>
          </a:xfrm>
          <a:prstGeom prst="rect">
            <a:avLst/>
          </a:prstGeom>
          <a:noFill/>
        </p:spPr>
        <p:txBody>
          <a:bodyPr wrap="none" rtlCol="0">
            <a:spAutoFit/>
          </a:bodyPr>
          <a:lstStyle/>
          <a:p>
            <a:r>
              <a:rPr lang="en-US" sz="1200" b="1" dirty="0" smtClean="0"/>
              <a:t>http://www.onetonline.org/</a:t>
            </a:r>
            <a:endParaRPr lang="en-US" sz="1200" b="1" dirty="0"/>
          </a:p>
        </p:txBody>
      </p:sp>
      <p:sp>
        <p:nvSpPr>
          <p:cNvPr id="16" name="Rounded Rectangle 15">
            <a:hlinkClick r:id="rId6"/>
          </p:cNvPr>
          <p:cNvSpPr/>
          <p:nvPr/>
        </p:nvSpPr>
        <p:spPr>
          <a:xfrm>
            <a:off x="3668482" y="327660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Career Grades</a:t>
            </a:r>
            <a:endParaRPr lang="en-US" sz="2800" dirty="0"/>
          </a:p>
        </p:txBody>
      </p:sp>
      <p:pic>
        <p:nvPicPr>
          <p:cNvPr id="17" name="~PP777.WAV">
            <a:hlinkClick r:id="" action="ppaction://media"/>
          </p:cNvPr>
          <p:cNvPicPr>
            <a:picLocks noRot="1" noChangeAspect="1"/>
          </p:cNvPicPr>
          <p:nvPr>
            <a:wavAudioFile r:embed="rId2" name="~PP777.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11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791200" cy="990600"/>
          </a:xfrm>
        </p:spPr>
        <p:txBody>
          <a:bodyPr/>
          <a:lstStyle/>
          <a:p>
            <a:r>
              <a:rPr lang="en-US" dirty="0" smtClean="0">
                <a:solidFill>
                  <a:schemeClr val="accent6">
                    <a:lumMod val="75000"/>
                  </a:schemeClr>
                </a:solidFill>
              </a:rPr>
              <a:t>Exploring Career Goals</a:t>
            </a:r>
            <a:r>
              <a:rPr lang="en-US" dirty="0" smtClean="0">
                <a:solidFill>
                  <a:schemeClr val="accent6"/>
                </a:solidFill>
              </a:rPr>
              <a:t>	</a:t>
            </a:r>
            <a:endParaRPr lang="en-US" dirty="0">
              <a:solidFill>
                <a:schemeClr val="accent6"/>
              </a:solidFill>
            </a:endParaRPr>
          </a:p>
        </p:txBody>
      </p:sp>
      <p:pic>
        <p:nvPicPr>
          <p:cNvPr id="5" name="Content Placeholder 11">
            <a:hlinkClick r:id="rId4"/>
          </p:cNvPr>
          <p:cNvPicPr>
            <a:picLocks/>
          </p:cNvPicPr>
          <p:nvPr/>
        </p:nvPicPr>
        <p:blipFill>
          <a:blip r:embed="rId5" cstate="print"/>
          <a:srcRect l="11218" t="10052" r="80288" b="81837"/>
          <a:stretch>
            <a:fillRect/>
          </a:stretch>
        </p:blipFill>
        <p:spPr bwMode="auto">
          <a:xfrm>
            <a:off x="6553200" y="152400"/>
            <a:ext cx="1447800" cy="1066800"/>
          </a:xfrm>
          <a:prstGeom prst="rect">
            <a:avLst/>
          </a:prstGeom>
          <a:noFill/>
          <a:ln w="9525">
            <a:noFill/>
            <a:miter lim="800000"/>
            <a:headEnd/>
            <a:tailEnd/>
          </a:ln>
        </p:spPr>
      </p:pic>
      <p:sp>
        <p:nvSpPr>
          <p:cNvPr id="7" name="Content Placeholder 3"/>
          <p:cNvSpPr>
            <a:spLocks noGrp="1"/>
          </p:cNvSpPr>
          <p:nvPr>
            <p:ph sz="quarter" idx="1"/>
          </p:nvPr>
        </p:nvSpPr>
        <p:spPr>
          <a:xfrm>
            <a:off x="1219200" y="1981200"/>
            <a:ext cx="6781800" cy="4114800"/>
          </a:xfrm>
        </p:spPr>
        <p:txBody>
          <a:bodyPr/>
          <a:lstStyle/>
          <a:p>
            <a:pPr>
              <a:buFont typeface="Wingdings" pitchFamily="2" charset="2"/>
              <a:buChar char="§"/>
            </a:pPr>
            <a:r>
              <a:rPr lang="en-US" sz="2000" dirty="0" smtClean="0"/>
              <a:t>Lists descriptions of different occupations and the basic and specialized skills associated with those occupations.</a:t>
            </a:r>
          </a:p>
          <a:p>
            <a:pPr>
              <a:buFont typeface="Wingdings" pitchFamily="2" charset="2"/>
              <a:buChar char="§"/>
            </a:pPr>
            <a:r>
              <a:rPr lang="en-US" sz="2000" dirty="0" smtClean="0"/>
              <a:t>Provides an Interest Profiler to help find careers jobseekers may want to explore</a:t>
            </a:r>
          </a:p>
          <a:p>
            <a:pPr>
              <a:buFont typeface="Wingdings" pitchFamily="2" charset="2"/>
              <a:buChar char="§"/>
            </a:pPr>
            <a:r>
              <a:rPr lang="en-US" sz="2000" dirty="0" smtClean="0"/>
              <a:t>Search career path by keywords or by industry</a:t>
            </a:r>
          </a:p>
          <a:p>
            <a:pPr>
              <a:buFont typeface="Wingdings" pitchFamily="2" charset="2"/>
              <a:buChar char="§"/>
            </a:pPr>
            <a:r>
              <a:rPr lang="en-US" sz="2000" dirty="0" smtClean="0"/>
              <a:t>Businesses can utilize for human resources</a:t>
            </a:r>
          </a:p>
          <a:p>
            <a:pPr>
              <a:buFont typeface="Wingdings" pitchFamily="2" charset="2"/>
              <a:buChar char="§"/>
            </a:pPr>
            <a:r>
              <a:rPr lang="en-US" sz="2000" b="1" dirty="0" smtClean="0"/>
              <a:t>http://www.onetonline.org/</a:t>
            </a:r>
          </a:p>
          <a:p>
            <a:pPr>
              <a:buFont typeface="Wingdings" pitchFamily="2" charset="2"/>
              <a:buChar char="§"/>
            </a:pPr>
            <a:endParaRPr lang="en-US" sz="2000" dirty="0" smtClean="0"/>
          </a:p>
        </p:txBody>
      </p:sp>
      <p:pic>
        <p:nvPicPr>
          <p:cNvPr id="6" name="~PP3321.WAV">
            <a:hlinkClick r:id="" action="ppaction://media"/>
          </p:cNvPr>
          <p:cNvPicPr>
            <a:picLocks noRot="1" noChangeAspect="1"/>
          </p:cNvPicPr>
          <p:nvPr>
            <a:wavAudioFile r:embed="rId1" name="~PP3321.WAV"/>
          </p:nvPr>
        </p:nvPicPr>
        <p:blipFill>
          <a:blip r:embed="rId6" cstate="print"/>
          <a:stretch>
            <a:fillRect/>
          </a:stretch>
        </p:blipFill>
        <p:spPr>
          <a:xfrm>
            <a:off x="8716963" y="6430963"/>
            <a:ext cx="304800" cy="304800"/>
          </a:xfrm>
          <a:prstGeom prst="rect">
            <a:avLst/>
          </a:prstGeom>
        </p:spPr>
      </p:pic>
    </p:spTree>
  </p:cSld>
  <p:clrMapOvr>
    <a:masterClrMapping/>
  </p:clrMapOvr>
  <p:transition advTm="25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6">
                    <a:lumMod val="75000"/>
                  </a:schemeClr>
                </a:solidFill>
              </a:rPr>
              <a:t>Exploring Careers Options</a:t>
            </a:r>
            <a:endParaRPr lang="en-US" dirty="0">
              <a:solidFill>
                <a:schemeClr val="accent6">
                  <a:lumMod val="75000"/>
                </a:schemeClr>
              </a:solidFill>
            </a:endParaRPr>
          </a:p>
        </p:txBody>
      </p:sp>
      <p:sp>
        <p:nvSpPr>
          <p:cNvPr id="10" name="TextBox 9"/>
          <p:cNvSpPr txBox="1"/>
          <p:nvPr/>
        </p:nvSpPr>
        <p:spPr>
          <a:xfrm>
            <a:off x="3799102" y="5127184"/>
            <a:ext cx="4419600" cy="1323439"/>
          </a:xfrm>
          <a:prstGeom prst="rect">
            <a:avLst/>
          </a:prstGeom>
          <a:solidFill>
            <a:schemeClr val="bg1"/>
          </a:solidFill>
        </p:spPr>
        <p:txBody>
          <a:bodyPr wrap="square" rtlCol="0">
            <a:spAutoFit/>
          </a:bodyPr>
          <a:lstStyle/>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Education and Career Tool</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Education &amp; Training</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Job Search Assistance</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Employer /Employee Link</a:t>
            </a:r>
          </a:p>
        </p:txBody>
      </p:sp>
      <p:sp>
        <p:nvSpPr>
          <p:cNvPr id="15" name="Rounded Rectangle 14">
            <a:hlinkClick r:id="rId5"/>
          </p:cNvPr>
          <p:cNvSpPr/>
          <p:nvPr/>
        </p:nvSpPr>
        <p:spPr>
          <a:xfrm>
            <a:off x="3668484" y="3962410"/>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O*Net Online</a:t>
            </a:r>
            <a:endParaRPr lang="en-US" sz="2800" dirty="0"/>
          </a:p>
        </p:txBody>
      </p:sp>
      <p:sp>
        <p:nvSpPr>
          <p:cNvPr id="17" name="Rounded Rectangle 16">
            <a:hlinkClick r:id="rId6"/>
          </p:cNvPr>
          <p:cNvSpPr/>
          <p:nvPr/>
        </p:nvSpPr>
        <p:spPr>
          <a:xfrm>
            <a:off x="3668484" y="463732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t>Jobs.Mo.Gov</a:t>
            </a:r>
            <a:endParaRPr lang="en-US" sz="2800" dirty="0"/>
          </a:p>
        </p:txBody>
      </p:sp>
      <p:sp>
        <p:nvSpPr>
          <p:cNvPr id="18" name="Rounded Rectangle 17">
            <a:hlinkClick r:id="rId6"/>
          </p:cNvPr>
          <p:cNvSpPr/>
          <p:nvPr/>
        </p:nvSpPr>
        <p:spPr>
          <a:xfrm>
            <a:off x="3668484" y="327660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Career Grades</a:t>
            </a:r>
            <a:endParaRPr lang="en-US" sz="2800" dirty="0"/>
          </a:p>
        </p:txBody>
      </p:sp>
      <p:sp>
        <p:nvSpPr>
          <p:cNvPr id="19" name="Rounded Rectangle 18">
            <a:hlinkClick r:id="rId6"/>
          </p:cNvPr>
          <p:cNvSpPr/>
          <p:nvPr/>
        </p:nvSpPr>
        <p:spPr>
          <a:xfrm>
            <a:off x="3668484" y="189411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Connections</a:t>
            </a:r>
            <a:endParaRPr lang="en-US" sz="2800" dirty="0"/>
          </a:p>
        </p:txBody>
      </p:sp>
      <p:sp>
        <p:nvSpPr>
          <p:cNvPr id="11" name="Rounded Rectangle 10">
            <a:hlinkClick r:id="rId6"/>
          </p:cNvPr>
          <p:cNvSpPr/>
          <p:nvPr/>
        </p:nvSpPr>
        <p:spPr>
          <a:xfrm>
            <a:off x="3668484" y="259080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NCRC</a:t>
            </a:r>
            <a:endParaRPr lang="en-US" sz="2800" dirty="0"/>
          </a:p>
        </p:txBody>
      </p:sp>
      <p:pic>
        <p:nvPicPr>
          <p:cNvPr id="20" name="Content Placeholder 20">
            <a:hlinkClick r:id="rId7"/>
          </p:cNvPr>
          <p:cNvPicPr>
            <a:picLocks noGrp="1"/>
          </p:cNvPicPr>
          <p:nvPr>
            <p:ph sz="quarter" idx="1"/>
          </p:nvPr>
        </p:nvPicPr>
        <p:blipFill>
          <a:blip r:embed="rId8" cstate="print"/>
          <a:srcRect l="10417" t="19399" r="68269" b="61475"/>
          <a:stretch>
            <a:fillRect/>
          </a:stretch>
        </p:blipFill>
        <p:spPr bwMode="auto">
          <a:xfrm>
            <a:off x="990600" y="5040086"/>
            <a:ext cx="2078882" cy="1093051"/>
          </a:xfrm>
          <a:prstGeom prst="rect">
            <a:avLst/>
          </a:prstGeom>
          <a:noFill/>
          <a:ln w="9525">
            <a:noFill/>
            <a:miter lim="800000"/>
            <a:headEnd/>
            <a:tailEnd/>
          </a:ln>
        </p:spPr>
      </p:pic>
      <p:sp>
        <p:nvSpPr>
          <p:cNvPr id="21" name="TextBox 20"/>
          <p:cNvSpPr txBox="1"/>
          <p:nvPr/>
        </p:nvSpPr>
        <p:spPr>
          <a:xfrm>
            <a:off x="1099460" y="6128652"/>
            <a:ext cx="1905000" cy="276999"/>
          </a:xfrm>
          <a:prstGeom prst="rect">
            <a:avLst/>
          </a:prstGeom>
          <a:noFill/>
        </p:spPr>
        <p:txBody>
          <a:bodyPr wrap="square" rtlCol="0">
            <a:spAutoFit/>
          </a:bodyPr>
          <a:lstStyle/>
          <a:p>
            <a:pPr algn="ctr"/>
            <a:r>
              <a:rPr lang="en-US" sz="1200" b="1" dirty="0" smtClean="0"/>
              <a:t>http://Jobs.mo.gov</a:t>
            </a:r>
            <a:endParaRPr lang="en-US" sz="1200" b="1" dirty="0"/>
          </a:p>
        </p:txBody>
      </p:sp>
      <p:pic>
        <p:nvPicPr>
          <p:cNvPr id="13" name="~PP3317.WAV">
            <a:hlinkClick r:id="" action="ppaction://media"/>
          </p:cNvPr>
          <p:cNvPicPr>
            <a:picLocks noRot="1" noChangeAspect="1"/>
          </p:cNvPicPr>
          <p:nvPr>
            <a:wavAudioFile r:embed="rId2" name="~PP3317.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8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791200" cy="990600"/>
          </a:xfrm>
        </p:spPr>
        <p:txBody>
          <a:bodyPr/>
          <a:lstStyle/>
          <a:p>
            <a:r>
              <a:rPr lang="en-US" dirty="0" smtClean="0">
                <a:solidFill>
                  <a:schemeClr val="accent6">
                    <a:lumMod val="75000"/>
                  </a:schemeClr>
                </a:solidFill>
              </a:rPr>
              <a:t>Exploring Career Goals</a:t>
            </a:r>
            <a:r>
              <a:rPr lang="en-US" dirty="0" smtClean="0">
                <a:solidFill>
                  <a:schemeClr val="accent6"/>
                </a:solidFill>
              </a:rPr>
              <a:t>	</a:t>
            </a:r>
            <a:endParaRPr lang="en-US" dirty="0">
              <a:solidFill>
                <a:schemeClr val="accent6"/>
              </a:solidFill>
            </a:endParaRPr>
          </a:p>
        </p:txBody>
      </p:sp>
      <p:sp>
        <p:nvSpPr>
          <p:cNvPr id="7" name="Content Placeholder 3"/>
          <p:cNvSpPr>
            <a:spLocks noGrp="1"/>
          </p:cNvSpPr>
          <p:nvPr>
            <p:ph sz="quarter" idx="1"/>
          </p:nvPr>
        </p:nvSpPr>
        <p:spPr>
          <a:xfrm>
            <a:off x="914400" y="1632856"/>
            <a:ext cx="7315200" cy="4996544"/>
          </a:xfrm>
        </p:spPr>
        <p:txBody>
          <a:bodyPr/>
          <a:lstStyle/>
          <a:p>
            <a:pPr>
              <a:buFont typeface="Wingdings" pitchFamily="2" charset="2"/>
              <a:buChar char="§"/>
            </a:pPr>
            <a:r>
              <a:rPr lang="en-US" sz="1800" b="1" dirty="0" smtClean="0"/>
              <a:t>Job Search Tool</a:t>
            </a:r>
          </a:p>
          <a:p>
            <a:pPr lvl="1">
              <a:buFont typeface="Wingdings" pitchFamily="2" charset="2"/>
              <a:buChar char="§"/>
            </a:pPr>
            <a:r>
              <a:rPr lang="en-US" sz="1800" dirty="0" smtClean="0"/>
              <a:t>Locate Career Centers</a:t>
            </a:r>
          </a:p>
          <a:p>
            <a:pPr lvl="1">
              <a:buFont typeface="Wingdings" pitchFamily="2" charset="2"/>
              <a:buChar char="§"/>
            </a:pPr>
            <a:r>
              <a:rPr lang="en-US" sz="1800" dirty="0" smtClean="0"/>
              <a:t>Job Search Assistance</a:t>
            </a:r>
            <a:endParaRPr lang="en-US" sz="1800" b="1" dirty="0" smtClean="0"/>
          </a:p>
          <a:p>
            <a:pPr>
              <a:buFont typeface="Wingdings" pitchFamily="2" charset="2"/>
              <a:buChar char="§"/>
            </a:pPr>
            <a:r>
              <a:rPr lang="en-US" sz="1800" b="1" dirty="0" smtClean="0"/>
              <a:t>Education &amp; Training Resources</a:t>
            </a:r>
          </a:p>
          <a:p>
            <a:pPr lvl="1">
              <a:buFont typeface="Wingdings" pitchFamily="2" charset="2"/>
              <a:buChar char="§"/>
            </a:pPr>
            <a:r>
              <a:rPr lang="en-US" sz="1800" dirty="0" smtClean="0"/>
              <a:t>Education &amp; training provider search</a:t>
            </a:r>
          </a:p>
          <a:p>
            <a:pPr lvl="1">
              <a:buFont typeface="Wingdings" pitchFamily="2" charset="2"/>
              <a:buChar char="§"/>
            </a:pPr>
            <a:r>
              <a:rPr lang="en-US" sz="1800" dirty="0" smtClean="0"/>
              <a:t>Resources for entrepreneurs</a:t>
            </a:r>
          </a:p>
          <a:p>
            <a:pPr lvl="1">
              <a:buFont typeface="Wingdings" pitchFamily="2" charset="2"/>
              <a:buChar char="§"/>
            </a:pPr>
            <a:r>
              <a:rPr lang="en-US" sz="1800" dirty="0" smtClean="0"/>
              <a:t>Workshops</a:t>
            </a:r>
          </a:p>
          <a:p>
            <a:pPr lvl="1">
              <a:buFont typeface="Wingdings" pitchFamily="2" charset="2"/>
              <a:buChar char="§"/>
            </a:pPr>
            <a:r>
              <a:rPr lang="en-US" sz="1800" dirty="0" smtClean="0"/>
              <a:t>Training Assistance</a:t>
            </a:r>
          </a:p>
          <a:p>
            <a:pPr>
              <a:buFont typeface="Wingdings" pitchFamily="2" charset="2"/>
              <a:buChar char="§"/>
            </a:pPr>
            <a:r>
              <a:rPr lang="en-US" sz="1800" b="1" dirty="0" smtClean="0"/>
              <a:t>Career Tools</a:t>
            </a:r>
          </a:p>
          <a:p>
            <a:pPr lvl="1">
              <a:buFont typeface="Wingdings" pitchFamily="2" charset="2"/>
              <a:buChar char="§"/>
            </a:pPr>
            <a:r>
              <a:rPr lang="en-US" sz="1800" dirty="0" smtClean="0"/>
              <a:t>Skills Assessment</a:t>
            </a:r>
          </a:p>
          <a:p>
            <a:pPr lvl="1">
              <a:buFont typeface="Wingdings" pitchFamily="2" charset="2"/>
              <a:buChar char="§"/>
            </a:pPr>
            <a:r>
              <a:rPr lang="en-US" sz="1800" dirty="0" smtClean="0"/>
              <a:t>Resume Writing</a:t>
            </a:r>
          </a:p>
          <a:p>
            <a:pPr lvl="1">
              <a:buFont typeface="Wingdings" pitchFamily="2" charset="2"/>
              <a:buChar char="§"/>
            </a:pPr>
            <a:r>
              <a:rPr lang="en-US" sz="1800" b="1" i="1" dirty="0" smtClean="0"/>
              <a:t>Education and Career Tool: </a:t>
            </a:r>
            <a:r>
              <a:rPr lang="en-US" sz="1800" i="1" dirty="0" smtClean="0">
                <a:solidFill>
                  <a:srgbClr val="00B050"/>
                </a:solidFill>
                <a:hlinkClick r:id="rId4"/>
              </a:rPr>
              <a:t>https://jobs.mo.gov/mcs/mech/MECHSearch/OccupationSearch.aspx</a:t>
            </a:r>
            <a:endParaRPr lang="en-US" sz="1800" i="1" dirty="0" smtClean="0">
              <a:solidFill>
                <a:srgbClr val="00B050"/>
              </a:solidFill>
            </a:endParaRPr>
          </a:p>
          <a:p>
            <a:pPr lvl="2">
              <a:buFont typeface="Wingdings" pitchFamily="2" charset="2"/>
              <a:buChar char="§"/>
            </a:pPr>
            <a:r>
              <a:rPr lang="en-US" sz="1600" dirty="0" smtClean="0"/>
              <a:t>Search for available jobs by occupation, occupation group, or Classification of Instructional Program (CIP).</a:t>
            </a:r>
            <a:endParaRPr lang="en-US" sz="1500" b="1" dirty="0" smtClean="0"/>
          </a:p>
          <a:p>
            <a:pPr lvl="1">
              <a:buFont typeface="Wingdings" pitchFamily="2" charset="2"/>
              <a:buChar char="§"/>
            </a:pPr>
            <a:endParaRPr lang="en-US" sz="1700" dirty="0" smtClean="0"/>
          </a:p>
          <a:p>
            <a:pPr>
              <a:buNone/>
            </a:pPr>
            <a:endParaRPr lang="en-US" sz="2000" b="1" dirty="0" smtClean="0"/>
          </a:p>
        </p:txBody>
      </p:sp>
      <p:pic>
        <p:nvPicPr>
          <p:cNvPr id="5" name="Content Placeholder 20">
            <a:hlinkClick r:id="rId5"/>
          </p:cNvPr>
          <p:cNvPicPr>
            <a:picLocks/>
          </p:cNvPicPr>
          <p:nvPr/>
        </p:nvPicPr>
        <p:blipFill>
          <a:blip r:embed="rId6" cstate="print"/>
          <a:srcRect l="10417" t="19399" r="68269" b="61475"/>
          <a:stretch>
            <a:fillRect/>
          </a:stretch>
        </p:blipFill>
        <p:spPr bwMode="auto">
          <a:xfrm>
            <a:off x="6629400" y="304800"/>
            <a:ext cx="1828800" cy="864451"/>
          </a:xfrm>
          <a:prstGeom prst="rect">
            <a:avLst/>
          </a:prstGeom>
          <a:noFill/>
          <a:ln w="9525">
            <a:noFill/>
            <a:miter lim="800000"/>
            <a:headEnd/>
            <a:tailEnd/>
          </a:ln>
        </p:spPr>
      </p:pic>
      <p:pic>
        <p:nvPicPr>
          <p:cNvPr id="6" name="~PP2806.WAV">
            <a:hlinkClick r:id="" action="ppaction://media"/>
          </p:cNvPr>
          <p:cNvPicPr>
            <a:picLocks noRot="1" noChangeAspect="1"/>
          </p:cNvPicPr>
          <p:nvPr>
            <a:wavAudioFile r:embed="rId1" name="~PP2806.WAV"/>
          </p:nvPr>
        </p:nvPicPr>
        <p:blipFill>
          <a:blip r:embed="rId7" cstate="print"/>
          <a:stretch>
            <a:fillRect/>
          </a:stretch>
        </p:blipFill>
        <p:spPr>
          <a:xfrm>
            <a:off x="8716963" y="6430963"/>
            <a:ext cx="304800" cy="304800"/>
          </a:xfrm>
          <a:prstGeom prst="rect">
            <a:avLst/>
          </a:prstGeom>
        </p:spPr>
      </p:pic>
    </p:spTree>
  </p:cSld>
  <p:clrMapOvr>
    <a:masterClrMapping/>
  </p:clrMapOvr>
  <p:transition advTm="40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3050"/>
            <a:ext cx="8305800" cy="869950"/>
          </a:xfrm>
        </p:spPr>
        <p:txBody>
          <a:bodyPr/>
          <a:lstStyle/>
          <a:p>
            <a:r>
              <a:rPr lang="en-US" dirty="0" smtClean="0">
                <a:solidFill>
                  <a:schemeClr val="accent6">
                    <a:lumMod val="75000"/>
                  </a:schemeClr>
                </a:solidFill>
              </a:rPr>
              <a:t>Communicating the Fundamentals</a:t>
            </a:r>
            <a:endParaRPr lang="en-US" dirty="0">
              <a:solidFill>
                <a:schemeClr val="accent6">
                  <a:lumMod val="75000"/>
                </a:schemeClr>
              </a:solidFill>
            </a:endParaRPr>
          </a:p>
        </p:txBody>
      </p:sp>
      <p:sp>
        <p:nvSpPr>
          <p:cNvPr id="3" name="Content Placeholder 2"/>
          <p:cNvSpPr>
            <a:spLocks noGrp="1"/>
          </p:cNvSpPr>
          <p:nvPr>
            <p:ph sz="quarter" idx="2"/>
          </p:nvPr>
        </p:nvSpPr>
        <p:spPr>
          <a:xfrm>
            <a:off x="533400" y="2286000"/>
            <a:ext cx="3962400" cy="4572000"/>
          </a:xfrm>
        </p:spPr>
        <p:txBody>
          <a:bodyPr/>
          <a:lstStyle/>
          <a:p>
            <a:pPr>
              <a:buFont typeface="Wingdings" pitchFamily="2" charset="2"/>
              <a:buChar char="§"/>
            </a:pPr>
            <a:r>
              <a:rPr lang="en-US" sz="2600" dirty="0" smtClean="0"/>
              <a:t>Pursue a passion</a:t>
            </a:r>
          </a:p>
          <a:p>
            <a:pPr lvl="1">
              <a:buFont typeface="Wingdings" pitchFamily="2" charset="2"/>
              <a:buChar char="§"/>
            </a:pPr>
            <a:r>
              <a:rPr lang="en-US" sz="2300" dirty="0" smtClean="0"/>
              <a:t>What are you good at?</a:t>
            </a:r>
          </a:p>
          <a:p>
            <a:pPr lvl="1">
              <a:buFont typeface="Wingdings" pitchFamily="2" charset="2"/>
              <a:buChar char="§"/>
            </a:pPr>
            <a:r>
              <a:rPr lang="en-US" sz="2300" dirty="0" smtClean="0"/>
              <a:t>What do you enjoy doing?</a:t>
            </a:r>
          </a:p>
          <a:p>
            <a:pPr>
              <a:buFont typeface="Wingdings" pitchFamily="2" charset="2"/>
              <a:buChar char="§"/>
            </a:pPr>
            <a:r>
              <a:rPr lang="en-US" sz="2600" dirty="0" smtClean="0"/>
              <a:t>Understand the professional fundamentals</a:t>
            </a:r>
          </a:p>
          <a:p>
            <a:pPr lvl="1">
              <a:buFont typeface="Wingdings" pitchFamily="2" charset="2"/>
              <a:buChar char="§"/>
            </a:pPr>
            <a:r>
              <a:rPr lang="en-US" sz="2300" dirty="0" smtClean="0"/>
              <a:t>Personal Effectiveness</a:t>
            </a:r>
          </a:p>
          <a:p>
            <a:pPr lvl="1">
              <a:buFont typeface="Wingdings" pitchFamily="2" charset="2"/>
              <a:buChar char="§"/>
            </a:pPr>
            <a:r>
              <a:rPr lang="en-US" sz="2300" dirty="0" smtClean="0"/>
              <a:t>Academic</a:t>
            </a:r>
          </a:p>
          <a:p>
            <a:pPr lvl="1">
              <a:buFont typeface="Wingdings" pitchFamily="2" charset="2"/>
              <a:buChar char="§"/>
            </a:pPr>
            <a:r>
              <a:rPr lang="en-US" sz="2300" dirty="0" smtClean="0"/>
              <a:t>Workplace</a:t>
            </a:r>
          </a:p>
        </p:txBody>
      </p:sp>
      <p:sp>
        <p:nvSpPr>
          <p:cNvPr id="4" name="Content Placeholder 3"/>
          <p:cNvSpPr>
            <a:spLocks noGrp="1"/>
          </p:cNvSpPr>
          <p:nvPr>
            <p:ph sz="quarter" idx="4"/>
          </p:nvPr>
        </p:nvSpPr>
        <p:spPr>
          <a:xfrm>
            <a:off x="4752975" y="2286000"/>
            <a:ext cx="3886200" cy="3581400"/>
          </a:xfrm>
        </p:spPr>
        <p:txBody>
          <a:bodyPr/>
          <a:lstStyle/>
          <a:p>
            <a:pPr>
              <a:buFont typeface="Wingdings" pitchFamily="2" charset="2"/>
              <a:buChar char="§"/>
            </a:pPr>
            <a:r>
              <a:rPr lang="en-US" dirty="0" smtClean="0"/>
              <a:t>Skills Assessments</a:t>
            </a:r>
            <a:endParaRPr lang="en-US" dirty="0"/>
          </a:p>
          <a:p>
            <a:pPr lvl="1">
              <a:buFont typeface="Wingdings" pitchFamily="2" charset="2"/>
              <a:buChar char="§"/>
            </a:pPr>
            <a:r>
              <a:rPr lang="en-US" sz="2300" dirty="0" smtClean="0"/>
              <a:t>Skills Development</a:t>
            </a:r>
          </a:p>
          <a:p>
            <a:pPr>
              <a:buFont typeface="Wingdings" pitchFamily="2" charset="2"/>
              <a:buChar char="§"/>
            </a:pPr>
            <a:r>
              <a:rPr lang="en-US" dirty="0" smtClean="0"/>
              <a:t>Occupational Training</a:t>
            </a:r>
          </a:p>
          <a:p>
            <a:pPr lvl="1">
              <a:buFont typeface="Wingdings" pitchFamily="2" charset="2"/>
              <a:buChar char="§"/>
            </a:pPr>
            <a:r>
              <a:rPr lang="en-US" sz="2300" dirty="0" smtClean="0"/>
              <a:t>In Demand</a:t>
            </a:r>
          </a:p>
          <a:p>
            <a:pPr lvl="1">
              <a:buFont typeface="Wingdings" pitchFamily="2" charset="2"/>
              <a:buChar char="§"/>
            </a:pPr>
            <a:r>
              <a:rPr lang="en-US" sz="2300" dirty="0" smtClean="0"/>
              <a:t>Bright Outlook</a:t>
            </a:r>
          </a:p>
          <a:p>
            <a:pPr lvl="1">
              <a:buFont typeface="Wingdings" pitchFamily="2" charset="2"/>
              <a:buChar char="§"/>
            </a:pPr>
            <a:r>
              <a:rPr lang="en-US" sz="2300" dirty="0" smtClean="0"/>
              <a:t>Green Economy</a:t>
            </a:r>
          </a:p>
        </p:txBody>
      </p:sp>
      <p:sp>
        <p:nvSpPr>
          <p:cNvPr id="5" name="Text Placeholder 4"/>
          <p:cNvSpPr>
            <a:spLocks noGrp="1"/>
          </p:cNvSpPr>
          <p:nvPr>
            <p:ph type="body" sz="quarter" idx="1"/>
          </p:nvPr>
        </p:nvSpPr>
        <p:spPr>
          <a:xfrm>
            <a:off x="609600" y="1600200"/>
            <a:ext cx="3886200" cy="640080"/>
          </a:xfrm>
        </p:spPr>
        <p:txBody>
          <a:bodyPr/>
          <a:lstStyle/>
          <a:p>
            <a:pPr algn="ctr"/>
            <a:r>
              <a:rPr lang="en-US" sz="2400" dirty="0" smtClean="0"/>
              <a:t>Employment Fundamentals</a:t>
            </a:r>
          </a:p>
        </p:txBody>
      </p:sp>
      <p:sp>
        <p:nvSpPr>
          <p:cNvPr id="6" name="Text Placeholder 5"/>
          <p:cNvSpPr>
            <a:spLocks noGrp="1"/>
          </p:cNvSpPr>
          <p:nvPr>
            <p:ph type="body" sz="quarter" idx="3"/>
          </p:nvPr>
        </p:nvSpPr>
        <p:spPr>
          <a:xfrm>
            <a:off x="4800600" y="1600200"/>
            <a:ext cx="3886200" cy="640080"/>
          </a:xfrm>
        </p:spPr>
        <p:txBody>
          <a:bodyPr/>
          <a:lstStyle/>
          <a:p>
            <a:pPr algn="ctr"/>
            <a:r>
              <a:rPr lang="en-US" sz="2400" dirty="0" smtClean="0"/>
              <a:t>The Power of Education</a:t>
            </a:r>
            <a:endParaRPr lang="en-US" sz="2400" dirty="0"/>
          </a:p>
        </p:txBody>
      </p:sp>
      <p:pic>
        <p:nvPicPr>
          <p:cNvPr id="8" name="~PP104.WAV">
            <a:hlinkClick r:id="" action="ppaction://media"/>
          </p:cNvPr>
          <p:cNvPicPr>
            <a:picLocks noRot="1" noChangeAspect="1"/>
          </p:cNvPicPr>
          <p:nvPr>
            <a:wavAudioFile r:embed="rId1" name="~PP104.WAV"/>
          </p:nvPr>
        </p:nvPicPr>
        <p:blipFill>
          <a:blip r:embed="rId4" cstate="print"/>
          <a:stretch>
            <a:fillRect/>
          </a:stretch>
        </p:blipFill>
        <p:spPr>
          <a:xfrm>
            <a:off x="8716963" y="6430963"/>
            <a:ext cx="304800" cy="304800"/>
          </a:xfrm>
          <a:prstGeom prst="rect">
            <a:avLst/>
          </a:prstGeom>
        </p:spPr>
      </p:pic>
    </p:spTree>
  </p:cSld>
  <p:clrMapOvr>
    <a:masterClrMapping/>
  </p:clrMapOvr>
  <p:transition advTm="35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743200"/>
            <a:ext cx="8037513" cy="3733800"/>
          </a:xfrm>
        </p:spPr>
        <p:txBody>
          <a:bodyPr>
            <a:noAutofit/>
          </a:bodyPr>
          <a:lstStyle/>
          <a:p>
            <a:pPr>
              <a:spcBef>
                <a:spcPts val="0"/>
              </a:spcBef>
            </a:pPr>
            <a:r>
              <a:rPr lang="en-US" sz="1400" b="1" dirty="0" smtClean="0"/>
              <a:t>Missouri Career Connections: </a:t>
            </a:r>
          </a:p>
          <a:p>
            <a:pPr>
              <a:spcBef>
                <a:spcPts val="0"/>
              </a:spcBef>
            </a:pPr>
            <a:r>
              <a:rPr lang="en-US" sz="1400" dirty="0" smtClean="0">
                <a:hlinkClick r:id="rId4"/>
              </a:rPr>
              <a:t>www.missouriconnections.org/</a:t>
            </a:r>
            <a:endParaRPr lang="en-US" sz="1400" dirty="0" smtClean="0"/>
          </a:p>
          <a:p>
            <a:pPr>
              <a:spcBef>
                <a:spcPts val="0"/>
              </a:spcBef>
            </a:pPr>
            <a:endParaRPr lang="en-US" sz="1400" dirty="0" smtClean="0"/>
          </a:p>
          <a:p>
            <a:pPr>
              <a:spcBef>
                <a:spcPts val="0"/>
              </a:spcBef>
            </a:pPr>
            <a:r>
              <a:rPr lang="en-US" sz="1400" b="1" dirty="0" smtClean="0"/>
              <a:t>National Career Readiness Certification:</a:t>
            </a:r>
          </a:p>
          <a:p>
            <a:pPr>
              <a:spcBef>
                <a:spcPts val="0"/>
              </a:spcBef>
            </a:pPr>
            <a:r>
              <a:rPr lang="en-US" sz="1400" dirty="0" smtClean="0">
                <a:hlinkClick r:id="rId5"/>
              </a:rPr>
              <a:t>http://ded.mo.gov/ncrc/</a:t>
            </a:r>
            <a:endParaRPr lang="en-US" sz="1400" dirty="0" smtClean="0"/>
          </a:p>
          <a:p>
            <a:pPr>
              <a:spcBef>
                <a:spcPts val="0"/>
              </a:spcBef>
            </a:pPr>
            <a:endParaRPr lang="en-US" sz="1400" dirty="0" smtClean="0"/>
          </a:p>
          <a:p>
            <a:pPr>
              <a:spcBef>
                <a:spcPts val="0"/>
              </a:spcBef>
            </a:pPr>
            <a:r>
              <a:rPr lang="en-US" sz="1400" b="1" dirty="0" smtClean="0"/>
              <a:t>Missouri Career Grades: </a:t>
            </a:r>
          </a:p>
          <a:p>
            <a:pPr>
              <a:spcBef>
                <a:spcPts val="0"/>
              </a:spcBef>
            </a:pPr>
            <a:r>
              <a:rPr lang="en-US" sz="1400" dirty="0" smtClean="0">
                <a:hlinkClick r:id="rId6"/>
              </a:rPr>
              <a:t>http://www.missourieconomy.org/pdfs/abcs10-20grades.pdf</a:t>
            </a:r>
            <a:endParaRPr lang="en-US" sz="1400" dirty="0" smtClean="0"/>
          </a:p>
          <a:p>
            <a:pPr>
              <a:spcBef>
                <a:spcPts val="0"/>
              </a:spcBef>
            </a:pPr>
            <a:endParaRPr lang="en-US" sz="1400" dirty="0" smtClean="0"/>
          </a:p>
          <a:p>
            <a:pPr>
              <a:spcBef>
                <a:spcPts val="0"/>
              </a:spcBef>
            </a:pPr>
            <a:r>
              <a:rPr lang="en-US" sz="1400" b="1" dirty="0" smtClean="0"/>
              <a:t>O*net Online: </a:t>
            </a:r>
          </a:p>
          <a:p>
            <a:pPr>
              <a:spcBef>
                <a:spcPts val="0"/>
              </a:spcBef>
            </a:pPr>
            <a:r>
              <a:rPr lang="en-US" sz="1400" dirty="0" smtClean="0">
                <a:hlinkClick r:id="rId7"/>
              </a:rPr>
              <a:t>www.onetonline.org/</a:t>
            </a:r>
            <a:endParaRPr lang="en-US" sz="1400" dirty="0" smtClean="0"/>
          </a:p>
          <a:p>
            <a:pPr>
              <a:spcBef>
                <a:spcPts val="0"/>
              </a:spcBef>
            </a:pPr>
            <a:endParaRPr lang="en-US" sz="1400" dirty="0" smtClean="0"/>
          </a:p>
          <a:p>
            <a:pPr>
              <a:spcBef>
                <a:spcPts val="0"/>
              </a:spcBef>
            </a:pPr>
            <a:r>
              <a:rPr lang="en-US" sz="1400" b="1" dirty="0" smtClean="0"/>
              <a:t>Career Explorer:</a:t>
            </a:r>
          </a:p>
          <a:p>
            <a:pPr>
              <a:spcBef>
                <a:spcPts val="0"/>
              </a:spcBef>
            </a:pPr>
            <a:r>
              <a:rPr lang="en-US" sz="1400" dirty="0" smtClean="0">
                <a:hlinkClick r:id="rId8"/>
              </a:rPr>
              <a:t>https://jobs.mo.gov/mcs/mech/MECHSearch/OccupationSearch.aspx</a:t>
            </a:r>
            <a:endParaRPr lang="en-US" sz="1400" dirty="0" smtClean="0"/>
          </a:p>
          <a:p>
            <a:pPr>
              <a:spcBef>
                <a:spcPts val="0"/>
              </a:spcBef>
            </a:pPr>
            <a:endParaRPr lang="en-US" sz="1400" dirty="0" smtClean="0"/>
          </a:p>
          <a:p>
            <a:pPr>
              <a:spcBef>
                <a:spcPts val="0"/>
              </a:spcBef>
            </a:pPr>
            <a:r>
              <a:rPr lang="en-US" sz="1400" b="1" dirty="0" smtClean="0"/>
              <a:t>Missouri Jobs: </a:t>
            </a:r>
          </a:p>
          <a:p>
            <a:pPr>
              <a:spcBef>
                <a:spcPts val="0"/>
              </a:spcBef>
            </a:pPr>
            <a:r>
              <a:rPr lang="en-US" sz="1400" dirty="0" smtClean="0">
                <a:hlinkClick r:id="rId9"/>
              </a:rPr>
              <a:t>www.jobs.mo.gov</a:t>
            </a:r>
            <a:endParaRPr lang="en-US" sz="1400" dirty="0" smtClean="0"/>
          </a:p>
          <a:p>
            <a:pPr>
              <a:spcBef>
                <a:spcPts val="0"/>
              </a:spcBef>
            </a:pPr>
            <a:endParaRPr lang="en-US" sz="1400" dirty="0" smtClean="0"/>
          </a:p>
          <a:p>
            <a:pPr>
              <a:spcBef>
                <a:spcPts val="0"/>
              </a:spcBef>
            </a:pPr>
            <a:endParaRPr lang="en-US" sz="1400" dirty="0" smtClean="0"/>
          </a:p>
          <a:p>
            <a:pPr>
              <a:spcBef>
                <a:spcPts val="0"/>
              </a:spcBef>
            </a:pPr>
            <a:endParaRPr lang="en-US" sz="1400" dirty="0"/>
          </a:p>
        </p:txBody>
      </p:sp>
      <p:sp>
        <p:nvSpPr>
          <p:cNvPr id="3" name="Title 2"/>
          <p:cNvSpPr>
            <a:spLocks noGrp="1"/>
          </p:cNvSpPr>
          <p:nvPr>
            <p:ph type="title"/>
          </p:nvPr>
        </p:nvSpPr>
        <p:spPr/>
        <p:txBody>
          <a:bodyPr/>
          <a:lstStyle/>
          <a:p>
            <a:r>
              <a:rPr lang="en-US" dirty="0" smtClean="0"/>
              <a:t>Website Links</a:t>
            </a:r>
            <a:endParaRPr lang="en-US" dirty="0"/>
          </a:p>
        </p:txBody>
      </p:sp>
      <p:pic>
        <p:nvPicPr>
          <p:cNvPr id="6" name="~PP1853.WAV">
            <a:hlinkClick r:id="" action="ppaction://media"/>
          </p:cNvPr>
          <p:cNvPicPr>
            <a:picLocks noRot="1" noChangeAspect="1"/>
          </p:cNvPicPr>
          <p:nvPr>
            <a:wavAudioFile r:embed="rId1" name="~PP1853.WAV"/>
          </p:nvPr>
        </p:nvPicPr>
        <p:blipFill>
          <a:blip r:embed="rId10" cstate="print"/>
          <a:stretch>
            <a:fillRect/>
          </a:stretch>
        </p:blipFill>
        <p:spPr>
          <a:xfrm>
            <a:off x="8716963" y="6430963"/>
            <a:ext cx="304800" cy="304800"/>
          </a:xfrm>
          <a:prstGeom prst="rect">
            <a:avLst/>
          </a:prstGeom>
        </p:spPr>
      </p:pic>
    </p:spTree>
  </p:cSld>
  <p:clrMapOvr>
    <a:masterClrMapping/>
  </p:clrMapOvr>
  <p:transition advTm="14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solidFill>
                  <a:schemeClr val="accent6">
                    <a:lumMod val="75000"/>
                  </a:schemeClr>
                </a:solidFill>
              </a:rPr>
              <a:t>Today’s Lesson</a:t>
            </a:r>
          </a:p>
        </p:txBody>
      </p:sp>
      <p:sp>
        <p:nvSpPr>
          <p:cNvPr id="10243" name="Text Placeholder 2"/>
          <p:cNvSpPr>
            <a:spLocks noGrp="1"/>
          </p:cNvSpPr>
          <p:nvPr>
            <p:ph type="body" sz="half" idx="1"/>
          </p:nvPr>
        </p:nvSpPr>
        <p:spPr>
          <a:xfrm>
            <a:off x="566737" y="1600200"/>
            <a:ext cx="7662863" cy="5105400"/>
          </a:xfrm>
        </p:spPr>
        <p:txBody>
          <a:bodyPr>
            <a:normAutofit fontScale="92500" lnSpcReduction="10000"/>
          </a:bodyPr>
          <a:lstStyle/>
          <a:p>
            <a:pPr marL="1771650" indent="-1771650">
              <a:buNone/>
              <a:tabLst>
                <a:tab pos="1771650" algn="l"/>
              </a:tabLst>
              <a:defRPr/>
            </a:pPr>
            <a:r>
              <a:rPr lang="en-US" dirty="0" smtClean="0"/>
              <a:t>Module 1:	Labor Market Information Fundamentals</a:t>
            </a:r>
          </a:p>
          <a:p>
            <a:pPr marL="2122488" lvl="1" indent="-327025">
              <a:defRPr/>
            </a:pPr>
            <a:r>
              <a:rPr lang="en-US" dirty="0" smtClean="0"/>
              <a:t>Lesson 1: LMI Fundamentals</a:t>
            </a:r>
          </a:p>
          <a:p>
            <a:pPr marL="2122488" lvl="1" indent="-327025">
              <a:defRPr/>
            </a:pPr>
            <a:r>
              <a:rPr lang="en-US" b="1" dirty="0" smtClean="0">
                <a:solidFill>
                  <a:schemeClr val="accent4">
                    <a:lumMod val="50000"/>
                  </a:schemeClr>
                </a:solidFill>
              </a:rPr>
              <a:t>Lesson 2: Employment Fundamentals</a:t>
            </a:r>
          </a:p>
          <a:p>
            <a:pPr marL="1893888" lvl="1" indent="-327025">
              <a:buNone/>
              <a:defRPr/>
            </a:pPr>
            <a:endParaRPr lang="en-US" b="1" dirty="0" smtClean="0">
              <a:solidFill>
                <a:schemeClr val="accent4">
                  <a:lumMod val="50000"/>
                </a:schemeClr>
              </a:solidFill>
            </a:endParaRPr>
          </a:p>
          <a:p>
            <a:pPr marL="1771650" indent="-1771650">
              <a:buNone/>
              <a:tabLst>
                <a:tab pos="1771650" algn="l"/>
              </a:tabLst>
              <a:defRPr/>
            </a:pPr>
            <a:r>
              <a:rPr lang="en-US" dirty="0" smtClean="0"/>
              <a:t>Module 2:	Using Skills Assessments &amp; Career Pathway Planning</a:t>
            </a:r>
          </a:p>
          <a:p>
            <a:pPr marL="1771650" indent="-1771650">
              <a:buNone/>
              <a:tabLst>
                <a:tab pos="1771650" algn="l"/>
              </a:tabLst>
              <a:defRPr/>
            </a:pPr>
            <a:endParaRPr lang="en-US" dirty="0" smtClean="0"/>
          </a:p>
          <a:p>
            <a:pPr marL="1771650" indent="-1771650">
              <a:buNone/>
              <a:tabLst>
                <a:tab pos="1771650" algn="l"/>
              </a:tabLst>
              <a:defRPr/>
            </a:pPr>
            <a:r>
              <a:rPr lang="en-US" dirty="0" smtClean="0"/>
              <a:t>Module 3:	Using Economic &amp; Workforce Data to Drive Re-employment Strategy</a:t>
            </a:r>
          </a:p>
          <a:p>
            <a:pPr marL="1771650" indent="-1771650">
              <a:buNone/>
              <a:tabLst>
                <a:tab pos="1771650" algn="l"/>
              </a:tabLst>
              <a:defRPr/>
            </a:pPr>
            <a:endParaRPr lang="en-US" dirty="0" smtClean="0"/>
          </a:p>
          <a:p>
            <a:pPr marL="1771650" indent="-1771650">
              <a:buNone/>
              <a:tabLst>
                <a:tab pos="1771650" algn="l"/>
              </a:tabLst>
              <a:defRPr/>
            </a:pPr>
            <a:r>
              <a:rPr lang="en-US" dirty="0" smtClean="0"/>
              <a:t>Module 4:	Guiding Businesses to Use LMI Resources to Support Human Resource Functions</a:t>
            </a:r>
          </a:p>
          <a:p>
            <a:pPr marL="1771650" indent="-1771650">
              <a:buNone/>
              <a:tabLst>
                <a:tab pos="1771650" algn="l"/>
              </a:tabLst>
              <a:defRPr/>
            </a:pPr>
            <a:endParaRPr lang="en-US" dirty="0" smtClean="0"/>
          </a:p>
        </p:txBody>
      </p:sp>
      <p:sp>
        <p:nvSpPr>
          <p:cNvPr id="4" name="TextBox 3"/>
          <p:cNvSpPr txBox="1"/>
          <p:nvPr/>
        </p:nvSpPr>
        <p:spPr>
          <a:xfrm>
            <a:off x="2352675" y="1933575"/>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pic>
        <p:nvPicPr>
          <p:cNvPr id="10" name="~PP1274.WAV">
            <a:hlinkClick r:id="" action="ppaction://media"/>
          </p:cNvPr>
          <p:cNvPicPr>
            <a:picLocks noRot="1" noChangeAspect="1"/>
          </p:cNvPicPr>
          <p:nvPr>
            <a:wavAudioFile r:embed="rId2" name="~PP127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8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63563" y="258763"/>
            <a:ext cx="8058150" cy="893762"/>
          </a:xfrm>
        </p:spPr>
        <p:txBody>
          <a:bodyPr/>
          <a:lstStyle/>
          <a:p>
            <a:r>
              <a:rPr lang="en-US" dirty="0" smtClean="0">
                <a:solidFill>
                  <a:schemeClr val="accent6">
                    <a:lumMod val="75000"/>
                  </a:schemeClr>
                </a:solidFill>
              </a:rPr>
              <a:t>Module 1: Complete</a:t>
            </a:r>
          </a:p>
        </p:txBody>
      </p:sp>
      <p:sp>
        <p:nvSpPr>
          <p:cNvPr id="10243" name="Text Placeholder 2"/>
          <p:cNvSpPr>
            <a:spLocks noGrp="1"/>
          </p:cNvSpPr>
          <p:nvPr>
            <p:ph type="body" sz="half" idx="1"/>
          </p:nvPr>
        </p:nvSpPr>
        <p:spPr>
          <a:xfrm>
            <a:off x="457200" y="1600200"/>
            <a:ext cx="7662863" cy="4525963"/>
          </a:xfrm>
        </p:spPr>
        <p:txBody>
          <a:bodyPr>
            <a:normAutofit/>
          </a:bodyPr>
          <a:lstStyle/>
          <a:p>
            <a:pPr>
              <a:buFont typeface="Wingdings" pitchFamily="2" charset="2"/>
              <a:buChar char="v"/>
              <a:defRPr/>
            </a:pPr>
            <a:r>
              <a:rPr lang="en-US" dirty="0" smtClean="0">
                <a:solidFill>
                  <a:schemeClr val="bg1">
                    <a:lumMod val="50000"/>
                  </a:schemeClr>
                </a:solidFill>
              </a:rPr>
              <a:t>You should now be able to demonstrate to job seekers:</a:t>
            </a:r>
          </a:p>
          <a:p>
            <a:pPr lvl="1">
              <a:buFont typeface="Wingdings" pitchFamily="2" charset="2"/>
              <a:buChar char="§"/>
              <a:defRPr/>
            </a:pPr>
            <a:r>
              <a:rPr lang="en-US" dirty="0" smtClean="0">
                <a:solidFill>
                  <a:schemeClr val="bg1">
                    <a:lumMod val="50000"/>
                  </a:schemeClr>
                </a:solidFill>
              </a:rPr>
              <a:t>The fundamentals of professionalism,</a:t>
            </a:r>
          </a:p>
          <a:p>
            <a:pPr lvl="1">
              <a:buFont typeface="Wingdings" pitchFamily="2" charset="2"/>
              <a:buChar char="§"/>
              <a:defRPr/>
            </a:pPr>
            <a:r>
              <a:rPr lang="en-US" dirty="0" smtClean="0">
                <a:solidFill>
                  <a:schemeClr val="bg1">
                    <a:lumMod val="50000"/>
                  </a:schemeClr>
                </a:solidFill>
              </a:rPr>
              <a:t>The power of education, and</a:t>
            </a:r>
          </a:p>
          <a:p>
            <a:pPr lvl="1">
              <a:buFont typeface="Wingdings" pitchFamily="2" charset="2"/>
              <a:buChar char="§"/>
              <a:defRPr/>
            </a:pPr>
            <a:r>
              <a:rPr lang="en-US" dirty="0" smtClean="0">
                <a:solidFill>
                  <a:schemeClr val="bg1">
                    <a:lumMod val="50000"/>
                  </a:schemeClr>
                </a:solidFill>
              </a:rPr>
              <a:t>How to start exploring and designing a career path. </a:t>
            </a:r>
          </a:p>
          <a:p>
            <a:pPr>
              <a:buFont typeface="Wingdings" pitchFamily="2" charset="2"/>
              <a:buChar char="v"/>
              <a:defRPr/>
            </a:pPr>
            <a:r>
              <a:rPr lang="en-US" dirty="0" smtClean="0"/>
              <a:t>Preview: Module 2</a:t>
            </a:r>
          </a:p>
          <a:p>
            <a:pPr lvl="1">
              <a:defRPr/>
            </a:pPr>
            <a:r>
              <a:rPr lang="en-US" dirty="0" smtClean="0"/>
              <a:t>Using Skills Assessments &amp; Career Pathway Planning</a:t>
            </a:r>
          </a:p>
        </p:txBody>
      </p:sp>
      <p:pic>
        <p:nvPicPr>
          <p:cNvPr id="6" name="~PP1328.WAV">
            <a:hlinkClick r:id="" action="ppaction://media"/>
          </p:cNvPr>
          <p:cNvPicPr>
            <a:picLocks noRot="1" noChangeAspect="1"/>
          </p:cNvPicPr>
          <p:nvPr>
            <a:wavAudioFile r:embed="rId1" name="~PP1328.WAV"/>
          </p:nvPr>
        </p:nvPicPr>
        <p:blipFill>
          <a:blip r:embed="rId4" cstate="print"/>
          <a:stretch>
            <a:fillRect/>
          </a:stretch>
        </p:blipFill>
        <p:spPr>
          <a:xfrm>
            <a:off x="8716963" y="6430963"/>
            <a:ext cx="304800" cy="304800"/>
          </a:xfrm>
          <a:prstGeom prst="rect">
            <a:avLst/>
          </a:prstGeom>
        </p:spPr>
      </p:pic>
    </p:spTree>
  </p:cSld>
  <p:clrMapOvr>
    <a:masterClrMapping/>
  </p:clrMapOvr>
  <p:transition advTm="6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359852"/>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11" name="~PP749.WAV">
            <a:hlinkClick r:id="" action="ppaction://media"/>
          </p:cNvPr>
          <p:cNvPicPr>
            <a:picLocks noRot="1" noChangeAspect="1"/>
          </p:cNvPicPr>
          <p:nvPr>
            <a:wavAudioFile r:embed="rId1" name="~PP749.WAV"/>
          </p:nvPr>
        </p:nvPicPr>
        <p:blipFill>
          <a:blip r:embed="rId8" cstate="print"/>
          <a:stretch>
            <a:fillRect/>
          </a:stretch>
        </p:blipFill>
        <p:spPr>
          <a:xfrm>
            <a:off x="8716963" y="6430963"/>
            <a:ext cx="304800" cy="304800"/>
          </a:xfrm>
          <a:prstGeom prst="rect">
            <a:avLst/>
          </a:prstGeom>
        </p:spPr>
      </p:pic>
    </p:spTree>
  </p:cSld>
  <p:clrMapOvr>
    <a:masterClrMapping/>
  </p:clrMapOvr>
  <p:transition advTm="25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smtClean="0">
                <a:hlinkClick r:id="rId2"/>
              </a:rPr>
              <a:t>http://www.surveymonkey.com/s/M7BLRV9</a:t>
            </a:r>
            <a:r>
              <a:rPr lang="en-US" sz="2400" smtClean="0"/>
              <a:t> </a:t>
            </a:r>
          </a:p>
        </p:txBody>
      </p:sp>
      <p:sp>
        <p:nvSpPr>
          <p:cNvPr id="9219" name="Title 3"/>
          <p:cNvSpPr>
            <a:spLocks noGrp="1"/>
          </p:cNvSpPr>
          <p:nvPr>
            <p:ph type="title"/>
          </p:nvPr>
        </p:nvSpPr>
        <p:spPr>
          <a:xfrm>
            <a:off x="1676400" y="152400"/>
            <a:ext cx="7315200" cy="4038600"/>
          </a:xfrm>
        </p:spPr>
        <p:txBody>
          <a:bodyPr/>
          <a:lstStyle/>
          <a:p>
            <a:r>
              <a:rPr lang="en-US" sz="3200" dirty="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63563" y="258763"/>
            <a:ext cx="8058150" cy="893762"/>
          </a:xfrm>
        </p:spPr>
        <p:txBody>
          <a:bodyPr/>
          <a:lstStyle/>
          <a:p>
            <a:r>
              <a:rPr lang="en-US" dirty="0" smtClean="0">
                <a:solidFill>
                  <a:schemeClr val="accent6">
                    <a:lumMod val="75000"/>
                  </a:schemeClr>
                </a:solidFill>
              </a:rPr>
              <a:t>What’s in it for me?</a:t>
            </a:r>
          </a:p>
        </p:txBody>
      </p:sp>
      <p:sp>
        <p:nvSpPr>
          <p:cNvPr id="10243" name="Text Placeholder 2"/>
          <p:cNvSpPr>
            <a:spLocks noGrp="1"/>
          </p:cNvSpPr>
          <p:nvPr>
            <p:ph type="body" sz="half" idx="1"/>
          </p:nvPr>
        </p:nvSpPr>
        <p:spPr>
          <a:xfrm>
            <a:off x="457200" y="1600200"/>
            <a:ext cx="7662863" cy="4525963"/>
          </a:xfrm>
        </p:spPr>
        <p:txBody>
          <a:bodyPr>
            <a:normAutofit/>
          </a:bodyPr>
          <a:lstStyle/>
          <a:p>
            <a:pPr>
              <a:buFont typeface="Wingdings" pitchFamily="2" charset="2"/>
              <a:buChar char="v"/>
              <a:defRPr/>
            </a:pPr>
            <a:r>
              <a:rPr lang="en-US" dirty="0" smtClean="0"/>
              <a:t>After participating in this lesson, you will be able to demonstrate to job seekers:</a:t>
            </a:r>
          </a:p>
          <a:p>
            <a:pPr lvl="1">
              <a:buFont typeface="Wingdings" pitchFamily="2" charset="2"/>
              <a:buChar char="Ø"/>
              <a:defRPr/>
            </a:pPr>
            <a:r>
              <a:rPr lang="en-US" dirty="0" smtClean="0"/>
              <a:t>The importance of basic skills,</a:t>
            </a:r>
          </a:p>
          <a:p>
            <a:pPr lvl="1">
              <a:buFont typeface="Wingdings" pitchFamily="2" charset="2"/>
              <a:buChar char="Ø"/>
              <a:defRPr/>
            </a:pPr>
            <a:r>
              <a:rPr lang="en-US" dirty="0" smtClean="0"/>
              <a:t>The value of education, and</a:t>
            </a:r>
          </a:p>
          <a:p>
            <a:pPr lvl="1">
              <a:buFont typeface="Wingdings" pitchFamily="2" charset="2"/>
              <a:buChar char="Ø"/>
              <a:defRPr/>
            </a:pPr>
            <a:r>
              <a:rPr lang="en-US" dirty="0" smtClean="0"/>
              <a:t>How to start exploring and designing a career path</a:t>
            </a:r>
          </a:p>
        </p:txBody>
      </p:sp>
      <p:pic>
        <p:nvPicPr>
          <p:cNvPr id="5" name="Picture 4" descr="939DD99B342B492C.jpg"/>
          <p:cNvPicPr>
            <a:picLocks noChangeAspect="1"/>
          </p:cNvPicPr>
          <p:nvPr/>
        </p:nvPicPr>
        <p:blipFill>
          <a:blip r:embed="rId4" cstate="print"/>
          <a:stretch>
            <a:fillRect/>
          </a:stretch>
        </p:blipFill>
        <p:spPr>
          <a:xfrm>
            <a:off x="5105400" y="4140200"/>
            <a:ext cx="3962400" cy="2641600"/>
          </a:xfrm>
          <a:prstGeom prst="rect">
            <a:avLst/>
          </a:prstGeom>
        </p:spPr>
      </p:pic>
      <p:pic>
        <p:nvPicPr>
          <p:cNvPr id="7" name="~PP38.WAV">
            <a:hlinkClick r:id="" action="ppaction://media"/>
          </p:cNvPr>
          <p:cNvPicPr>
            <a:picLocks noRot="1" noChangeAspect="1"/>
          </p:cNvPicPr>
          <p:nvPr>
            <a:wavAudioFile r:embed="rId1" name="~PP38.WAV"/>
          </p:nvPr>
        </p:nvPicPr>
        <p:blipFill>
          <a:blip r:embed="rId5" cstate="print"/>
          <a:stretch>
            <a:fillRect/>
          </a:stretch>
        </p:blipFill>
        <p:spPr>
          <a:xfrm>
            <a:off x="8716963" y="6430963"/>
            <a:ext cx="304800" cy="304800"/>
          </a:xfrm>
          <a:prstGeom prst="rect">
            <a:avLst/>
          </a:prstGeom>
        </p:spPr>
      </p:pic>
    </p:spTree>
  </p:cSld>
  <p:clrMapOvr>
    <a:masterClrMapping/>
  </p:clrMapOvr>
  <p:transition advTm="26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228600"/>
            <a:ext cx="8153400" cy="990600"/>
          </a:xfrm>
        </p:spPr>
        <p:txBody>
          <a:bodyPr/>
          <a:lstStyle/>
          <a:p>
            <a:pPr eaLnBrk="1" hangingPunct="1"/>
            <a:r>
              <a:rPr lang="en-US" b="1" dirty="0" smtClean="0">
                <a:solidFill>
                  <a:schemeClr val="accent6">
                    <a:lumMod val="75000"/>
                  </a:schemeClr>
                </a:solidFill>
              </a:rPr>
              <a:t>Career Planning Information</a:t>
            </a:r>
          </a:p>
        </p:txBody>
      </p:sp>
      <p:sp>
        <p:nvSpPr>
          <p:cNvPr id="21507" name="Content Placeholder 2"/>
          <p:cNvSpPr>
            <a:spLocks noGrp="1"/>
          </p:cNvSpPr>
          <p:nvPr>
            <p:ph sz="quarter" idx="1"/>
          </p:nvPr>
        </p:nvSpPr>
        <p:spPr>
          <a:xfrm>
            <a:off x="612775" y="1600200"/>
            <a:ext cx="8531225" cy="4495800"/>
          </a:xfrm>
        </p:spPr>
        <p:txBody>
          <a:bodyPr/>
          <a:lstStyle/>
          <a:p>
            <a:pPr eaLnBrk="1" hangingPunct="1">
              <a:buFont typeface="Wingdings" pitchFamily="2" charset="2"/>
              <a:buChar char="§"/>
            </a:pPr>
            <a:r>
              <a:rPr lang="en-US" dirty="0" smtClean="0"/>
              <a:t>…enables planning for future careers, both long-term &amp; short-term.</a:t>
            </a:r>
            <a:endParaRPr lang="en-US" b="1" dirty="0" smtClean="0"/>
          </a:p>
          <a:p>
            <a:pPr eaLnBrk="1" hangingPunct="1">
              <a:buFont typeface="Wingdings" pitchFamily="2" charset="2"/>
              <a:buChar char="§"/>
            </a:pPr>
            <a:r>
              <a:rPr lang="en-US" dirty="0" smtClean="0"/>
              <a:t>Provides Information Regarding:</a:t>
            </a:r>
          </a:p>
          <a:p>
            <a:pPr lvl="1" eaLnBrk="1" hangingPunct="1">
              <a:buFont typeface="Wingdings" pitchFamily="2" charset="2"/>
              <a:buChar char="§"/>
            </a:pPr>
            <a:r>
              <a:rPr lang="en-US" sz="2400" dirty="0" smtClean="0"/>
              <a:t>Regional and State In-Demand </a:t>
            </a:r>
            <a:br>
              <a:rPr lang="en-US" sz="2400" dirty="0" smtClean="0"/>
            </a:br>
            <a:r>
              <a:rPr lang="en-US" sz="2400" dirty="0" smtClean="0"/>
              <a:t>Jobs</a:t>
            </a:r>
          </a:p>
          <a:p>
            <a:pPr lvl="1" eaLnBrk="1" hangingPunct="1">
              <a:buFont typeface="Wingdings" pitchFamily="2" charset="2"/>
              <a:buChar char="§"/>
            </a:pPr>
            <a:r>
              <a:rPr lang="en-US" sz="2400" dirty="0" smtClean="0"/>
              <a:t>Training Programs Available</a:t>
            </a:r>
          </a:p>
          <a:p>
            <a:pPr lvl="1" eaLnBrk="1" hangingPunct="1">
              <a:buFont typeface="Wingdings" pitchFamily="2" charset="2"/>
              <a:buChar char="§"/>
            </a:pPr>
            <a:r>
              <a:rPr lang="en-US" sz="2400" dirty="0" smtClean="0"/>
              <a:t>Wages for Major Occupations</a:t>
            </a:r>
          </a:p>
          <a:p>
            <a:pPr lvl="1" eaLnBrk="1" hangingPunct="1">
              <a:buFont typeface="Wingdings 2" pitchFamily="18" charset="2"/>
              <a:buNone/>
            </a:pPr>
            <a:endParaRPr lang="en-US" sz="2400" dirty="0" smtClean="0"/>
          </a:p>
        </p:txBody>
      </p:sp>
      <p:pic>
        <p:nvPicPr>
          <p:cNvPr id="4" name="Picture 3" descr="Escalator Handshake.JPG"/>
          <p:cNvPicPr>
            <a:picLocks noChangeAspect="1"/>
          </p:cNvPicPr>
          <p:nvPr/>
        </p:nvPicPr>
        <p:blipFill>
          <a:blip r:embed="rId5" cstate="print"/>
          <a:stretch>
            <a:fillRect/>
          </a:stretch>
        </p:blipFill>
        <p:spPr>
          <a:xfrm>
            <a:off x="6176617" y="2362200"/>
            <a:ext cx="2967383" cy="4495800"/>
          </a:xfrm>
          <a:prstGeom prst="rect">
            <a:avLst/>
          </a:prstGeom>
        </p:spPr>
      </p:pic>
      <p:pic>
        <p:nvPicPr>
          <p:cNvPr id="10" name="~PP2622.WAV">
            <a:hlinkClick r:id="" action="ppaction://media"/>
          </p:cNvPr>
          <p:cNvPicPr>
            <a:picLocks noRot="1" noChangeAspect="1"/>
          </p:cNvPicPr>
          <p:nvPr>
            <a:wavAudioFile r:embed="rId2" name="~PP262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0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nSpc>
                <a:spcPts val="5280"/>
              </a:lnSpc>
            </a:pPr>
            <a:r>
              <a:rPr lang="en-US" dirty="0" smtClean="0">
                <a:solidFill>
                  <a:schemeClr val="accent6">
                    <a:lumMod val="75000"/>
                  </a:schemeClr>
                </a:solidFill>
              </a:rPr>
              <a:t>Missouri Economic Research</a:t>
            </a:r>
            <a:br>
              <a:rPr lang="en-US" dirty="0" smtClean="0">
                <a:solidFill>
                  <a:schemeClr val="accent6">
                    <a:lumMod val="75000"/>
                  </a:schemeClr>
                </a:solidFill>
              </a:rPr>
            </a:br>
            <a:r>
              <a:rPr lang="en-US" dirty="0" smtClean="0">
                <a:solidFill>
                  <a:schemeClr val="accent6">
                    <a:lumMod val="75000"/>
                  </a:schemeClr>
                </a:solidFill>
              </a:rPr>
              <a:t> &amp; Information Center</a:t>
            </a:r>
          </a:p>
        </p:txBody>
      </p:sp>
      <p:pic>
        <p:nvPicPr>
          <p:cNvPr id="14339" name="Content Placeholder 5" descr="Map, State with Ref Cities.jpg"/>
          <p:cNvPicPr>
            <a:picLocks noGrp="1" noChangeAspect="1"/>
          </p:cNvPicPr>
          <p:nvPr>
            <p:ph sz="quarter" idx="2"/>
          </p:nvPr>
        </p:nvPicPr>
        <p:blipFill>
          <a:blip r:embed="rId5" cstate="print"/>
          <a:srcRect/>
          <a:stretch>
            <a:fillRect/>
          </a:stretch>
        </p:blipFill>
        <p:spPr>
          <a:xfrm>
            <a:off x="4389533" y="2057400"/>
            <a:ext cx="4754467" cy="4170363"/>
          </a:xfrm>
        </p:spPr>
      </p:pic>
      <p:sp>
        <p:nvSpPr>
          <p:cNvPr id="14340" name="Content Placeholder 2"/>
          <p:cNvSpPr>
            <a:spLocks noGrp="1"/>
          </p:cNvSpPr>
          <p:nvPr>
            <p:ph sz="quarter" idx="1"/>
          </p:nvPr>
        </p:nvSpPr>
        <p:spPr>
          <a:xfrm>
            <a:off x="609600" y="1589088"/>
            <a:ext cx="6934200" cy="4572000"/>
          </a:xfrm>
        </p:spPr>
        <p:txBody>
          <a:bodyPr/>
          <a:lstStyle/>
          <a:p>
            <a:pPr>
              <a:buFont typeface="Wingdings" pitchFamily="2" charset="2"/>
              <a:buChar char="§"/>
            </a:pPr>
            <a:r>
              <a:rPr lang="en-US" dirty="0" smtClean="0"/>
              <a:t>State LMI Shop</a:t>
            </a:r>
          </a:p>
          <a:p>
            <a:pPr>
              <a:buFont typeface="Wingdings" pitchFamily="2" charset="2"/>
              <a:buChar char="§"/>
            </a:pPr>
            <a:r>
              <a:rPr lang="en-US" dirty="0" smtClean="0"/>
              <a:t>Original Research</a:t>
            </a:r>
          </a:p>
          <a:p>
            <a:pPr lvl="1">
              <a:buFont typeface="Wingdings" pitchFamily="2" charset="2"/>
              <a:buChar char="§"/>
            </a:pPr>
            <a:r>
              <a:rPr lang="en-US" sz="2400" dirty="0" smtClean="0"/>
              <a:t>Workforce</a:t>
            </a:r>
          </a:p>
          <a:p>
            <a:pPr lvl="1">
              <a:buFont typeface="Wingdings" pitchFamily="2" charset="2"/>
              <a:buChar char="§"/>
            </a:pPr>
            <a:r>
              <a:rPr lang="en-US" sz="2400" dirty="0" smtClean="0"/>
              <a:t>Economic</a:t>
            </a:r>
          </a:p>
          <a:p>
            <a:pPr>
              <a:buFont typeface="Wingdings" pitchFamily="2" charset="2"/>
              <a:buChar char="§"/>
            </a:pPr>
            <a:r>
              <a:rPr lang="en-US" i="1" smtClean="0">
                <a:solidFill>
                  <a:schemeClr val="tx2">
                    <a:lumMod val="50000"/>
                  </a:schemeClr>
                </a:solidFill>
                <a:hlinkClick r:id="rId6"/>
              </a:rPr>
              <a:t>www.missourieconomy.org</a:t>
            </a:r>
            <a:endParaRPr lang="en-US" i="1" dirty="0" smtClean="0">
              <a:solidFill>
                <a:schemeClr val="tx2">
                  <a:lumMod val="50000"/>
                </a:schemeClr>
              </a:solidFill>
            </a:endParaRPr>
          </a:p>
        </p:txBody>
      </p:sp>
      <p:pic>
        <p:nvPicPr>
          <p:cNvPr id="14341" name="Picture 3" descr="meric_logo_transparent.gif">
            <a:hlinkClick r:id="rId6"/>
          </p:cNvPr>
          <p:cNvPicPr>
            <a:picLocks noChangeAspect="1"/>
          </p:cNvPicPr>
          <p:nvPr/>
        </p:nvPicPr>
        <p:blipFill>
          <a:blip r:embed="rId7" cstate="print"/>
          <a:srcRect/>
          <a:stretch>
            <a:fillRect/>
          </a:stretch>
        </p:blipFill>
        <p:spPr bwMode="auto">
          <a:xfrm>
            <a:off x="6934200" y="381000"/>
            <a:ext cx="1754188" cy="762000"/>
          </a:xfrm>
          <a:prstGeom prst="rect">
            <a:avLst/>
          </a:prstGeom>
          <a:noFill/>
          <a:ln w="9525">
            <a:noFill/>
            <a:miter lim="800000"/>
            <a:headEnd/>
            <a:tailEnd/>
          </a:ln>
        </p:spPr>
      </p:pic>
      <p:pic>
        <p:nvPicPr>
          <p:cNvPr id="8" name="~PP1140.WAV">
            <a:hlinkClick r:id="" action="ppaction://media"/>
          </p:cNvPr>
          <p:cNvPicPr>
            <a:picLocks noRot="1" noChangeAspect="1"/>
          </p:cNvPicPr>
          <p:nvPr>
            <a:wavAudioFile r:embed="rId2" name="~PP1140.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Click="0" advTm="49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97025" indent="-1597025"/>
            <a:r>
              <a:rPr lang="en-US" dirty="0" smtClean="0">
                <a:solidFill>
                  <a:schemeClr val="accent6">
                    <a:lumMod val="75000"/>
                  </a:schemeClr>
                </a:solidFill>
              </a:rPr>
              <a:t>Missouri Regional Job Market</a:t>
            </a:r>
            <a:endParaRPr lang="en-US" dirty="0">
              <a:solidFill>
                <a:schemeClr val="accent6">
                  <a:lumMod val="75000"/>
                </a:schemeClr>
              </a:solidFill>
            </a:endParaRPr>
          </a:p>
        </p:txBody>
      </p:sp>
      <p:sp>
        <p:nvSpPr>
          <p:cNvPr id="8" name="TextBox 11"/>
          <p:cNvSpPr txBox="1">
            <a:spLocks noChangeArrowheads="1"/>
          </p:cNvSpPr>
          <p:nvPr/>
        </p:nvSpPr>
        <p:spPr bwMode="auto">
          <a:xfrm>
            <a:off x="609600" y="1219200"/>
            <a:ext cx="4876800" cy="307777"/>
          </a:xfrm>
          <a:prstGeom prst="rect">
            <a:avLst/>
          </a:prstGeom>
          <a:noFill/>
          <a:ln w="9525">
            <a:noFill/>
            <a:miter lim="800000"/>
            <a:headEnd/>
            <a:tailEnd/>
          </a:ln>
        </p:spPr>
        <p:txBody>
          <a:bodyPr wrap="square">
            <a:spAutoFit/>
          </a:bodyPr>
          <a:lstStyle/>
          <a:p>
            <a:r>
              <a:rPr lang="en-US" sz="1400" u="sng" dirty="0" smtClean="0"/>
              <a:t>http://</a:t>
            </a:r>
            <a:r>
              <a:rPr lang="en-US" sz="1400" u="sng" dirty="0" smtClean="0">
                <a:hlinkClick r:id="rId5"/>
              </a:rPr>
              <a:t>www.missourieconomy.org/customer/statewide.stm</a:t>
            </a:r>
            <a:endParaRPr lang="en-US" sz="1400" dirty="0"/>
          </a:p>
        </p:txBody>
      </p:sp>
      <p:sp>
        <p:nvSpPr>
          <p:cNvPr id="9" name="Rectangle 8"/>
          <p:cNvSpPr/>
          <p:nvPr/>
        </p:nvSpPr>
        <p:spPr>
          <a:xfrm>
            <a:off x="3352800" y="5257800"/>
            <a:ext cx="762000" cy="4572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6" cstate="print"/>
          <a:srcRect l="1875" t="23857" r="25000" b="30815"/>
          <a:stretch>
            <a:fillRect/>
          </a:stretch>
        </p:blipFill>
        <p:spPr bwMode="auto">
          <a:xfrm>
            <a:off x="312820" y="1676400"/>
            <a:ext cx="8602579" cy="4191000"/>
          </a:xfrm>
          <a:prstGeom prst="rect">
            <a:avLst/>
          </a:prstGeom>
          <a:noFill/>
          <a:ln w="9525">
            <a:noFill/>
            <a:miter lim="800000"/>
            <a:headEnd/>
            <a:tailEnd/>
          </a:ln>
        </p:spPr>
      </p:pic>
      <p:pic>
        <p:nvPicPr>
          <p:cNvPr id="11" name="~PP3520.WAV">
            <a:hlinkClick r:id="" action="ppaction://media"/>
          </p:cNvPr>
          <p:cNvPicPr>
            <a:picLocks noRot="1" noChangeAspect="1"/>
          </p:cNvPicPr>
          <p:nvPr>
            <a:wavAudioFile r:embed="rId2" name="~PP3520.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4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6">
                    <a:lumMod val="75000"/>
                  </a:schemeClr>
                </a:solidFill>
              </a:rPr>
              <a:t>Where to Find – </a:t>
            </a:r>
            <a:r>
              <a:rPr lang="en-US" sz="4000" dirty="0" smtClean="0">
                <a:solidFill>
                  <a:prstClr val="black"/>
                </a:solidFill>
              </a:rPr>
              <a:t>Career Planning Data</a:t>
            </a:r>
            <a:endParaRPr lang="en-US" dirty="0"/>
          </a:p>
        </p:txBody>
      </p:sp>
      <p:pic>
        <p:nvPicPr>
          <p:cNvPr id="5" name="Picture 4">
            <a:hlinkClick r:id="rId5"/>
          </p:cNvPr>
          <p:cNvPicPr/>
          <p:nvPr/>
        </p:nvPicPr>
        <p:blipFill>
          <a:blip r:embed="rId6" cstate="print"/>
          <a:srcRect l="11218" t="11224" r="65224" b="76531"/>
          <a:stretch>
            <a:fillRect/>
          </a:stretch>
        </p:blipFill>
        <p:spPr bwMode="auto">
          <a:xfrm>
            <a:off x="733425" y="2438400"/>
            <a:ext cx="2143125" cy="904875"/>
          </a:xfrm>
          <a:prstGeom prst="rect">
            <a:avLst/>
          </a:prstGeom>
          <a:noFill/>
          <a:ln w="9525">
            <a:noFill/>
            <a:miter lim="800000"/>
            <a:headEnd/>
            <a:tailEnd/>
          </a:ln>
        </p:spPr>
      </p:pic>
      <p:pic>
        <p:nvPicPr>
          <p:cNvPr id="8" name="Picture 7">
            <a:hlinkClick r:id="rId7"/>
          </p:cNvPr>
          <p:cNvPicPr/>
          <p:nvPr/>
        </p:nvPicPr>
        <p:blipFill>
          <a:blip r:embed="rId8" cstate="print"/>
          <a:srcRect l="11218" t="10052" r="80288" b="81837"/>
          <a:stretch>
            <a:fillRect/>
          </a:stretch>
        </p:blipFill>
        <p:spPr bwMode="auto">
          <a:xfrm>
            <a:off x="1981200" y="4267200"/>
            <a:ext cx="1600200" cy="1219200"/>
          </a:xfrm>
          <a:prstGeom prst="rect">
            <a:avLst/>
          </a:prstGeom>
          <a:noFill/>
          <a:ln w="9525">
            <a:noFill/>
            <a:miter lim="800000"/>
            <a:headEnd/>
            <a:tailEnd/>
          </a:ln>
        </p:spPr>
      </p:pic>
      <p:pic>
        <p:nvPicPr>
          <p:cNvPr id="11" name="Picture 10">
            <a:hlinkClick r:id="rId9"/>
          </p:cNvPr>
          <p:cNvPicPr/>
          <p:nvPr/>
        </p:nvPicPr>
        <p:blipFill>
          <a:blip r:embed="rId10" cstate="print"/>
          <a:srcRect l="10417" t="19399" r="68269" b="61475"/>
          <a:stretch>
            <a:fillRect/>
          </a:stretch>
        </p:blipFill>
        <p:spPr bwMode="auto">
          <a:xfrm>
            <a:off x="5562600" y="4343400"/>
            <a:ext cx="2133600" cy="1066800"/>
          </a:xfrm>
          <a:prstGeom prst="rect">
            <a:avLst/>
          </a:prstGeom>
          <a:noFill/>
          <a:ln w="9525">
            <a:noFill/>
            <a:miter lim="800000"/>
            <a:headEnd/>
            <a:tailEnd/>
          </a:ln>
        </p:spPr>
      </p:pic>
      <p:pic>
        <p:nvPicPr>
          <p:cNvPr id="12" name="Content Placeholder 3"/>
          <p:cNvPicPr>
            <a:picLocks noGrp="1"/>
          </p:cNvPicPr>
          <p:nvPr>
            <p:ph sz="quarter" idx="1"/>
          </p:nvPr>
        </p:nvPicPr>
        <p:blipFill>
          <a:blip r:embed="rId11" cstate="print"/>
          <a:srcRect l="8013" t="20000" r="48077" b="64694"/>
          <a:stretch>
            <a:fillRect/>
          </a:stretch>
        </p:blipFill>
        <p:spPr bwMode="auto">
          <a:xfrm>
            <a:off x="3067050" y="2362200"/>
            <a:ext cx="2790825" cy="1009444"/>
          </a:xfrm>
          <a:prstGeom prst="rect">
            <a:avLst/>
          </a:prstGeom>
          <a:noFill/>
          <a:ln w="9525">
            <a:noFill/>
            <a:miter lim="800000"/>
            <a:headEnd/>
            <a:tailEnd/>
          </a:ln>
        </p:spPr>
      </p:pic>
      <p:pic>
        <p:nvPicPr>
          <p:cNvPr id="1026" name="Picture 2" descr="C:\Users\tecora.duckett\AppData\Local\Microsoft\Windows\Temporary Internet Files\Content.Outlook\E14391WK\ABCs4web2.JPG"/>
          <p:cNvPicPr>
            <a:picLocks noChangeAspect="1" noChangeArrowheads="1"/>
          </p:cNvPicPr>
          <p:nvPr/>
        </p:nvPicPr>
        <p:blipFill>
          <a:blip r:embed="rId12" cstate="print"/>
          <a:srcRect/>
          <a:stretch>
            <a:fillRect/>
          </a:stretch>
        </p:blipFill>
        <p:spPr bwMode="auto">
          <a:xfrm>
            <a:off x="6400799" y="2400298"/>
            <a:ext cx="1905001" cy="952501"/>
          </a:xfrm>
          <a:prstGeom prst="rect">
            <a:avLst/>
          </a:prstGeom>
          <a:noFill/>
        </p:spPr>
      </p:pic>
      <p:pic>
        <p:nvPicPr>
          <p:cNvPr id="9" name="~PP654.WAV">
            <a:hlinkClick r:id="" action="ppaction://media"/>
          </p:cNvPr>
          <p:cNvPicPr>
            <a:picLocks noRot="1" noChangeAspect="1"/>
          </p:cNvPicPr>
          <p:nvPr>
            <a:wavAudioFile r:embed="rId2" name="~PP654.WAV"/>
          </p:nvPr>
        </p:nvPicPr>
        <p:blipFill>
          <a:blip r:embed="rId13" cstate="print"/>
          <a:stretch>
            <a:fillRect/>
          </a:stretch>
        </p:blipFill>
        <p:spPr>
          <a:xfrm>
            <a:off x="8716963" y="6430963"/>
            <a:ext cx="304800" cy="304800"/>
          </a:xfrm>
          <a:prstGeom prst="rect">
            <a:avLst/>
          </a:prstGeom>
        </p:spPr>
      </p:pic>
    </p:spTree>
    <p:custDataLst>
      <p:tags r:id="rId1"/>
    </p:custDataLst>
  </p:cSld>
  <p:clrMapOvr>
    <a:masterClrMapping/>
  </p:clrMapOvr>
  <p:transition advTm="133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6">
                    <a:lumMod val="75000"/>
                  </a:schemeClr>
                </a:solidFill>
              </a:rPr>
              <a:t>Explore Career Goals</a:t>
            </a:r>
            <a:endParaRPr lang="en-US" dirty="0">
              <a:solidFill>
                <a:schemeClr val="accent6">
                  <a:lumMod val="75000"/>
                </a:schemeClr>
              </a:solidFill>
            </a:endParaRPr>
          </a:p>
        </p:txBody>
      </p:sp>
      <p:sp>
        <p:nvSpPr>
          <p:cNvPr id="8" name="Rounded Rectangle 7">
            <a:hlinkClick r:id="rId5"/>
          </p:cNvPr>
          <p:cNvSpPr/>
          <p:nvPr/>
        </p:nvSpPr>
        <p:spPr>
          <a:xfrm>
            <a:off x="3668486" y="501831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O*Net Online</a:t>
            </a:r>
            <a:endParaRPr lang="en-US" sz="2800" dirty="0"/>
          </a:p>
        </p:txBody>
      </p:sp>
      <p:sp>
        <p:nvSpPr>
          <p:cNvPr id="9" name="TextBox 8"/>
          <p:cNvSpPr txBox="1"/>
          <p:nvPr/>
        </p:nvSpPr>
        <p:spPr>
          <a:xfrm>
            <a:off x="3809996" y="2394858"/>
            <a:ext cx="4419600" cy="1015663"/>
          </a:xfrm>
          <a:prstGeom prst="rect">
            <a:avLst/>
          </a:prstGeom>
          <a:solidFill>
            <a:schemeClr val="bg1"/>
          </a:solidFill>
        </p:spPr>
        <p:txBody>
          <a:bodyPr wrap="square" rtlCol="0">
            <a:spAutoFit/>
          </a:bodyPr>
          <a:lstStyle/>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Designed for first time career explorer</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Career Planning Tools</a:t>
            </a:r>
          </a:p>
          <a:p>
            <a:pPr indent="-233363" eaLnBrk="0" hangingPunct="0">
              <a:spcBef>
                <a:spcPts val="0"/>
              </a:spcBef>
              <a:buClr>
                <a:srgbClr val="FCB333"/>
              </a:buClr>
              <a:buSzPct val="70000"/>
              <a:buFont typeface="Wingdings" pitchFamily="2" charset="2"/>
              <a:buChar char="§"/>
            </a:pPr>
            <a:r>
              <a:rPr lang="en-US" sz="2000" dirty="0" smtClean="0">
                <a:solidFill>
                  <a:prstClr val="black"/>
                </a:solidFill>
                <a:latin typeface="Tw Cen MT"/>
              </a:rPr>
              <a:t>Job Search Tools</a:t>
            </a:r>
          </a:p>
        </p:txBody>
      </p:sp>
      <p:sp>
        <p:nvSpPr>
          <p:cNvPr id="7" name="Rounded Rectangle 6">
            <a:hlinkClick r:id="rId6"/>
          </p:cNvPr>
          <p:cNvSpPr/>
          <p:nvPr/>
        </p:nvSpPr>
        <p:spPr>
          <a:xfrm>
            <a:off x="3679370" y="1894116"/>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Connections</a:t>
            </a:r>
            <a:endParaRPr lang="en-US" sz="2800" dirty="0"/>
          </a:p>
        </p:txBody>
      </p:sp>
      <p:pic>
        <p:nvPicPr>
          <p:cNvPr id="13" name="Content Placeholder 12">
            <a:hlinkClick r:id="rId6"/>
          </p:cNvPr>
          <p:cNvPicPr>
            <a:picLocks noGrp="1"/>
          </p:cNvPicPr>
          <p:nvPr>
            <p:ph sz="quarter" idx="1"/>
          </p:nvPr>
        </p:nvPicPr>
        <p:blipFill>
          <a:blip r:embed="rId7" cstate="print"/>
          <a:srcRect l="11218" t="11224" r="65224" b="76531"/>
          <a:stretch>
            <a:fillRect/>
          </a:stretch>
        </p:blipFill>
        <p:spPr bwMode="auto">
          <a:xfrm>
            <a:off x="457200" y="2231572"/>
            <a:ext cx="2872191" cy="1173334"/>
          </a:xfrm>
          <a:prstGeom prst="rect">
            <a:avLst/>
          </a:prstGeom>
          <a:noFill/>
          <a:ln w="9525">
            <a:noFill/>
            <a:miter lim="800000"/>
            <a:headEnd/>
            <a:tailEnd/>
          </a:ln>
        </p:spPr>
      </p:pic>
      <p:sp>
        <p:nvSpPr>
          <p:cNvPr id="14" name="Rounded Rectangle 13">
            <a:hlinkClick r:id="rId6"/>
          </p:cNvPr>
          <p:cNvSpPr/>
          <p:nvPr/>
        </p:nvSpPr>
        <p:spPr>
          <a:xfrm>
            <a:off x="3668486" y="4343402"/>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Missouri Career Grades</a:t>
            </a:r>
            <a:endParaRPr lang="en-US" sz="2800" dirty="0"/>
          </a:p>
        </p:txBody>
      </p:sp>
      <p:sp>
        <p:nvSpPr>
          <p:cNvPr id="15" name="Rounded Rectangle 14">
            <a:hlinkClick r:id="rId6"/>
          </p:cNvPr>
          <p:cNvSpPr/>
          <p:nvPr/>
        </p:nvSpPr>
        <p:spPr>
          <a:xfrm>
            <a:off x="3668486" y="5704118"/>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Career Explorer</a:t>
            </a:r>
            <a:endParaRPr lang="en-US" sz="2800" dirty="0"/>
          </a:p>
        </p:txBody>
      </p:sp>
      <p:sp>
        <p:nvSpPr>
          <p:cNvPr id="18" name="TextBox 17"/>
          <p:cNvSpPr txBox="1"/>
          <p:nvPr/>
        </p:nvSpPr>
        <p:spPr>
          <a:xfrm>
            <a:off x="457200" y="3352800"/>
            <a:ext cx="2963375" cy="276999"/>
          </a:xfrm>
          <a:prstGeom prst="rect">
            <a:avLst/>
          </a:prstGeom>
          <a:noFill/>
        </p:spPr>
        <p:txBody>
          <a:bodyPr wrap="none" rtlCol="0">
            <a:spAutoFit/>
          </a:bodyPr>
          <a:lstStyle/>
          <a:p>
            <a:r>
              <a:rPr lang="en-US" sz="1200" b="1" dirty="0" smtClean="0"/>
              <a:t>http://www.missouriconnections.com/</a:t>
            </a:r>
            <a:endParaRPr lang="en-US" sz="1200" b="1" dirty="0"/>
          </a:p>
        </p:txBody>
      </p:sp>
      <p:sp>
        <p:nvSpPr>
          <p:cNvPr id="17" name="Rounded Rectangle 16">
            <a:hlinkClick r:id="rId6"/>
          </p:cNvPr>
          <p:cNvSpPr/>
          <p:nvPr/>
        </p:nvSpPr>
        <p:spPr>
          <a:xfrm>
            <a:off x="3668486" y="3679372"/>
            <a:ext cx="5029198" cy="381000"/>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NCRC</a:t>
            </a:r>
            <a:endParaRPr lang="en-US" sz="2800" dirty="0"/>
          </a:p>
        </p:txBody>
      </p:sp>
      <p:pic>
        <p:nvPicPr>
          <p:cNvPr id="12" name="~PP2320.WAV">
            <a:hlinkClick r:id="" action="ppaction://media"/>
          </p:cNvPr>
          <p:cNvPicPr>
            <a:picLocks noRot="1" noChangeAspect="1"/>
          </p:cNvPicPr>
          <p:nvPr>
            <a:wavAudioFile r:embed="rId2" name="~PP2320.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22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81100" y="1752600"/>
            <a:ext cx="6781800" cy="3429000"/>
          </a:xfrm>
        </p:spPr>
        <p:txBody>
          <a:bodyPr/>
          <a:lstStyle/>
          <a:p>
            <a:pPr lvl="2">
              <a:buFont typeface="Wingdings" pitchFamily="2" charset="2"/>
              <a:buChar char="§"/>
            </a:pPr>
            <a:r>
              <a:rPr lang="en-US" dirty="0" smtClean="0"/>
              <a:t>Develop a plan to achieve career goals</a:t>
            </a:r>
          </a:p>
          <a:p>
            <a:pPr lvl="2">
              <a:buFont typeface="Wingdings" pitchFamily="2" charset="2"/>
              <a:buChar char="§"/>
            </a:pPr>
            <a:r>
              <a:rPr lang="en-US" sz="2400" dirty="0" smtClean="0"/>
              <a:t>Determine your skills and interests</a:t>
            </a:r>
          </a:p>
          <a:p>
            <a:pPr lvl="2">
              <a:buFont typeface="Wingdings" pitchFamily="2" charset="2"/>
              <a:buChar char="§"/>
            </a:pPr>
            <a:r>
              <a:rPr lang="en-US" sz="2400" dirty="0" smtClean="0"/>
              <a:t>Explore Careers</a:t>
            </a:r>
          </a:p>
          <a:p>
            <a:pPr lvl="2">
              <a:buFont typeface="Wingdings" pitchFamily="2" charset="2"/>
              <a:buChar char="§"/>
            </a:pPr>
            <a:r>
              <a:rPr lang="en-US" sz="2400" dirty="0" smtClean="0"/>
              <a:t>Create an education plan</a:t>
            </a:r>
          </a:p>
          <a:p>
            <a:pPr lvl="2">
              <a:buFont typeface="Wingdings" pitchFamily="2" charset="2"/>
              <a:buChar char="§"/>
            </a:pPr>
            <a:r>
              <a:rPr lang="en-US" sz="2400" dirty="0" smtClean="0"/>
              <a:t>Search for colleges and training options</a:t>
            </a:r>
          </a:p>
          <a:p>
            <a:pPr lvl="2">
              <a:buFont typeface="Wingdings" pitchFamily="2" charset="2"/>
              <a:buChar char="§"/>
            </a:pPr>
            <a:r>
              <a:rPr lang="en-US" sz="2400" dirty="0" smtClean="0"/>
              <a:t>Find a job</a:t>
            </a:r>
          </a:p>
          <a:p>
            <a:pPr lvl="2">
              <a:buFont typeface="Wingdings" pitchFamily="2" charset="2"/>
              <a:buChar char="§"/>
            </a:pPr>
            <a:r>
              <a:rPr lang="en-US" sz="2400" b="1" dirty="0" smtClean="0"/>
              <a:t>http://www.missouriconnections.com/</a:t>
            </a:r>
          </a:p>
          <a:p>
            <a:pPr lvl="2">
              <a:buFont typeface="Wingdings" pitchFamily="2" charset="2"/>
              <a:buChar char="§"/>
            </a:pPr>
            <a:endParaRPr lang="en-US" sz="2400" dirty="0" smtClean="0"/>
          </a:p>
        </p:txBody>
      </p:sp>
      <p:pic>
        <p:nvPicPr>
          <p:cNvPr id="7" name="Picture 6">
            <a:hlinkClick r:id="rId4"/>
          </p:cNvPr>
          <p:cNvPicPr/>
          <p:nvPr/>
        </p:nvPicPr>
        <p:blipFill>
          <a:blip r:embed="rId5" cstate="print"/>
          <a:srcRect l="11218" t="11224" r="65224" b="76531"/>
          <a:stretch>
            <a:fillRect/>
          </a:stretch>
        </p:blipFill>
        <p:spPr bwMode="auto">
          <a:xfrm>
            <a:off x="6477000" y="152400"/>
            <a:ext cx="2438400" cy="106680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Exploring Career Goals </a:t>
            </a:r>
            <a:endParaRPr lang="en-US" dirty="0"/>
          </a:p>
        </p:txBody>
      </p:sp>
      <p:pic>
        <p:nvPicPr>
          <p:cNvPr id="6" name="~PP3993.WAV">
            <a:hlinkClick r:id="" action="ppaction://media"/>
          </p:cNvPr>
          <p:cNvPicPr>
            <a:picLocks noRot="1" noChangeAspect="1"/>
          </p:cNvPicPr>
          <p:nvPr>
            <a:wavAudioFile r:embed="rId1" name="~PP3993.WAV"/>
          </p:nvPr>
        </p:nvPicPr>
        <p:blipFill>
          <a:blip r:embed="rId6" cstate="print"/>
          <a:stretch>
            <a:fillRect/>
          </a:stretch>
        </p:blipFill>
        <p:spPr>
          <a:xfrm>
            <a:off x="8716963" y="6430963"/>
            <a:ext cx="304800" cy="304800"/>
          </a:xfrm>
          <a:prstGeom prst="rect">
            <a:avLst/>
          </a:prstGeom>
        </p:spPr>
      </p:pic>
    </p:spTree>
  </p:cSld>
  <p:clrMapOvr>
    <a:masterClrMapping/>
  </p:clrMapOvr>
  <p:transition advTm="16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TPFULLVERSION" val="4.2.3.225"/>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5576</TotalTime>
  <Words>2196</Words>
  <Application>Microsoft Office PowerPoint</Application>
  <PresentationFormat>On-screen Show (4:3)</PresentationFormat>
  <Paragraphs>277</Paragraphs>
  <Slides>22</Slides>
  <Notes>21</Notes>
  <HiddenSlides>0</HiddenSlides>
  <MMClips>21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Theme</vt:lpstr>
      <vt:lpstr>Module 1: Lesson 2 LMI and Employment fundamentals</vt:lpstr>
      <vt:lpstr>Today’s Lesson</vt:lpstr>
      <vt:lpstr>What’s in it for me?</vt:lpstr>
      <vt:lpstr>Career Planning Information</vt:lpstr>
      <vt:lpstr>Missouri Economic Research  &amp; Information Center</vt:lpstr>
      <vt:lpstr>Missouri Regional Job Market</vt:lpstr>
      <vt:lpstr>Where to Find – Career Planning Data</vt:lpstr>
      <vt:lpstr>Explore Career Goals</vt:lpstr>
      <vt:lpstr>Exploring Career Goals </vt:lpstr>
      <vt:lpstr>Explore Career Goals</vt:lpstr>
      <vt:lpstr>Exploring Career Goals </vt:lpstr>
      <vt:lpstr>Exploring Career Options</vt:lpstr>
      <vt:lpstr>Exploring Career Goals </vt:lpstr>
      <vt:lpstr>Exploring Careers Options</vt:lpstr>
      <vt:lpstr>Exploring Career Goals </vt:lpstr>
      <vt:lpstr>Exploring Careers Options</vt:lpstr>
      <vt:lpstr>Exploring Career Goals </vt:lpstr>
      <vt:lpstr>Communicating the Fundamentals</vt:lpstr>
      <vt:lpstr>Website Links</vt:lpstr>
      <vt:lpstr>Module 1: Complete</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Company>MO 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meredith.hill</dc:creator>
  <cp:lastModifiedBy>mary.schillig</cp:lastModifiedBy>
  <cp:revision>540</cp:revision>
  <dcterms:created xsi:type="dcterms:W3CDTF">2010-09-13T18:34:24Z</dcterms:created>
  <dcterms:modified xsi:type="dcterms:W3CDTF">2013-12-30T17:22:09Z</dcterms:modified>
</cp:coreProperties>
</file>